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708" r:id="rId4"/>
  </p:sldMasterIdLst>
  <p:notesMasterIdLst>
    <p:notesMasterId r:id="rId107"/>
  </p:notesMasterIdLst>
  <p:sldIdLst>
    <p:sldId id="7151" r:id="rId5"/>
    <p:sldId id="2145705410" r:id="rId6"/>
    <p:sldId id="2145705347" r:id="rId7"/>
    <p:sldId id="2145705387" r:id="rId8"/>
    <p:sldId id="2145705390" r:id="rId9"/>
    <p:sldId id="2145705394" r:id="rId10"/>
    <p:sldId id="2145705406" r:id="rId11"/>
    <p:sldId id="2145705414" r:id="rId12"/>
    <p:sldId id="2145705391" r:id="rId13"/>
    <p:sldId id="2145705398" r:id="rId14"/>
    <p:sldId id="2145705399" r:id="rId15"/>
    <p:sldId id="2145705338" r:id="rId16"/>
    <p:sldId id="1763" r:id="rId17"/>
    <p:sldId id="2145705408" r:id="rId18"/>
    <p:sldId id="7156" r:id="rId19"/>
    <p:sldId id="1765" r:id="rId20"/>
    <p:sldId id="1831" r:id="rId21"/>
    <p:sldId id="2145705339" r:id="rId22"/>
    <p:sldId id="7127" r:id="rId23"/>
    <p:sldId id="6903" r:id="rId24"/>
    <p:sldId id="6912" r:id="rId25"/>
    <p:sldId id="2145705373" r:id="rId26"/>
    <p:sldId id="1771" r:id="rId27"/>
    <p:sldId id="1774" r:id="rId28"/>
    <p:sldId id="6952" r:id="rId29"/>
    <p:sldId id="7083" r:id="rId30"/>
    <p:sldId id="2145705382" r:id="rId31"/>
    <p:sldId id="2145705383" r:id="rId32"/>
    <p:sldId id="7089" r:id="rId33"/>
    <p:sldId id="2145705361" r:id="rId34"/>
    <p:sldId id="2145705363" r:id="rId35"/>
    <p:sldId id="2145705362" r:id="rId36"/>
    <p:sldId id="2145705364" r:id="rId37"/>
    <p:sldId id="7088" r:id="rId38"/>
    <p:sldId id="2145705409" r:id="rId39"/>
    <p:sldId id="7086" r:id="rId40"/>
    <p:sldId id="7087" r:id="rId41"/>
    <p:sldId id="7095" r:id="rId42"/>
    <p:sldId id="7096" r:id="rId43"/>
    <p:sldId id="2145705341" r:id="rId44"/>
    <p:sldId id="7099" r:id="rId45"/>
    <p:sldId id="7103" r:id="rId46"/>
    <p:sldId id="7146" r:id="rId47"/>
    <p:sldId id="6977" r:id="rId48"/>
    <p:sldId id="2145705407" r:id="rId49"/>
    <p:sldId id="7112" r:id="rId50"/>
    <p:sldId id="7060" r:id="rId51"/>
    <p:sldId id="582" r:id="rId52"/>
    <p:sldId id="2145705342" r:id="rId53"/>
    <p:sldId id="973" r:id="rId54"/>
    <p:sldId id="978" r:id="rId55"/>
    <p:sldId id="7012" r:id="rId56"/>
    <p:sldId id="452" r:id="rId57"/>
    <p:sldId id="6994" r:id="rId58"/>
    <p:sldId id="266" r:id="rId59"/>
    <p:sldId id="7059" r:id="rId60"/>
    <p:sldId id="2145705352" r:id="rId61"/>
    <p:sldId id="2145705367" r:id="rId62"/>
    <p:sldId id="2145705368" r:id="rId63"/>
    <p:sldId id="2145705353" r:id="rId64"/>
    <p:sldId id="2145705349" r:id="rId65"/>
    <p:sldId id="2145705401" r:id="rId66"/>
    <p:sldId id="1841" r:id="rId67"/>
    <p:sldId id="1851" r:id="rId68"/>
    <p:sldId id="2145705402" r:id="rId69"/>
    <p:sldId id="2145705403" r:id="rId70"/>
    <p:sldId id="1854" r:id="rId71"/>
    <p:sldId id="2145705404" r:id="rId72"/>
    <p:sldId id="2145705405" r:id="rId73"/>
    <p:sldId id="2145705378" r:id="rId74"/>
    <p:sldId id="2145705379" r:id="rId75"/>
    <p:sldId id="2145705393" r:id="rId76"/>
    <p:sldId id="2145705381" r:id="rId77"/>
    <p:sldId id="256" r:id="rId78"/>
    <p:sldId id="258" r:id="rId79"/>
    <p:sldId id="259" r:id="rId80"/>
    <p:sldId id="2145705411" r:id="rId81"/>
    <p:sldId id="2145705374" r:id="rId82"/>
    <p:sldId id="7148" r:id="rId83"/>
    <p:sldId id="1865" r:id="rId84"/>
    <p:sldId id="261" r:id="rId85"/>
    <p:sldId id="2145705370" r:id="rId86"/>
    <p:sldId id="1868" r:id="rId87"/>
    <p:sldId id="2145705372" r:id="rId88"/>
    <p:sldId id="6878" r:id="rId89"/>
    <p:sldId id="2145705375" r:id="rId90"/>
    <p:sldId id="2145705376" r:id="rId91"/>
    <p:sldId id="2145705377" r:id="rId92"/>
    <p:sldId id="2145705396" r:id="rId93"/>
    <p:sldId id="2145705346" r:id="rId94"/>
    <p:sldId id="2145705412" r:id="rId95"/>
    <p:sldId id="2145705413" r:id="rId96"/>
    <p:sldId id="10823" r:id="rId97"/>
    <p:sldId id="10824" r:id="rId98"/>
    <p:sldId id="10825" r:id="rId99"/>
    <p:sldId id="10826" r:id="rId100"/>
    <p:sldId id="10827" r:id="rId101"/>
    <p:sldId id="10828" r:id="rId102"/>
    <p:sldId id="10831" r:id="rId103"/>
    <p:sldId id="10829" r:id="rId104"/>
    <p:sldId id="10830" r:id="rId105"/>
    <p:sldId id="2145705415" r:id="rId10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4743A0-36B6-20DC-E962-18CCC6F6BE92}" name="Ostos, Paula" initials="OP" userId="S::paula.ostos@abbott.com::2832b17c-1f99-48f9-b533-56c0b6a47011" providerId="AD"/>
  <p188:author id="{7A97DCA5-A431-06BE-F125-C3A2931EED45}" name="La PARRA albaladejo, Teresa" initials="LT" userId="S::teresa.laparra@abbott.com::0945c6b2-fa32-4969-8cd1-199d6f2f613e" providerId="AD"/>
  <p188:author id="{87680BBC-7A1D-2F52-3FF7-993DBA9233DA}" name="M. Cristina Gonzalez" initials="MCG" userId="01fa940b67926f6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D5E"/>
    <a:srgbClr val="283274"/>
    <a:srgbClr val="F6BD40"/>
    <a:srgbClr val="00ACD2"/>
    <a:srgbClr val="E3B350"/>
    <a:srgbClr val="203864"/>
    <a:srgbClr val="E4CC94"/>
    <a:srgbClr val="E9EBF5"/>
    <a:srgbClr val="4472C4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356FC-18AE-497B-9F44-6D9DABB4DEF2}" v="11" dt="2023-10-30T15:43:09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58" autoAdjust="0"/>
  </p:normalViewPr>
  <p:slideViewPr>
    <p:cSldViewPr snapToGrid="0">
      <p:cViewPr varScale="1">
        <p:scale>
          <a:sx n="67" d="100"/>
          <a:sy n="67" d="100"/>
        </p:scale>
        <p:origin x="6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, Andrea" userId="37a06151-4b56-4329-8414-d6ff2a9e1a78" providerId="ADAL" clId="{8DF356FC-18AE-497B-9F44-6D9DABB4DEF2}"/>
    <pc:docChg chg="undo custSel addSld delSld modSld">
      <pc:chgData name="Martin, Andrea" userId="37a06151-4b56-4329-8414-d6ff2a9e1a78" providerId="ADAL" clId="{8DF356FC-18AE-497B-9F44-6D9DABB4DEF2}" dt="2023-10-30T15:43:43.785" v="241" actId="20577"/>
      <pc:docMkLst>
        <pc:docMk/>
      </pc:docMkLst>
      <pc:sldChg chg="addSp delSp modSp add del mod">
        <pc:chgData name="Martin, Andrea" userId="37a06151-4b56-4329-8414-d6ff2a9e1a78" providerId="ADAL" clId="{8DF356FC-18AE-497B-9F44-6D9DABB4DEF2}" dt="2023-10-30T13:30:54.592" v="31" actId="47"/>
        <pc:sldMkLst>
          <pc:docMk/>
          <pc:sldMk cId="866016696" sldId="257"/>
        </pc:sldMkLst>
        <pc:picChg chg="add mod">
          <ac:chgData name="Martin, Andrea" userId="37a06151-4b56-4329-8414-d6ff2a9e1a78" providerId="ADAL" clId="{8DF356FC-18AE-497B-9F44-6D9DABB4DEF2}" dt="2023-10-30T13:30:30.465" v="30"/>
          <ac:picMkLst>
            <pc:docMk/>
            <pc:sldMk cId="866016696" sldId="257"/>
            <ac:picMk id="2" creationId="{0D9A1154-5012-547F-B46E-8F04B8F4D54A}"/>
          </ac:picMkLst>
        </pc:picChg>
        <pc:picChg chg="del">
          <ac:chgData name="Martin, Andrea" userId="37a06151-4b56-4329-8414-d6ff2a9e1a78" providerId="ADAL" clId="{8DF356FC-18AE-497B-9F44-6D9DABB4DEF2}" dt="2023-10-30T13:30:29.794" v="29" actId="478"/>
          <ac:picMkLst>
            <pc:docMk/>
            <pc:sldMk cId="866016696" sldId="257"/>
            <ac:picMk id="6" creationId="{5A86DC3D-2E42-441D-BAC3-E719167D5BC0}"/>
          </ac:picMkLst>
        </pc:picChg>
      </pc:sldChg>
      <pc:sldChg chg="addSp delSp modSp mod">
        <pc:chgData name="Martin, Andrea" userId="37a06151-4b56-4329-8414-d6ff2a9e1a78" providerId="ADAL" clId="{8DF356FC-18AE-497B-9F44-6D9DABB4DEF2}" dt="2023-10-30T13:26:49.922" v="9" actId="14100"/>
        <pc:sldMkLst>
          <pc:docMk/>
          <pc:sldMk cId="1125289442" sldId="7151"/>
        </pc:sldMkLst>
        <pc:grpChg chg="del">
          <ac:chgData name="Martin, Andrea" userId="37a06151-4b56-4329-8414-d6ff2a9e1a78" providerId="ADAL" clId="{8DF356FC-18AE-497B-9F44-6D9DABB4DEF2}" dt="2023-10-30T13:26:40.953" v="6" actId="478"/>
          <ac:grpSpMkLst>
            <pc:docMk/>
            <pc:sldMk cId="1125289442" sldId="7151"/>
            <ac:grpSpMk id="3" creationId="{2F41947E-F208-CFF9-B3B5-5028CB25A61B}"/>
          </ac:grpSpMkLst>
        </pc:grpChg>
        <pc:picChg chg="add del mod">
          <ac:chgData name="Martin, Andrea" userId="37a06151-4b56-4329-8414-d6ff2a9e1a78" providerId="ADAL" clId="{8DF356FC-18AE-497B-9F44-6D9DABB4DEF2}" dt="2023-10-30T13:26:35.156" v="2" actId="478"/>
          <ac:picMkLst>
            <pc:docMk/>
            <pc:sldMk cId="1125289442" sldId="7151"/>
            <ac:picMk id="8" creationId="{E23535ED-4036-3C3E-585B-0EF3BA6AB056}"/>
          </ac:picMkLst>
        </pc:picChg>
        <pc:picChg chg="add mod">
          <ac:chgData name="Martin, Andrea" userId="37a06151-4b56-4329-8414-d6ff2a9e1a78" providerId="ADAL" clId="{8DF356FC-18AE-497B-9F44-6D9DABB4DEF2}" dt="2023-10-30T13:26:49.922" v="9" actId="14100"/>
          <ac:picMkLst>
            <pc:docMk/>
            <pc:sldMk cId="1125289442" sldId="7151"/>
            <ac:picMk id="11" creationId="{6C552DB5-388C-F4F8-FE20-B4017408C508}"/>
          </ac:picMkLst>
        </pc:picChg>
      </pc:sldChg>
      <pc:sldChg chg="addSp delSp modSp add mod modShow">
        <pc:chgData name="Martin, Andrea" userId="37a06151-4b56-4329-8414-d6ff2a9e1a78" providerId="ADAL" clId="{8DF356FC-18AE-497B-9F44-6D9DABB4DEF2}" dt="2023-10-30T15:30:06.552" v="226" actId="729"/>
        <pc:sldMkLst>
          <pc:docMk/>
          <pc:sldMk cId="1473511185" sldId="10823"/>
        </pc:sldMkLst>
        <pc:spChg chg="add del mod">
          <ac:chgData name="Martin, Andrea" userId="37a06151-4b56-4329-8414-d6ff2a9e1a78" providerId="ADAL" clId="{8DF356FC-18AE-497B-9F44-6D9DABB4DEF2}" dt="2023-10-30T13:31:13.479" v="37" actId="478"/>
          <ac:spMkLst>
            <pc:docMk/>
            <pc:sldMk cId="1473511185" sldId="10823"/>
            <ac:spMk id="2" creationId="{B04CC03A-8FF9-4E7E-B758-3B4ADE5B1595}"/>
          </ac:spMkLst>
        </pc:spChg>
        <pc:spChg chg="mod">
          <ac:chgData name="Martin, Andrea" userId="37a06151-4b56-4329-8414-d6ff2a9e1a78" providerId="ADAL" clId="{8DF356FC-18AE-497B-9F44-6D9DABB4DEF2}" dt="2023-10-30T13:31:05.105" v="34" actId="1076"/>
          <ac:spMkLst>
            <pc:docMk/>
            <pc:sldMk cId="1473511185" sldId="10823"/>
            <ac:spMk id="3" creationId="{808F3801-304A-4CD6-8BC2-9A692491CBCE}"/>
          </ac:spMkLst>
        </pc:spChg>
        <pc:spChg chg="add mod">
          <ac:chgData name="Martin, Andrea" userId="37a06151-4b56-4329-8414-d6ff2a9e1a78" providerId="ADAL" clId="{8DF356FC-18AE-497B-9F44-6D9DABB4DEF2}" dt="2023-10-30T13:31:49.991" v="49" actId="2085"/>
          <ac:spMkLst>
            <pc:docMk/>
            <pc:sldMk cId="1473511185" sldId="10823"/>
            <ac:spMk id="10" creationId="{DEF9B08E-E692-F48A-A954-E6170DE88334}"/>
          </ac:spMkLst>
        </pc:spChg>
        <pc:spChg chg="mod">
          <ac:chgData name="Martin, Andrea" userId="37a06151-4b56-4329-8414-d6ff2a9e1a78" providerId="ADAL" clId="{8DF356FC-18AE-497B-9F44-6D9DABB4DEF2}" dt="2023-10-30T13:31:07.855" v="35" actId="1076"/>
          <ac:spMkLst>
            <pc:docMk/>
            <pc:sldMk cId="1473511185" sldId="10823"/>
            <ac:spMk id="25" creationId="{8A2B8051-F272-DDFF-3C9E-C67AABAEDCB9}"/>
          </ac:spMkLst>
        </pc:spChg>
        <pc:picChg chg="add del mod">
          <ac:chgData name="Martin, Andrea" userId="37a06151-4b56-4329-8414-d6ff2a9e1a78" providerId="ADAL" clId="{8DF356FC-18AE-497B-9F44-6D9DABB4DEF2}" dt="2023-10-30T13:31:23.365" v="40" actId="478"/>
          <ac:picMkLst>
            <pc:docMk/>
            <pc:sldMk cId="1473511185" sldId="10823"/>
            <ac:picMk id="4" creationId="{DC3FEB1F-409F-F788-F080-D4B2CDA74C7A}"/>
          </ac:picMkLst>
        </pc:picChg>
        <pc:picChg chg="add mod ord">
          <ac:chgData name="Martin, Andrea" userId="37a06151-4b56-4329-8414-d6ff2a9e1a78" providerId="ADAL" clId="{8DF356FC-18AE-497B-9F44-6D9DABB4DEF2}" dt="2023-10-30T13:32:03.462" v="53" actId="1076"/>
          <ac:picMkLst>
            <pc:docMk/>
            <pc:sldMk cId="1473511185" sldId="10823"/>
            <ac:picMk id="8" creationId="{DB2FF783-E7E4-70FD-B2F4-94A1243BDDBA}"/>
          </ac:picMkLst>
        </pc:picChg>
      </pc:sldChg>
      <pc:sldChg chg="addSp delSp modSp add mod">
        <pc:chgData name="Martin, Andrea" userId="37a06151-4b56-4329-8414-d6ff2a9e1a78" providerId="ADAL" clId="{8DF356FC-18AE-497B-9F44-6D9DABB4DEF2}" dt="2023-10-30T13:32:22.409" v="70" actId="20577"/>
        <pc:sldMkLst>
          <pc:docMk/>
          <pc:sldMk cId="2648509828" sldId="10824"/>
        </pc:sldMkLst>
        <pc:spChg chg="del">
          <ac:chgData name="Martin, Andrea" userId="37a06151-4b56-4329-8414-d6ff2a9e1a78" providerId="ADAL" clId="{8DF356FC-18AE-497B-9F44-6D9DABB4DEF2}" dt="2023-10-30T13:32:11.410" v="54" actId="478"/>
          <ac:spMkLst>
            <pc:docMk/>
            <pc:sldMk cId="2648509828" sldId="10824"/>
            <ac:spMk id="3" creationId="{808F3801-304A-4CD6-8BC2-9A692491CBCE}"/>
          </ac:spMkLst>
        </pc:spChg>
        <pc:spChg chg="add mod">
          <ac:chgData name="Martin, Andrea" userId="37a06151-4b56-4329-8414-d6ff2a9e1a78" providerId="ADAL" clId="{8DF356FC-18AE-497B-9F44-6D9DABB4DEF2}" dt="2023-10-30T13:32:22.409" v="70" actId="20577"/>
          <ac:spMkLst>
            <pc:docMk/>
            <pc:sldMk cId="2648509828" sldId="10824"/>
            <ac:spMk id="4" creationId="{5BDD08BA-5925-6638-9B0E-28BB07155643}"/>
          </ac:spMkLst>
        </pc:spChg>
      </pc:sldChg>
      <pc:sldChg chg="add">
        <pc:chgData name="Martin, Andrea" userId="37a06151-4b56-4329-8414-d6ff2a9e1a78" providerId="ADAL" clId="{8DF356FC-18AE-497B-9F44-6D9DABB4DEF2}" dt="2023-10-30T13:30:22.627" v="28"/>
        <pc:sldMkLst>
          <pc:docMk/>
          <pc:sldMk cId="1273842272" sldId="10825"/>
        </pc:sldMkLst>
      </pc:sldChg>
      <pc:sldChg chg="add">
        <pc:chgData name="Martin, Andrea" userId="37a06151-4b56-4329-8414-d6ff2a9e1a78" providerId="ADAL" clId="{8DF356FC-18AE-497B-9F44-6D9DABB4DEF2}" dt="2023-10-30T13:30:22.627" v="28"/>
        <pc:sldMkLst>
          <pc:docMk/>
          <pc:sldMk cId="3688193636" sldId="10826"/>
        </pc:sldMkLst>
      </pc:sldChg>
      <pc:sldChg chg="add">
        <pc:chgData name="Martin, Andrea" userId="37a06151-4b56-4329-8414-d6ff2a9e1a78" providerId="ADAL" clId="{8DF356FC-18AE-497B-9F44-6D9DABB4DEF2}" dt="2023-10-30T13:30:22.627" v="28"/>
        <pc:sldMkLst>
          <pc:docMk/>
          <pc:sldMk cId="1786937930" sldId="10827"/>
        </pc:sldMkLst>
      </pc:sldChg>
      <pc:sldChg chg="add">
        <pc:chgData name="Martin, Andrea" userId="37a06151-4b56-4329-8414-d6ff2a9e1a78" providerId="ADAL" clId="{8DF356FC-18AE-497B-9F44-6D9DABB4DEF2}" dt="2023-10-30T13:30:22.627" v="28"/>
        <pc:sldMkLst>
          <pc:docMk/>
          <pc:sldMk cId="3706882619" sldId="10828"/>
        </pc:sldMkLst>
      </pc:sldChg>
      <pc:sldChg chg="add">
        <pc:chgData name="Martin, Andrea" userId="37a06151-4b56-4329-8414-d6ff2a9e1a78" providerId="ADAL" clId="{8DF356FC-18AE-497B-9F44-6D9DABB4DEF2}" dt="2023-10-30T13:30:22.627" v="28"/>
        <pc:sldMkLst>
          <pc:docMk/>
          <pc:sldMk cId="4047413091" sldId="10829"/>
        </pc:sldMkLst>
      </pc:sldChg>
      <pc:sldChg chg="add">
        <pc:chgData name="Martin, Andrea" userId="37a06151-4b56-4329-8414-d6ff2a9e1a78" providerId="ADAL" clId="{8DF356FC-18AE-497B-9F44-6D9DABB4DEF2}" dt="2023-10-30T13:30:22.627" v="28"/>
        <pc:sldMkLst>
          <pc:docMk/>
          <pc:sldMk cId="1709265102" sldId="10830"/>
        </pc:sldMkLst>
      </pc:sldChg>
      <pc:sldChg chg="add">
        <pc:chgData name="Martin, Andrea" userId="37a06151-4b56-4329-8414-d6ff2a9e1a78" providerId="ADAL" clId="{8DF356FC-18AE-497B-9F44-6D9DABB4DEF2}" dt="2023-10-30T13:30:22.627" v="28"/>
        <pc:sldMkLst>
          <pc:docMk/>
          <pc:sldMk cId="1776618131" sldId="10831"/>
        </pc:sldMkLst>
      </pc:sldChg>
      <pc:sldChg chg="addSp delSp modSp mod">
        <pc:chgData name="Martin, Andrea" userId="37a06151-4b56-4329-8414-d6ff2a9e1a78" providerId="ADAL" clId="{8DF356FC-18AE-497B-9F44-6D9DABB4DEF2}" dt="2023-10-30T13:28:41.730" v="27"/>
        <pc:sldMkLst>
          <pc:docMk/>
          <pc:sldMk cId="1843680366" sldId="2145705346"/>
        </pc:sldMkLst>
        <pc:grpChg chg="del">
          <ac:chgData name="Martin, Andrea" userId="37a06151-4b56-4329-8414-d6ff2a9e1a78" providerId="ADAL" clId="{8DF356FC-18AE-497B-9F44-6D9DABB4DEF2}" dt="2023-10-30T13:28:41.307" v="26" actId="478"/>
          <ac:grpSpMkLst>
            <pc:docMk/>
            <pc:sldMk cId="1843680366" sldId="2145705346"/>
            <ac:grpSpMk id="3" creationId="{1F35F45D-90FB-9713-3DE5-00265EA45145}"/>
          </ac:grpSpMkLst>
        </pc:grpChg>
        <pc:picChg chg="add mod">
          <ac:chgData name="Martin, Andrea" userId="37a06151-4b56-4329-8414-d6ff2a9e1a78" providerId="ADAL" clId="{8DF356FC-18AE-497B-9F44-6D9DABB4DEF2}" dt="2023-10-30T13:28:41.730" v="27"/>
          <ac:picMkLst>
            <pc:docMk/>
            <pc:sldMk cId="1843680366" sldId="2145705346"/>
            <ac:picMk id="2" creationId="{04EF536F-D372-0A7C-88C3-3BBECF6BB3B8}"/>
          </ac:picMkLst>
        </pc:picChg>
      </pc:sldChg>
      <pc:sldChg chg="modSp mod">
        <pc:chgData name="Martin, Andrea" userId="37a06151-4b56-4329-8414-d6ff2a9e1a78" providerId="ADAL" clId="{8DF356FC-18AE-497B-9F44-6D9DABB4DEF2}" dt="2023-10-30T13:27:39.959" v="25" actId="20577"/>
        <pc:sldMkLst>
          <pc:docMk/>
          <pc:sldMk cId="2460228707" sldId="2145705391"/>
        </pc:sldMkLst>
        <pc:spChg chg="mod">
          <ac:chgData name="Martin, Andrea" userId="37a06151-4b56-4329-8414-d6ff2a9e1a78" providerId="ADAL" clId="{8DF356FC-18AE-497B-9F44-6D9DABB4DEF2}" dt="2023-10-30T13:27:17.385" v="15" actId="14100"/>
          <ac:spMkLst>
            <pc:docMk/>
            <pc:sldMk cId="2460228707" sldId="2145705391"/>
            <ac:spMk id="14" creationId="{F700C74B-0251-358B-AD87-E295D423F64A}"/>
          </ac:spMkLst>
        </pc:spChg>
        <pc:spChg chg="mod">
          <ac:chgData name="Martin, Andrea" userId="37a06151-4b56-4329-8414-d6ff2a9e1a78" providerId="ADAL" clId="{8DF356FC-18AE-497B-9F44-6D9DABB4DEF2}" dt="2023-10-30T13:27:02.184" v="13" actId="20577"/>
          <ac:spMkLst>
            <pc:docMk/>
            <pc:sldMk cId="2460228707" sldId="2145705391"/>
            <ac:spMk id="26" creationId="{96D78B6F-2CA3-8322-2512-8233E6B9FC3C}"/>
          </ac:spMkLst>
        </pc:spChg>
        <pc:spChg chg="mod">
          <ac:chgData name="Martin, Andrea" userId="37a06151-4b56-4329-8414-d6ff2a9e1a78" providerId="ADAL" clId="{8DF356FC-18AE-497B-9F44-6D9DABB4DEF2}" dt="2023-10-30T13:27:39.959" v="25" actId="20577"/>
          <ac:spMkLst>
            <pc:docMk/>
            <pc:sldMk cId="2460228707" sldId="2145705391"/>
            <ac:spMk id="27" creationId="{041E305F-8702-B7D9-0668-8B6E57CA4598}"/>
          </ac:spMkLst>
        </pc:spChg>
      </pc:sldChg>
      <pc:sldChg chg="delSp modSp mod">
        <pc:chgData name="Martin, Andrea" userId="37a06151-4b56-4329-8414-d6ff2a9e1a78" providerId="ADAL" clId="{8DF356FC-18AE-497B-9F44-6D9DABB4DEF2}" dt="2023-10-30T15:43:43.785" v="241" actId="20577"/>
        <pc:sldMkLst>
          <pc:docMk/>
          <pc:sldMk cId="433143284" sldId="2145705412"/>
        </pc:sldMkLst>
        <pc:spChg chg="mod topLvl">
          <ac:chgData name="Martin, Andrea" userId="37a06151-4b56-4329-8414-d6ff2a9e1a78" providerId="ADAL" clId="{8DF356FC-18AE-497B-9F44-6D9DABB4DEF2}" dt="2023-10-30T15:43:43.785" v="241" actId="20577"/>
          <ac:spMkLst>
            <pc:docMk/>
            <pc:sldMk cId="433143284" sldId="2145705412"/>
            <ac:spMk id="2" creationId="{E6053C62-C187-B6DF-37FB-51460CB61DEE}"/>
          </ac:spMkLst>
        </pc:spChg>
        <pc:spChg chg="mod topLvl">
          <ac:chgData name="Martin, Andrea" userId="37a06151-4b56-4329-8414-d6ff2a9e1a78" providerId="ADAL" clId="{8DF356FC-18AE-497B-9F44-6D9DABB4DEF2}" dt="2023-10-30T15:43:09.959" v="230" actId="165"/>
          <ac:spMkLst>
            <pc:docMk/>
            <pc:sldMk cId="433143284" sldId="2145705412"/>
            <ac:spMk id="4" creationId="{7D0C2669-45AE-A503-B2CC-7540EA04C772}"/>
          </ac:spMkLst>
        </pc:spChg>
        <pc:spChg chg="mod topLvl">
          <ac:chgData name="Martin, Andrea" userId="37a06151-4b56-4329-8414-d6ff2a9e1a78" providerId="ADAL" clId="{8DF356FC-18AE-497B-9F44-6D9DABB4DEF2}" dt="2023-10-30T15:43:09.959" v="230" actId="165"/>
          <ac:spMkLst>
            <pc:docMk/>
            <pc:sldMk cId="433143284" sldId="2145705412"/>
            <ac:spMk id="6" creationId="{DBC327ED-11DE-35F5-7483-E026239F6E4D}"/>
          </ac:spMkLst>
        </pc:spChg>
        <pc:spChg chg="del mod topLvl">
          <ac:chgData name="Martin, Andrea" userId="37a06151-4b56-4329-8414-d6ff2a9e1a78" providerId="ADAL" clId="{8DF356FC-18AE-497B-9F44-6D9DABB4DEF2}" dt="2023-10-30T15:43:16.337" v="232" actId="478"/>
          <ac:spMkLst>
            <pc:docMk/>
            <pc:sldMk cId="433143284" sldId="2145705412"/>
            <ac:spMk id="8" creationId="{20325214-54A7-316B-9945-E519E6A2CF7F}"/>
          </ac:spMkLst>
        </pc:spChg>
        <pc:spChg chg="mod topLvl">
          <ac:chgData name="Martin, Andrea" userId="37a06151-4b56-4329-8414-d6ff2a9e1a78" providerId="ADAL" clId="{8DF356FC-18AE-497B-9F44-6D9DABB4DEF2}" dt="2023-10-30T15:43:28.187" v="236" actId="14100"/>
          <ac:spMkLst>
            <pc:docMk/>
            <pc:sldMk cId="433143284" sldId="2145705412"/>
            <ac:spMk id="10" creationId="{72AEAF5C-1BDF-1DB1-4A83-407415B29475}"/>
          </ac:spMkLst>
        </pc:spChg>
        <pc:spChg chg="mod topLvl">
          <ac:chgData name="Martin, Andrea" userId="37a06151-4b56-4329-8414-d6ff2a9e1a78" providerId="ADAL" clId="{8DF356FC-18AE-497B-9F44-6D9DABB4DEF2}" dt="2023-10-30T15:43:09.959" v="230" actId="165"/>
          <ac:spMkLst>
            <pc:docMk/>
            <pc:sldMk cId="433143284" sldId="2145705412"/>
            <ac:spMk id="11" creationId="{134989D4-AA1B-7882-5038-A1A33588D411}"/>
          </ac:spMkLst>
        </pc:spChg>
        <pc:spChg chg="mod topLvl">
          <ac:chgData name="Martin, Andrea" userId="37a06151-4b56-4329-8414-d6ff2a9e1a78" providerId="ADAL" clId="{8DF356FC-18AE-497B-9F44-6D9DABB4DEF2}" dt="2023-10-30T15:43:09.959" v="230" actId="165"/>
          <ac:spMkLst>
            <pc:docMk/>
            <pc:sldMk cId="433143284" sldId="2145705412"/>
            <ac:spMk id="13" creationId="{2356DC4F-8B97-2DD3-347B-893E30BB20F1}"/>
          </ac:spMkLst>
        </pc:spChg>
        <pc:grpChg chg="del">
          <ac:chgData name="Martin, Andrea" userId="37a06151-4b56-4329-8414-d6ff2a9e1a78" providerId="ADAL" clId="{8DF356FC-18AE-497B-9F44-6D9DABB4DEF2}" dt="2023-10-30T15:43:09.959" v="230" actId="165"/>
          <ac:grpSpMkLst>
            <pc:docMk/>
            <pc:sldMk cId="433143284" sldId="2145705412"/>
            <ac:grpSpMk id="16" creationId="{92ED1F11-2689-DFCD-D294-D48A0E14E6A9}"/>
          </ac:grpSpMkLst>
        </pc:grpChg>
      </pc:sldChg>
      <pc:sldChg chg="modSp mod">
        <pc:chgData name="Martin, Andrea" userId="37a06151-4b56-4329-8414-d6ff2a9e1a78" providerId="ADAL" clId="{8DF356FC-18AE-497B-9F44-6D9DABB4DEF2}" dt="2023-10-30T15:13:34.203" v="205" actId="20577"/>
        <pc:sldMkLst>
          <pc:docMk/>
          <pc:sldMk cId="2628052484" sldId="2145705414"/>
        </pc:sldMkLst>
        <pc:spChg chg="mod">
          <ac:chgData name="Martin, Andrea" userId="37a06151-4b56-4329-8414-d6ff2a9e1a78" providerId="ADAL" clId="{8DF356FC-18AE-497B-9F44-6D9DABB4DEF2}" dt="2023-10-30T15:13:34.203" v="205" actId="20577"/>
          <ac:spMkLst>
            <pc:docMk/>
            <pc:sldMk cId="2628052484" sldId="2145705414"/>
            <ac:spMk id="6" creationId="{AED2F639-8543-91A4-5DE1-2BA29880E77B}"/>
          </ac:spMkLst>
        </pc:spChg>
      </pc:sldChg>
      <pc:sldChg chg="add">
        <pc:chgData name="Martin, Andrea" userId="37a06151-4b56-4329-8414-d6ff2a9e1a78" providerId="ADAL" clId="{8DF356FC-18AE-497B-9F44-6D9DABB4DEF2}" dt="2023-10-30T13:33:04.546" v="71"/>
        <pc:sldMkLst>
          <pc:docMk/>
          <pc:sldMk cId="1207773339" sldId="214570541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FD0775-3CEC-489F-89C7-420EEE8EA3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D46D8BA-EC09-4204-9AC0-B71E8834410A}">
      <dgm:prSet phldrT="[Texto]"/>
      <dgm:spPr>
        <a:solidFill>
          <a:srgbClr val="D7AD5E"/>
        </a:solidFill>
      </dgm:spPr>
      <dgm:t>
        <a:bodyPr/>
        <a:lstStyle/>
        <a:p>
          <a:r>
            <a:rPr lang="es-ES_tradnl" b="1">
              <a:solidFill>
                <a:srgbClr val="203864"/>
              </a:solidFill>
            </a:rPr>
            <a:t>Constitución equipo multidisciplinar y formación</a:t>
          </a:r>
        </a:p>
      </dgm:t>
    </dgm:pt>
    <dgm:pt modelId="{9FFCE501-E5B3-4FED-909C-93D2FE22F1CC}" type="parTrans" cxnId="{B4D824A5-A95F-4366-8A12-2D1374192990}">
      <dgm:prSet/>
      <dgm:spPr/>
      <dgm:t>
        <a:bodyPr/>
        <a:lstStyle/>
        <a:p>
          <a:endParaRPr lang="es-ES_tradnl"/>
        </a:p>
      </dgm:t>
    </dgm:pt>
    <dgm:pt modelId="{DD7D9DB2-8DE9-4249-8ED6-B44AD37D13FF}" type="sibTrans" cxnId="{B4D824A5-A95F-4366-8A12-2D1374192990}">
      <dgm:prSet/>
      <dgm:spPr>
        <a:solidFill>
          <a:srgbClr val="203864"/>
        </a:solidFill>
      </dgm:spPr>
      <dgm:t>
        <a:bodyPr/>
        <a:lstStyle/>
        <a:p>
          <a:endParaRPr lang="es-ES_tradnl"/>
        </a:p>
      </dgm:t>
    </dgm:pt>
    <dgm:pt modelId="{3B0BC6A0-2872-4C90-8DA7-E11470A6AD6F}">
      <dgm:prSet phldrT="[Texto]"/>
      <dgm:spPr>
        <a:solidFill>
          <a:srgbClr val="D7AD5E"/>
        </a:solidFill>
      </dgm:spPr>
      <dgm:t>
        <a:bodyPr/>
        <a:lstStyle/>
        <a:p>
          <a:r>
            <a:rPr lang="es-ES_tradnl" b="1">
              <a:solidFill>
                <a:srgbClr val="203864"/>
              </a:solidFill>
            </a:rPr>
            <a:t>Seguimiento y valoración final del proyecto</a:t>
          </a:r>
        </a:p>
      </dgm:t>
    </dgm:pt>
    <dgm:pt modelId="{992F100A-FF78-4E5F-888B-565F6C61F11C}" type="parTrans" cxnId="{D418D2CC-D5B6-4332-87DC-3933726158AD}">
      <dgm:prSet/>
      <dgm:spPr/>
      <dgm:t>
        <a:bodyPr/>
        <a:lstStyle/>
        <a:p>
          <a:endParaRPr lang="es-ES_tradnl"/>
        </a:p>
      </dgm:t>
    </dgm:pt>
    <dgm:pt modelId="{0B7C74DC-A752-489A-844D-2FD30B21A53B}" type="sibTrans" cxnId="{D418D2CC-D5B6-4332-87DC-3933726158AD}">
      <dgm:prSet/>
      <dgm:spPr/>
      <dgm:t>
        <a:bodyPr/>
        <a:lstStyle/>
        <a:p>
          <a:endParaRPr lang="es-ES_tradnl"/>
        </a:p>
      </dgm:t>
    </dgm:pt>
    <dgm:pt modelId="{06C9FC09-F69B-40E6-9D12-23D60303B41B}">
      <dgm:prSet phldrT="[Texto]"/>
      <dgm:spPr>
        <a:solidFill>
          <a:srgbClr val="D7AD5E"/>
        </a:solidFill>
      </dgm:spPr>
      <dgm:t>
        <a:bodyPr/>
        <a:lstStyle/>
        <a:p>
          <a:r>
            <a:rPr lang="es-ES_tradnl" b="1">
              <a:solidFill>
                <a:srgbClr val="203864"/>
              </a:solidFill>
            </a:rPr>
            <a:t>Caracterización del estado basal del manejo de la desnutrición (encuesta basal)</a:t>
          </a:r>
        </a:p>
      </dgm:t>
    </dgm:pt>
    <dgm:pt modelId="{583AA335-1548-42D4-A479-44845D163F65}" type="parTrans" cxnId="{C62A525C-BFB8-465B-ADDA-08C446E1DB64}">
      <dgm:prSet/>
      <dgm:spPr/>
      <dgm:t>
        <a:bodyPr/>
        <a:lstStyle/>
        <a:p>
          <a:endParaRPr lang="es-ES_tradnl"/>
        </a:p>
      </dgm:t>
    </dgm:pt>
    <dgm:pt modelId="{820F85A1-B86A-4923-B3A1-8DD6BADF3FA6}" type="sibTrans" cxnId="{C62A525C-BFB8-465B-ADDA-08C446E1DB64}">
      <dgm:prSet/>
      <dgm:spPr>
        <a:solidFill>
          <a:srgbClr val="203864"/>
        </a:solidFill>
      </dgm:spPr>
      <dgm:t>
        <a:bodyPr/>
        <a:lstStyle/>
        <a:p>
          <a:endParaRPr lang="es-ES_tradnl"/>
        </a:p>
      </dgm:t>
    </dgm:pt>
    <dgm:pt modelId="{5DAFFBC7-2BAF-407C-83C7-91767571B86C}">
      <dgm:prSet phldrT="[Texto]"/>
      <dgm:spPr>
        <a:solidFill>
          <a:srgbClr val="D7AD5E"/>
        </a:solidFill>
      </dgm:spPr>
      <dgm:t>
        <a:bodyPr/>
        <a:lstStyle/>
        <a:p>
          <a:r>
            <a:rPr lang="es-ES_tradnl" b="1">
              <a:solidFill>
                <a:srgbClr val="203864"/>
              </a:solidFill>
            </a:rPr>
            <a:t>Cribado nutricional y de función muscular en 10 pacientes/participante</a:t>
          </a:r>
        </a:p>
      </dgm:t>
    </dgm:pt>
    <dgm:pt modelId="{A236F485-560B-4E60-A661-136024A09250}" type="parTrans" cxnId="{54F78EE4-2EA3-4E1F-9BE2-FACAB6ED0E9D}">
      <dgm:prSet/>
      <dgm:spPr/>
      <dgm:t>
        <a:bodyPr/>
        <a:lstStyle/>
        <a:p>
          <a:endParaRPr lang="es-ES_tradnl"/>
        </a:p>
      </dgm:t>
    </dgm:pt>
    <dgm:pt modelId="{7E73249B-5640-43DB-8F07-B00BA5BB11E3}" type="sibTrans" cxnId="{54F78EE4-2EA3-4E1F-9BE2-FACAB6ED0E9D}">
      <dgm:prSet/>
      <dgm:spPr>
        <a:solidFill>
          <a:srgbClr val="203864"/>
        </a:solidFill>
      </dgm:spPr>
      <dgm:t>
        <a:bodyPr/>
        <a:lstStyle/>
        <a:p>
          <a:endParaRPr lang="es-ES_tradnl"/>
        </a:p>
      </dgm:t>
    </dgm:pt>
    <dgm:pt modelId="{71D42BF6-CC01-4FB3-9423-87D7412083CB}">
      <dgm:prSet phldrT="[Texto]"/>
      <dgm:spPr>
        <a:solidFill>
          <a:srgbClr val="D7AD5E"/>
        </a:solidFill>
      </dgm:spPr>
      <dgm:t>
        <a:bodyPr/>
        <a:lstStyle/>
        <a:p>
          <a:r>
            <a:rPr lang="es-ES_tradnl" b="1">
              <a:solidFill>
                <a:srgbClr val="203864"/>
              </a:solidFill>
            </a:rPr>
            <a:t>Diagnóstico pacientes desnutridos, codificación y tratamiento</a:t>
          </a:r>
        </a:p>
      </dgm:t>
    </dgm:pt>
    <dgm:pt modelId="{655FF6C5-1E12-4FBC-8F7B-58637E2FFBA3}" type="parTrans" cxnId="{5F77C34F-B82E-4693-A4CD-CC113D416E45}">
      <dgm:prSet/>
      <dgm:spPr/>
      <dgm:t>
        <a:bodyPr/>
        <a:lstStyle/>
        <a:p>
          <a:endParaRPr lang="es-ES_tradnl"/>
        </a:p>
      </dgm:t>
    </dgm:pt>
    <dgm:pt modelId="{63F12A31-FA6F-48FA-84C7-F4C5ABA660E0}" type="sibTrans" cxnId="{5F77C34F-B82E-4693-A4CD-CC113D416E45}">
      <dgm:prSet/>
      <dgm:spPr>
        <a:solidFill>
          <a:srgbClr val="203864"/>
        </a:solidFill>
      </dgm:spPr>
      <dgm:t>
        <a:bodyPr/>
        <a:lstStyle/>
        <a:p>
          <a:endParaRPr lang="es-ES_tradnl"/>
        </a:p>
      </dgm:t>
    </dgm:pt>
    <dgm:pt modelId="{66D7E8E8-5361-484D-998D-211BE16A9B3F}" type="pres">
      <dgm:prSet presAssocID="{30FD0775-3CEC-489F-89C7-420EEE8EA370}" presName="Name0" presStyleCnt="0">
        <dgm:presLayoutVars>
          <dgm:dir/>
          <dgm:resizeHandles val="exact"/>
        </dgm:presLayoutVars>
      </dgm:prSet>
      <dgm:spPr/>
    </dgm:pt>
    <dgm:pt modelId="{0660725A-4A43-45DC-B7D6-E730DEE5ABD3}" type="pres">
      <dgm:prSet presAssocID="{4D46D8BA-EC09-4204-9AC0-B71E8834410A}" presName="node" presStyleLbl="node1" presStyleIdx="0" presStyleCnt="5">
        <dgm:presLayoutVars>
          <dgm:bulletEnabled val="1"/>
        </dgm:presLayoutVars>
      </dgm:prSet>
      <dgm:spPr/>
    </dgm:pt>
    <dgm:pt modelId="{0EF0B514-62DF-416A-B840-1D35E818F961}" type="pres">
      <dgm:prSet presAssocID="{DD7D9DB2-8DE9-4249-8ED6-B44AD37D13FF}" presName="sibTrans" presStyleLbl="sibTrans2D1" presStyleIdx="0" presStyleCnt="4"/>
      <dgm:spPr/>
    </dgm:pt>
    <dgm:pt modelId="{7B03E53C-95FA-4FE6-A2C1-145060804095}" type="pres">
      <dgm:prSet presAssocID="{DD7D9DB2-8DE9-4249-8ED6-B44AD37D13FF}" presName="connectorText" presStyleLbl="sibTrans2D1" presStyleIdx="0" presStyleCnt="4"/>
      <dgm:spPr/>
    </dgm:pt>
    <dgm:pt modelId="{AE0A7B0F-6519-4FBC-A513-986EE173E713}" type="pres">
      <dgm:prSet presAssocID="{06C9FC09-F69B-40E6-9D12-23D60303B41B}" presName="node" presStyleLbl="node1" presStyleIdx="1" presStyleCnt="5">
        <dgm:presLayoutVars>
          <dgm:bulletEnabled val="1"/>
        </dgm:presLayoutVars>
      </dgm:prSet>
      <dgm:spPr/>
    </dgm:pt>
    <dgm:pt modelId="{B2113975-2AFC-4853-B85D-71E0EE5ACBB1}" type="pres">
      <dgm:prSet presAssocID="{820F85A1-B86A-4923-B3A1-8DD6BADF3FA6}" presName="sibTrans" presStyleLbl="sibTrans2D1" presStyleIdx="1" presStyleCnt="4"/>
      <dgm:spPr/>
    </dgm:pt>
    <dgm:pt modelId="{467003DE-2FF8-40B6-BC96-3CB0BF79F154}" type="pres">
      <dgm:prSet presAssocID="{820F85A1-B86A-4923-B3A1-8DD6BADF3FA6}" presName="connectorText" presStyleLbl="sibTrans2D1" presStyleIdx="1" presStyleCnt="4"/>
      <dgm:spPr/>
    </dgm:pt>
    <dgm:pt modelId="{A01A7DAC-6B00-418A-BB1C-64EFB32AA04D}" type="pres">
      <dgm:prSet presAssocID="{5DAFFBC7-2BAF-407C-83C7-91767571B86C}" presName="node" presStyleLbl="node1" presStyleIdx="2" presStyleCnt="5">
        <dgm:presLayoutVars>
          <dgm:bulletEnabled val="1"/>
        </dgm:presLayoutVars>
      </dgm:prSet>
      <dgm:spPr/>
    </dgm:pt>
    <dgm:pt modelId="{E5E24F60-8116-46DF-BE51-CB2C12AAC926}" type="pres">
      <dgm:prSet presAssocID="{7E73249B-5640-43DB-8F07-B00BA5BB11E3}" presName="sibTrans" presStyleLbl="sibTrans2D1" presStyleIdx="2" presStyleCnt="4"/>
      <dgm:spPr/>
    </dgm:pt>
    <dgm:pt modelId="{A9502F80-BE9A-4D0D-914F-EA06074E5ED1}" type="pres">
      <dgm:prSet presAssocID="{7E73249B-5640-43DB-8F07-B00BA5BB11E3}" presName="connectorText" presStyleLbl="sibTrans2D1" presStyleIdx="2" presStyleCnt="4"/>
      <dgm:spPr/>
    </dgm:pt>
    <dgm:pt modelId="{17B60D5A-EDE0-40C4-AB18-AB3F0EFEDFB2}" type="pres">
      <dgm:prSet presAssocID="{71D42BF6-CC01-4FB3-9423-87D7412083CB}" presName="node" presStyleLbl="node1" presStyleIdx="3" presStyleCnt="5">
        <dgm:presLayoutVars>
          <dgm:bulletEnabled val="1"/>
        </dgm:presLayoutVars>
      </dgm:prSet>
      <dgm:spPr/>
    </dgm:pt>
    <dgm:pt modelId="{B8C29A35-1502-493B-A364-19FF2869588A}" type="pres">
      <dgm:prSet presAssocID="{63F12A31-FA6F-48FA-84C7-F4C5ABA660E0}" presName="sibTrans" presStyleLbl="sibTrans2D1" presStyleIdx="3" presStyleCnt="4"/>
      <dgm:spPr/>
    </dgm:pt>
    <dgm:pt modelId="{3604A087-49CF-4EC2-995A-9BF9DED53975}" type="pres">
      <dgm:prSet presAssocID="{63F12A31-FA6F-48FA-84C7-F4C5ABA660E0}" presName="connectorText" presStyleLbl="sibTrans2D1" presStyleIdx="3" presStyleCnt="4"/>
      <dgm:spPr/>
    </dgm:pt>
    <dgm:pt modelId="{8C0293B0-FC3D-45AD-B109-DFE25E7D6268}" type="pres">
      <dgm:prSet presAssocID="{3B0BC6A0-2872-4C90-8DA7-E11470A6AD6F}" presName="node" presStyleLbl="node1" presStyleIdx="4" presStyleCnt="5">
        <dgm:presLayoutVars>
          <dgm:bulletEnabled val="1"/>
        </dgm:presLayoutVars>
      </dgm:prSet>
      <dgm:spPr/>
    </dgm:pt>
  </dgm:ptLst>
  <dgm:cxnLst>
    <dgm:cxn modelId="{80E5E41C-9B2C-4823-9783-182C7F5882F3}" type="presOf" srcId="{820F85A1-B86A-4923-B3A1-8DD6BADF3FA6}" destId="{467003DE-2FF8-40B6-BC96-3CB0BF79F154}" srcOrd="1" destOrd="0" presId="urn:microsoft.com/office/officeart/2005/8/layout/process1"/>
    <dgm:cxn modelId="{9DA6FF22-6D0F-477D-8199-84D310E3B514}" type="presOf" srcId="{06C9FC09-F69B-40E6-9D12-23D60303B41B}" destId="{AE0A7B0F-6519-4FBC-A513-986EE173E713}" srcOrd="0" destOrd="0" presId="urn:microsoft.com/office/officeart/2005/8/layout/process1"/>
    <dgm:cxn modelId="{C88C832E-7E14-4A0F-AF92-7EC7AC4D9C0A}" type="presOf" srcId="{DD7D9DB2-8DE9-4249-8ED6-B44AD37D13FF}" destId="{7B03E53C-95FA-4FE6-A2C1-145060804095}" srcOrd="1" destOrd="0" presId="urn:microsoft.com/office/officeart/2005/8/layout/process1"/>
    <dgm:cxn modelId="{30E36C32-2F52-4D47-9501-451DB7B4BBCC}" type="presOf" srcId="{820F85A1-B86A-4923-B3A1-8DD6BADF3FA6}" destId="{B2113975-2AFC-4853-B85D-71E0EE5ACBB1}" srcOrd="0" destOrd="0" presId="urn:microsoft.com/office/officeart/2005/8/layout/process1"/>
    <dgm:cxn modelId="{E5853A3F-E8E0-42B3-B178-93D7A9E62316}" type="presOf" srcId="{71D42BF6-CC01-4FB3-9423-87D7412083CB}" destId="{17B60D5A-EDE0-40C4-AB18-AB3F0EFEDFB2}" srcOrd="0" destOrd="0" presId="urn:microsoft.com/office/officeart/2005/8/layout/process1"/>
    <dgm:cxn modelId="{C62A525C-BFB8-465B-ADDA-08C446E1DB64}" srcId="{30FD0775-3CEC-489F-89C7-420EEE8EA370}" destId="{06C9FC09-F69B-40E6-9D12-23D60303B41B}" srcOrd="1" destOrd="0" parTransId="{583AA335-1548-42D4-A479-44845D163F65}" sibTransId="{820F85A1-B86A-4923-B3A1-8DD6BADF3FA6}"/>
    <dgm:cxn modelId="{EC297D4E-3821-4FF3-9C5A-D0E28CAB2F29}" type="presOf" srcId="{7E73249B-5640-43DB-8F07-B00BA5BB11E3}" destId="{E5E24F60-8116-46DF-BE51-CB2C12AAC926}" srcOrd="0" destOrd="0" presId="urn:microsoft.com/office/officeart/2005/8/layout/process1"/>
    <dgm:cxn modelId="{5F77C34F-B82E-4693-A4CD-CC113D416E45}" srcId="{30FD0775-3CEC-489F-89C7-420EEE8EA370}" destId="{71D42BF6-CC01-4FB3-9423-87D7412083CB}" srcOrd="3" destOrd="0" parTransId="{655FF6C5-1E12-4FBC-8F7B-58637E2FFBA3}" sibTransId="{63F12A31-FA6F-48FA-84C7-F4C5ABA660E0}"/>
    <dgm:cxn modelId="{B403BC55-40E2-4709-84D4-2E35EEEB1D05}" type="presOf" srcId="{63F12A31-FA6F-48FA-84C7-F4C5ABA660E0}" destId="{3604A087-49CF-4EC2-995A-9BF9DED53975}" srcOrd="1" destOrd="0" presId="urn:microsoft.com/office/officeart/2005/8/layout/process1"/>
    <dgm:cxn modelId="{2E45B47C-2F3A-4966-AA92-0CD00C69C087}" type="presOf" srcId="{4D46D8BA-EC09-4204-9AC0-B71E8834410A}" destId="{0660725A-4A43-45DC-B7D6-E730DEE5ABD3}" srcOrd="0" destOrd="0" presId="urn:microsoft.com/office/officeart/2005/8/layout/process1"/>
    <dgm:cxn modelId="{DEB26299-23F3-4CEE-B6FD-9AB8003A8CED}" type="presOf" srcId="{30FD0775-3CEC-489F-89C7-420EEE8EA370}" destId="{66D7E8E8-5361-484D-998D-211BE16A9B3F}" srcOrd="0" destOrd="0" presId="urn:microsoft.com/office/officeart/2005/8/layout/process1"/>
    <dgm:cxn modelId="{B4D824A5-A95F-4366-8A12-2D1374192990}" srcId="{30FD0775-3CEC-489F-89C7-420EEE8EA370}" destId="{4D46D8BA-EC09-4204-9AC0-B71E8834410A}" srcOrd="0" destOrd="0" parTransId="{9FFCE501-E5B3-4FED-909C-93D2FE22F1CC}" sibTransId="{DD7D9DB2-8DE9-4249-8ED6-B44AD37D13FF}"/>
    <dgm:cxn modelId="{09DBFCAC-4B73-4954-9740-5125F6787E11}" type="presOf" srcId="{5DAFFBC7-2BAF-407C-83C7-91767571B86C}" destId="{A01A7DAC-6B00-418A-BB1C-64EFB32AA04D}" srcOrd="0" destOrd="0" presId="urn:microsoft.com/office/officeart/2005/8/layout/process1"/>
    <dgm:cxn modelId="{3672D5B8-802A-45CA-ABC0-E4CB3818788A}" type="presOf" srcId="{7E73249B-5640-43DB-8F07-B00BA5BB11E3}" destId="{A9502F80-BE9A-4D0D-914F-EA06074E5ED1}" srcOrd="1" destOrd="0" presId="urn:microsoft.com/office/officeart/2005/8/layout/process1"/>
    <dgm:cxn modelId="{D418D2CC-D5B6-4332-87DC-3933726158AD}" srcId="{30FD0775-3CEC-489F-89C7-420EEE8EA370}" destId="{3B0BC6A0-2872-4C90-8DA7-E11470A6AD6F}" srcOrd="4" destOrd="0" parTransId="{992F100A-FF78-4E5F-888B-565F6C61F11C}" sibTransId="{0B7C74DC-A752-489A-844D-2FD30B21A53B}"/>
    <dgm:cxn modelId="{8BBC61D5-619D-4872-B22A-02EE6E356ED4}" type="presOf" srcId="{DD7D9DB2-8DE9-4249-8ED6-B44AD37D13FF}" destId="{0EF0B514-62DF-416A-B840-1D35E818F961}" srcOrd="0" destOrd="0" presId="urn:microsoft.com/office/officeart/2005/8/layout/process1"/>
    <dgm:cxn modelId="{C00835E4-B0FB-4E85-9A95-D592AFBF0783}" type="presOf" srcId="{63F12A31-FA6F-48FA-84C7-F4C5ABA660E0}" destId="{B8C29A35-1502-493B-A364-19FF2869588A}" srcOrd="0" destOrd="0" presId="urn:microsoft.com/office/officeart/2005/8/layout/process1"/>
    <dgm:cxn modelId="{54F78EE4-2EA3-4E1F-9BE2-FACAB6ED0E9D}" srcId="{30FD0775-3CEC-489F-89C7-420EEE8EA370}" destId="{5DAFFBC7-2BAF-407C-83C7-91767571B86C}" srcOrd="2" destOrd="0" parTransId="{A236F485-560B-4E60-A661-136024A09250}" sibTransId="{7E73249B-5640-43DB-8F07-B00BA5BB11E3}"/>
    <dgm:cxn modelId="{24441EE5-4885-400F-9C3A-F594607AE3D6}" type="presOf" srcId="{3B0BC6A0-2872-4C90-8DA7-E11470A6AD6F}" destId="{8C0293B0-FC3D-45AD-B109-DFE25E7D6268}" srcOrd="0" destOrd="0" presId="urn:microsoft.com/office/officeart/2005/8/layout/process1"/>
    <dgm:cxn modelId="{4BE88B15-7675-4B07-B6B1-873C21B8FEB2}" type="presParOf" srcId="{66D7E8E8-5361-484D-998D-211BE16A9B3F}" destId="{0660725A-4A43-45DC-B7D6-E730DEE5ABD3}" srcOrd="0" destOrd="0" presId="urn:microsoft.com/office/officeart/2005/8/layout/process1"/>
    <dgm:cxn modelId="{5BE67D41-14F8-44EB-8250-16FCB1FF8032}" type="presParOf" srcId="{66D7E8E8-5361-484D-998D-211BE16A9B3F}" destId="{0EF0B514-62DF-416A-B840-1D35E818F961}" srcOrd="1" destOrd="0" presId="urn:microsoft.com/office/officeart/2005/8/layout/process1"/>
    <dgm:cxn modelId="{69EC62C1-B39D-484D-B352-8895DB8870A4}" type="presParOf" srcId="{0EF0B514-62DF-416A-B840-1D35E818F961}" destId="{7B03E53C-95FA-4FE6-A2C1-145060804095}" srcOrd="0" destOrd="0" presId="urn:microsoft.com/office/officeart/2005/8/layout/process1"/>
    <dgm:cxn modelId="{BE2AA602-4304-40A3-A993-F85428102BF0}" type="presParOf" srcId="{66D7E8E8-5361-484D-998D-211BE16A9B3F}" destId="{AE0A7B0F-6519-4FBC-A513-986EE173E713}" srcOrd="2" destOrd="0" presId="urn:microsoft.com/office/officeart/2005/8/layout/process1"/>
    <dgm:cxn modelId="{0EE87D98-8784-47BD-9839-92D74207C621}" type="presParOf" srcId="{66D7E8E8-5361-484D-998D-211BE16A9B3F}" destId="{B2113975-2AFC-4853-B85D-71E0EE5ACBB1}" srcOrd="3" destOrd="0" presId="urn:microsoft.com/office/officeart/2005/8/layout/process1"/>
    <dgm:cxn modelId="{C32432B7-27A5-483B-9A34-2127FCBC1274}" type="presParOf" srcId="{B2113975-2AFC-4853-B85D-71E0EE5ACBB1}" destId="{467003DE-2FF8-40B6-BC96-3CB0BF79F154}" srcOrd="0" destOrd="0" presId="urn:microsoft.com/office/officeart/2005/8/layout/process1"/>
    <dgm:cxn modelId="{04266698-6AF1-4C18-A570-8420EAD2615C}" type="presParOf" srcId="{66D7E8E8-5361-484D-998D-211BE16A9B3F}" destId="{A01A7DAC-6B00-418A-BB1C-64EFB32AA04D}" srcOrd="4" destOrd="0" presId="urn:microsoft.com/office/officeart/2005/8/layout/process1"/>
    <dgm:cxn modelId="{A7D90FCB-1141-446A-A8DA-853B597EF794}" type="presParOf" srcId="{66D7E8E8-5361-484D-998D-211BE16A9B3F}" destId="{E5E24F60-8116-46DF-BE51-CB2C12AAC926}" srcOrd="5" destOrd="0" presId="urn:microsoft.com/office/officeart/2005/8/layout/process1"/>
    <dgm:cxn modelId="{093105D3-87C8-4BA6-AB3F-9C6F2BF411C8}" type="presParOf" srcId="{E5E24F60-8116-46DF-BE51-CB2C12AAC926}" destId="{A9502F80-BE9A-4D0D-914F-EA06074E5ED1}" srcOrd="0" destOrd="0" presId="urn:microsoft.com/office/officeart/2005/8/layout/process1"/>
    <dgm:cxn modelId="{9864E793-2782-4576-8D76-A74A54339022}" type="presParOf" srcId="{66D7E8E8-5361-484D-998D-211BE16A9B3F}" destId="{17B60D5A-EDE0-40C4-AB18-AB3F0EFEDFB2}" srcOrd="6" destOrd="0" presId="urn:microsoft.com/office/officeart/2005/8/layout/process1"/>
    <dgm:cxn modelId="{8519AF87-B8C8-4CB9-97DD-C766C4BAF757}" type="presParOf" srcId="{66D7E8E8-5361-484D-998D-211BE16A9B3F}" destId="{B8C29A35-1502-493B-A364-19FF2869588A}" srcOrd="7" destOrd="0" presId="urn:microsoft.com/office/officeart/2005/8/layout/process1"/>
    <dgm:cxn modelId="{E249BF4A-7FEC-454A-AA72-0B3CA2698118}" type="presParOf" srcId="{B8C29A35-1502-493B-A364-19FF2869588A}" destId="{3604A087-49CF-4EC2-995A-9BF9DED53975}" srcOrd="0" destOrd="0" presId="urn:microsoft.com/office/officeart/2005/8/layout/process1"/>
    <dgm:cxn modelId="{4DCEFD3E-24D4-4AC9-A584-131AF6665DD6}" type="presParOf" srcId="{66D7E8E8-5361-484D-998D-211BE16A9B3F}" destId="{8C0293B0-FC3D-45AD-B109-DFE25E7D626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06B8C-68D8-0840-A310-5D68C7C8653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3DCABADF-0408-764F-993A-5FC9AD63A0C1}">
      <dgm:prSet/>
      <dgm:spPr/>
      <dgm:t>
        <a:bodyPr/>
        <a:lstStyle/>
        <a:p>
          <a:r>
            <a:rPr lang="es-ES"/>
            <a:t>Para que los tratamientos con productos dietéticos sean financiados por el SNS se precisa el cumplimiento de los requisitos siguientes:</a:t>
          </a:r>
        </a:p>
      </dgm:t>
    </dgm:pt>
    <dgm:pt modelId="{A28C9276-0AD9-1848-A4E7-35DE7D87AF5C}" type="parTrans" cxnId="{038CB4F8-55E5-D444-9A7D-3E309A9C7025}">
      <dgm:prSet/>
      <dgm:spPr/>
      <dgm:t>
        <a:bodyPr/>
        <a:lstStyle/>
        <a:p>
          <a:endParaRPr lang="es-ES"/>
        </a:p>
      </dgm:t>
    </dgm:pt>
    <dgm:pt modelId="{CFA80BAB-13CF-A34B-AE8B-4CCF9917C089}" type="sibTrans" cxnId="{038CB4F8-55E5-D444-9A7D-3E309A9C7025}">
      <dgm:prSet/>
      <dgm:spPr/>
      <dgm:t>
        <a:bodyPr/>
        <a:lstStyle/>
        <a:p>
          <a:endParaRPr lang="es-ES"/>
        </a:p>
      </dgm:t>
    </dgm:pt>
    <dgm:pt modelId="{A645262A-E1E8-5B40-B9A5-CC0EAC6153D9}">
      <dgm:prSet/>
      <dgm:spPr/>
      <dgm:t>
        <a:bodyPr/>
        <a:lstStyle/>
        <a:p>
          <a:r>
            <a:rPr lang="es-ES"/>
            <a:t>Las necesidades nutricionales del paciente no pueden ser cubiertas con alimentos de consumo ordinario.</a:t>
          </a:r>
        </a:p>
      </dgm:t>
    </dgm:pt>
    <dgm:pt modelId="{A874748D-0795-B548-9616-A1ECCBA515DE}" type="parTrans" cxnId="{40CD043F-D73C-204A-A3D8-581C4AFC0484}">
      <dgm:prSet/>
      <dgm:spPr/>
      <dgm:t>
        <a:bodyPr/>
        <a:lstStyle/>
        <a:p>
          <a:endParaRPr lang="es-ES"/>
        </a:p>
      </dgm:t>
    </dgm:pt>
    <dgm:pt modelId="{7BB32CAB-466D-654F-B981-FCF027BEBB05}" type="sibTrans" cxnId="{40CD043F-D73C-204A-A3D8-581C4AFC0484}">
      <dgm:prSet/>
      <dgm:spPr/>
      <dgm:t>
        <a:bodyPr/>
        <a:lstStyle/>
        <a:p>
          <a:endParaRPr lang="es-ES"/>
        </a:p>
      </dgm:t>
    </dgm:pt>
    <dgm:pt modelId="{A5FAF607-6619-AB4A-8931-AF04F3236880}">
      <dgm:prSet/>
      <dgm:spPr/>
      <dgm:t>
        <a:bodyPr/>
        <a:lstStyle/>
        <a:p>
          <a:r>
            <a:rPr lang="es-ES"/>
            <a:t>La administración de estos productos permite lograr una mejora en la calidad de vida del paciente o una posible recuperación de un proceso que amenace su vida.</a:t>
          </a:r>
        </a:p>
      </dgm:t>
    </dgm:pt>
    <dgm:pt modelId="{7EDF9008-33B8-984D-B9B9-7700ABB41510}" type="parTrans" cxnId="{B1A61FB4-A838-894B-B89C-2C65AEB00DF2}">
      <dgm:prSet/>
      <dgm:spPr/>
      <dgm:t>
        <a:bodyPr/>
        <a:lstStyle/>
        <a:p>
          <a:endParaRPr lang="es-ES"/>
        </a:p>
      </dgm:t>
    </dgm:pt>
    <dgm:pt modelId="{BD21A4D9-E385-AE43-B573-4F13D25F294F}" type="sibTrans" cxnId="{B1A61FB4-A838-894B-B89C-2C65AEB00DF2}">
      <dgm:prSet/>
      <dgm:spPr/>
      <dgm:t>
        <a:bodyPr/>
        <a:lstStyle/>
        <a:p>
          <a:endParaRPr lang="es-ES"/>
        </a:p>
      </dgm:t>
    </dgm:pt>
    <dgm:pt modelId="{7ECF12A5-90C0-144D-9C91-F5CB95E06CFA}">
      <dgm:prSet/>
      <dgm:spPr/>
      <dgm:t>
        <a:bodyPr/>
        <a:lstStyle/>
        <a:p>
          <a:r>
            <a:rPr lang="es-ES"/>
            <a:t>La indicación se debe basar en criterios sanitarios y no sociales.</a:t>
          </a:r>
        </a:p>
      </dgm:t>
    </dgm:pt>
    <dgm:pt modelId="{32CF29D4-88CF-6D42-982C-89D8A4851A63}" type="parTrans" cxnId="{22079CE3-E622-A14C-98C9-047AD85D4654}">
      <dgm:prSet/>
      <dgm:spPr/>
      <dgm:t>
        <a:bodyPr/>
        <a:lstStyle/>
        <a:p>
          <a:endParaRPr lang="es-ES"/>
        </a:p>
      </dgm:t>
    </dgm:pt>
    <dgm:pt modelId="{37C1A455-8395-A646-AAAB-EBEC940A305E}" type="sibTrans" cxnId="{22079CE3-E622-A14C-98C9-047AD85D4654}">
      <dgm:prSet/>
      <dgm:spPr/>
      <dgm:t>
        <a:bodyPr/>
        <a:lstStyle/>
        <a:p>
          <a:endParaRPr lang="es-ES"/>
        </a:p>
      </dgm:t>
    </dgm:pt>
    <dgm:pt modelId="{E0B656FE-0925-2547-AF2A-D08EC0210721}">
      <dgm:prSet/>
      <dgm:spPr/>
      <dgm:t>
        <a:bodyPr/>
        <a:lstStyle/>
        <a:p>
          <a:r>
            <a:rPr lang="es-ES"/>
            <a:t>Los beneficios del tratamiento han de superar los riesgos.</a:t>
          </a:r>
        </a:p>
      </dgm:t>
    </dgm:pt>
    <dgm:pt modelId="{3957C250-CB70-8749-BB70-12486809A787}" type="parTrans" cxnId="{F303A53F-10CD-4D41-A83E-F985DB4FFE15}">
      <dgm:prSet/>
      <dgm:spPr/>
      <dgm:t>
        <a:bodyPr/>
        <a:lstStyle/>
        <a:p>
          <a:endParaRPr lang="es-ES"/>
        </a:p>
      </dgm:t>
    </dgm:pt>
    <dgm:pt modelId="{D38B11C2-A8DA-BE41-94BF-6583FF07431E}" type="sibTrans" cxnId="{F303A53F-10CD-4D41-A83E-F985DB4FFE15}">
      <dgm:prSet/>
      <dgm:spPr/>
      <dgm:t>
        <a:bodyPr/>
        <a:lstStyle/>
        <a:p>
          <a:endParaRPr lang="es-ES"/>
        </a:p>
      </dgm:t>
    </dgm:pt>
    <dgm:pt modelId="{FE27C55A-0D6E-9B42-A9D6-737D1CFF5E02}">
      <dgm:prSet/>
      <dgm:spPr/>
      <dgm:t>
        <a:bodyPr/>
        <a:lstStyle/>
        <a:p>
          <a:r>
            <a:rPr lang="es-ES"/>
            <a:t>El tratamiento se ha de valorar periódicamente con el fin de asegurar su seguridad y eficacia</a:t>
          </a:r>
          <a:r>
            <a:rPr lang="es-ES" b="1" i="1"/>
            <a:t>.</a:t>
          </a:r>
          <a:endParaRPr lang="es-ES"/>
        </a:p>
      </dgm:t>
    </dgm:pt>
    <dgm:pt modelId="{4319260B-323A-3449-B353-83674FE36FE2}" type="parTrans" cxnId="{4043213C-E1DC-D54C-9573-6B121B03B616}">
      <dgm:prSet/>
      <dgm:spPr/>
      <dgm:t>
        <a:bodyPr/>
        <a:lstStyle/>
        <a:p>
          <a:endParaRPr lang="es-ES"/>
        </a:p>
      </dgm:t>
    </dgm:pt>
    <dgm:pt modelId="{ADC6662B-49C2-884A-8FEE-F34F758A11EF}" type="sibTrans" cxnId="{4043213C-E1DC-D54C-9573-6B121B03B616}">
      <dgm:prSet/>
      <dgm:spPr/>
      <dgm:t>
        <a:bodyPr/>
        <a:lstStyle/>
        <a:p>
          <a:endParaRPr lang="es-ES"/>
        </a:p>
      </dgm:t>
    </dgm:pt>
    <dgm:pt modelId="{34847130-8EEB-624D-80C6-B435D2E14FD1}" type="pres">
      <dgm:prSet presAssocID="{E1B06B8C-68D8-0840-A310-5D68C7C8653C}" presName="linear" presStyleCnt="0">
        <dgm:presLayoutVars>
          <dgm:animLvl val="lvl"/>
          <dgm:resizeHandles val="exact"/>
        </dgm:presLayoutVars>
      </dgm:prSet>
      <dgm:spPr/>
    </dgm:pt>
    <dgm:pt modelId="{774AE7BB-E6CE-4244-A69C-1A1F86E3AC04}" type="pres">
      <dgm:prSet presAssocID="{3DCABADF-0408-764F-993A-5FC9AD63A0C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6273FFE-DAB4-914A-A15C-CA4E8E2E1131}" type="pres">
      <dgm:prSet presAssocID="{3DCABADF-0408-764F-993A-5FC9AD63A0C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3186F15-3BCF-C94B-A8BE-BBE820BC44D0}" type="presOf" srcId="{E1B06B8C-68D8-0840-A310-5D68C7C8653C}" destId="{34847130-8EEB-624D-80C6-B435D2E14FD1}" srcOrd="0" destOrd="0" presId="urn:microsoft.com/office/officeart/2005/8/layout/vList2"/>
    <dgm:cxn modelId="{0A49E02C-8D60-B74B-8409-AE2C6E0FB122}" type="presOf" srcId="{FE27C55A-0D6E-9B42-A9D6-737D1CFF5E02}" destId="{26273FFE-DAB4-914A-A15C-CA4E8E2E1131}" srcOrd="0" destOrd="4" presId="urn:microsoft.com/office/officeart/2005/8/layout/vList2"/>
    <dgm:cxn modelId="{1D238A3A-EBD8-6945-AA87-11522D09D897}" type="presOf" srcId="{A645262A-E1E8-5B40-B9A5-CC0EAC6153D9}" destId="{26273FFE-DAB4-914A-A15C-CA4E8E2E1131}" srcOrd="0" destOrd="0" presId="urn:microsoft.com/office/officeart/2005/8/layout/vList2"/>
    <dgm:cxn modelId="{4043213C-E1DC-D54C-9573-6B121B03B616}" srcId="{3DCABADF-0408-764F-993A-5FC9AD63A0C1}" destId="{FE27C55A-0D6E-9B42-A9D6-737D1CFF5E02}" srcOrd="4" destOrd="0" parTransId="{4319260B-323A-3449-B353-83674FE36FE2}" sibTransId="{ADC6662B-49C2-884A-8FEE-F34F758A11EF}"/>
    <dgm:cxn modelId="{40CD043F-D73C-204A-A3D8-581C4AFC0484}" srcId="{3DCABADF-0408-764F-993A-5FC9AD63A0C1}" destId="{A645262A-E1E8-5B40-B9A5-CC0EAC6153D9}" srcOrd="0" destOrd="0" parTransId="{A874748D-0795-B548-9616-A1ECCBA515DE}" sibTransId="{7BB32CAB-466D-654F-B981-FCF027BEBB05}"/>
    <dgm:cxn modelId="{F303A53F-10CD-4D41-A83E-F985DB4FFE15}" srcId="{3DCABADF-0408-764F-993A-5FC9AD63A0C1}" destId="{E0B656FE-0925-2547-AF2A-D08EC0210721}" srcOrd="3" destOrd="0" parTransId="{3957C250-CB70-8749-BB70-12486809A787}" sibTransId="{D38B11C2-A8DA-BE41-94BF-6583FF07431E}"/>
    <dgm:cxn modelId="{A0C6CC4C-D127-2E4B-8805-04C261C86B2C}" type="presOf" srcId="{7ECF12A5-90C0-144D-9C91-F5CB95E06CFA}" destId="{26273FFE-DAB4-914A-A15C-CA4E8E2E1131}" srcOrd="0" destOrd="2" presId="urn:microsoft.com/office/officeart/2005/8/layout/vList2"/>
    <dgm:cxn modelId="{32B0BC52-7F80-E048-933F-4399E5037EB9}" type="presOf" srcId="{3DCABADF-0408-764F-993A-5FC9AD63A0C1}" destId="{774AE7BB-E6CE-4244-A69C-1A1F86E3AC04}" srcOrd="0" destOrd="0" presId="urn:microsoft.com/office/officeart/2005/8/layout/vList2"/>
    <dgm:cxn modelId="{318E458F-DF34-8944-9CEB-4567D41D2291}" type="presOf" srcId="{E0B656FE-0925-2547-AF2A-D08EC0210721}" destId="{26273FFE-DAB4-914A-A15C-CA4E8E2E1131}" srcOrd="0" destOrd="3" presId="urn:microsoft.com/office/officeart/2005/8/layout/vList2"/>
    <dgm:cxn modelId="{10A128A4-F764-684B-A1DF-E5672B580203}" type="presOf" srcId="{A5FAF607-6619-AB4A-8931-AF04F3236880}" destId="{26273FFE-DAB4-914A-A15C-CA4E8E2E1131}" srcOrd="0" destOrd="1" presId="urn:microsoft.com/office/officeart/2005/8/layout/vList2"/>
    <dgm:cxn modelId="{B1A61FB4-A838-894B-B89C-2C65AEB00DF2}" srcId="{3DCABADF-0408-764F-993A-5FC9AD63A0C1}" destId="{A5FAF607-6619-AB4A-8931-AF04F3236880}" srcOrd="1" destOrd="0" parTransId="{7EDF9008-33B8-984D-B9B9-7700ABB41510}" sibTransId="{BD21A4D9-E385-AE43-B573-4F13D25F294F}"/>
    <dgm:cxn modelId="{22079CE3-E622-A14C-98C9-047AD85D4654}" srcId="{3DCABADF-0408-764F-993A-5FC9AD63A0C1}" destId="{7ECF12A5-90C0-144D-9C91-F5CB95E06CFA}" srcOrd="2" destOrd="0" parTransId="{32CF29D4-88CF-6D42-982C-89D8A4851A63}" sibTransId="{37C1A455-8395-A646-AAAB-EBEC940A305E}"/>
    <dgm:cxn modelId="{038CB4F8-55E5-D444-9A7D-3E309A9C7025}" srcId="{E1B06B8C-68D8-0840-A310-5D68C7C8653C}" destId="{3DCABADF-0408-764F-993A-5FC9AD63A0C1}" srcOrd="0" destOrd="0" parTransId="{A28C9276-0AD9-1848-A4E7-35DE7D87AF5C}" sibTransId="{CFA80BAB-13CF-A34B-AE8B-4CCF9917C089}"/>
    <dgm:cxn modelId="{CC3DB2E3-9D24-7045-8DFA-5E4498B3906B}" type="presParOf" srcId="{34847130-8EEB-624D-80C6-B435D2E14FD1}" destId="{774AE7BB-E6CE-4244-A69C-1A1F86E3AC04}" srcOrd="0" destOrd="0" presId="urn:microsoft.com/office/officeart/2005/8/layout/vList2"/>
    <dgm:cxn modelId="{C1A8F87E-CF81-F44F-8729-47C49E6C00DD}" type="presParOf" srcId="{34847130-8EEB-624D-80C6-B435D2E14FD1}" destId="{26273FFE-DAB4-914A-A15C-CA4E8E2E11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0725A-4A43-45DC-B7D6-E730DEE5ABD3}">
      <dsp:nvSpPr>
        <dsp:cNvPr id="0" name=""/>
        <dsp:cNvSpPr/>
      </dsp:nvSpPr>
      <dsp:spPr>
        <a:xfrm>
          <a:off x="5635" y="2445064"/>
          <a:ext cx="1746968" cy="1048180"/>
        </a:xfrm>
        <a:prstGeom prst="roundRect">
          <a:avLst>
            <a:gd name="adj" fmla="val 10000"/>
          </a:avLst>
        </a:prstGeom>
        <a:solidFill>
          <a:srgbClr val="D7AD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b="1" kern="1200">
              <a:solidFill>
                <a:srgbClr val="203864"/>
              </a:solidFill>
            </a:rPr>
            <a:t>Constitución equipo multidisciplinar y formación</a:t>
          </a:r>
        </a:p>
      </dsp:txBody>
      <dsp:txXfrm>
        <a:off x="36335" y="2475764"/>
        <a:ext cx="1685568" cy="986780"/>
      </dsp:txXfrm>
    </dsp:sp>
    <dsp:sp modelId="{0EF0B514-62DF-416A-B840-1D35E818F961}">
      <dsp:nvSpPr>
        <dsp:cNvPr id="0" name=""/>
        <dsp:cNvSpPr/>
      </dsp:nvSpPr>
      <dsp:spPr>
        <a:xfrm>
          <a:off x="1927300" y="2752530"/>
          <a:ext cx="370357" cy="433248"/>
        </a:xfrm>
        <a:prstGeom prst="rightArrow">
          <a:avLst>
            <a:gd name="adj1" fmla="val 60000"/>
            <a:gd name="adj2" fmla="val 50000"/>
          </a:avLst>
        </a:prstGeom>
        <a:solidFill>
          <a:srgbClr val="20386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000" kern="1200"/>
        </a:p>
      </dsp:txBody>
      <dsp:txXfrm>
        <a:off x="1927300" y="2839180"/>
        <a:ext cx="259250" cy="259948"/>
      </dsp:txXfrm>
    </dsp:sp>
    <dsp:sp modelId="{AE0A7B0F-6519-4FBC-A513-986EE173E713}">
      <dsp:nvSpPr>
        <dsp:cNvPr id="0" name=""/>
        <dsp:cNvSpPr/>
      </dsp:nvSpPr>
      <dsp:spPr>
        <a:xfrm>
          <a:off x="2451390" y="2445064"/>
          <a:ext cx="1746968" cy="1048180"/>
        </a:xfrm>
        <a:prstGeom prst="roundRect">
          <a:avLst>
            <a:gd name="adj" fmla="val 10000"/>
          </a:avLst>
        </a:prstGeom>
        <a:solidFill>
          <a:srgbClr val="D7AD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b="1" kern="1200">
              <a:solidFill>
                <a:srgbClr val="203864"/>
              </a:solidFill>
            </a:rPr>
            <a:t>Caracterización del estado basal del manejo de la desnutrición (encuesta basal)</a:t>
          </a:r>
        </a:p>
      </dsp:txBody>
      <dsp:txXfrm>
        <a:off x="2482090" y="2475764"/>
        <a:ext cx="1685568" cy="986780"/>
      </dsp:txXfrm>
    </dsp:sp>
    <dsp:sp modelId="{B2113975-2AFC-4853-B85D-71E0EE5ACBB1}">
      <dsp:nvSpPr>
        <dsp:cNvPr id="0" name=""/>
        <dsp:cNvSpPr/>
      </dsp:nvSpPr>
      <dsp:spPr>
        <a:xfrm>
          <a:off x="4373055" y="2752530"/>
          <a:ext cx="370357" cy="433248"/>
        </a:xfrm>
        <a:prstGeom prst="rightArrow">
          <a:avLst>
            <a:gd name="adj1" fmla="val 60000"/>
            <a:gd name="adj2" fmla="val 50000"/>
          </a:avLst>
        </a:prstGeom>
        <a:solidFill>
          <a:srgbClr val="20386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000" kern="1200"/>
        </a:p>
      </dsp:txBody>
      <dsp:txXfrm>
        <a:off x="4373055" y="2839180"/>
        <a:ext cx="259250" cy="259948"/>
      </dsp:txXfrm>
    </dsp:sp>
    <dsp:sp modelId="{A01A7DAC-6B00-418A-BB1C-64EFB32AA04D}">
      <dsp:nvSpPr>
        <dsp:cNvPr id="0" name=""/>
        <dsp:cNvSpPr/>
      </dsp:nvSpPr>
      <dsp:spPr>
        <a:xfrm>
          <a:off x="4897146" y="2445064"/>
          <a:ext cx="1746968" cy="1048180"/>
        </a:xfrm>
        <a:prstGeom prst="roundRect">
          <a:avLst>
            <a:gd name="adj" fmla="val 10000"/>
          </a:avLst>
        </a:prstGeom>
        <a:solidFill>
          <a:srgbClr val="D7AD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b="1" kern="1200">
              <a:solidFill>
                <a:srgbClr val="203864"/>
              </a:solidFill>
            </a:rPr>
            <a:t>Cribado nutricional y de función muscular en 10 pacientes/participante</a:t>
          </a:r>
        </a:p>
      </dsp:txBody>
      <dsp:txXfrm>
        <a:off x="4927846" y="2475764"/>
        <a:ext cx="1685568" cy="986780"/>
      </dsp:txXfrm>
    </dsp:sp>
    <dsp:sp modelId="{E5E24F60-8116-46DF-BE51-CB2C12AAC926}">
      <dsp:nvSpPr>
        <dsp:cNvPr id="0" name=""/>
        <dsp:cNvSpPr/>
      </dsp:nvSpPr>
      <dsp:spPr>
        <a:xfrm>
          <a:off x="6818811" y="2752530"/>
          <a:ext cx="370357" cy="433248"/>
        </a:xfrm>
        <a:prstGeom prst="rightArrow">
          <a:avLst>
            <a:gd name="adj1" fmla="val 60000"/>
            <a:gd name="adj2" fmla="val 50000"/>
          </a:avLst>
        </a:prstGeom>
        <a:solidFill>
          <a:srgbClr val="20386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000" kern="1200"/>
        </a:p>
      </dsp:txBody>
      <dsp:txXfrm>
        <a:off x="6818811" y="2839180"/>
        <a:ext cx="259250" cy="259948"/>
      </dsp:txXfrm>
    </dsp:sp>
    <dsp:sp modelId="{17B60D5A-EDE0-40C4-AB18-AB3F0EFEDFB2}">
      <dsp:nvSpPr>
        <dsp:cNvPr id="0" name=""/>
        <dsp:cNvSpPr/>
      </dsp:nvSpPr>
      <dsp:spPr>
        <a:xfrm>
          <a:off x="7342901" y="2445064"/>
          <a:ext cx="1746968" cy="1048180"/>
        </a:xfrm>
        <a:prstGeom prst="roundRect">
          <a:avLst>
            <a:gd name="adj" fmla="val 10000"/>
          </a:avLst>
        </a:prstGeom>
        <a:solidFill>
          <a:srgbClr val="D7AD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b="1" kern="1200">
              <a:solidFill>
                <a:srgbClr val="203864"/>
              </a:solidFill>
            </a:rPr>
            <a:t>Diagnóstico pacientes desnutridos, codificación y tratamiento</a:t>
          </a:r>
        </a:p>
      </dsp:txBody>
      <dsp:txXfrm>
        <a:off x="7373601" y="2475764"/>
        <a:ext cx="1685568" cy="986780"/>
      </dsp:txXfrm>
    </dsp:sp>
    <dsp:sp modelId="{B8C29A35-1502-493B-A364-19FF2869588A}">
      <dsp:nvSpPr>
        <dsp:cNvPr id="0" name=""/>
        <dsp:cNvSpPr/>
      </dsp:nvSpPr>
      <dsp:spPr>
        <a:xfrm>
          <a:off x="9264566" y="2752530"/>
          <a:ext cx="370357" cy="433248"/>
        </a:xfrm>
        <a:prstGeom prst="rightArrow">
          <a:avLst>
            <a:gd name="adj1" fmla="val 60000"/>
            <a:gd name="adj2" fmla="val 50000"/>
          </a:avLst>
        </a:prstGeom>
        <a:solidFill>
          <a:srgbClr val="20386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000" kern="1200"/>
        </a:p>
      </dsp:txBody>
      <dsp:txXfrm>
        <a:off x="9264566" y="2839180"/>
        <a:ext cx="259250" cy="259948"/>
      </dsp:txXfrm>
    </dsp:sp>
    <dsp:sp modelId="{8C0293B0-FC3D-45AD-B109-DFE25E7D6268}">
      <dsp:nvSpPr>
        <dsp:cNvPr id="0" name=""/>
        <dsp:cNvSpPr/>
      </dsp:nvSpPr>
      <dsp:spPr>
        <a:xfrm>
          <a:off x="9788657" y="2445064"/>
          <a:ext cx="1746968" cy="1048180"/>
        </a:xfrm>
        <a:prstGeom prst="roundRect">
          <a:avLst>
            <a:gd name="adj" fmla="val 10000"/>
          </a:avLst>
        </a:prstGeom>
        <a:solidFill>
          <a:srgbClr val="D7AD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b="1" kern="1200">
              <a:solidFill>
                <a:srgbClr val="203864"/>
              </a:solidFill>
            </a:rPr>
            <a:t>Seguimiento y valoración final del proyecto</a:t>
          </a:r>
        </a:p>
      </dsp:txBody>
      <dsp:txXfrm>
        <a:off x="9819357" y="2475764"/>
        <a:ext cx="1685568" cy="986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AE7BB-E6CE-4244-A69C-1A1F86E3AC04}">
      <dsp:nvSpPr>
        <dsp:cNvPr id="0" name=""/>
        <dsp:cNvSpPr/>
      </dsp:nvSpPr>
      <dsp:spPr>
        <a:xfrm>
          <a:off x="0" y="266883"/>
          <a:ext cx="5945862" cy="1641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Para que los tratamientos con productos dietéticos sean financiados por el SNS se precisa el cumplimiento de los requisitos siguientes:</a:t>
          </a:r>
        </a:p>
      </dsp:txBody>
      <dsp:txXfrm>
        <a:off x="80132" y="347015"/>
        <a:ext cx="5785598" cy="1481245"/>
      </dsp:txXfrm>
    </dsp:sp>
    <dsp:sp modelId="{26273FFE-DAB4-914A-A15C-CA4E8E2E1131}">
      <dsp:nvSpPr>
        <dsp:cNvPr id="0" name=""/>
        <dsp:cNvSpPr/>
      </dsp:nvSpPr>
      <dsp:spPr>
        <a:xfrm>
          <a:off x="0" y="1908393"/>
          <a:ext cx="5945862" cy="280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78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kern="1200"/>
            <a:t>Las necesidades nutricionales del paciente no pueden ser cubiertas con alimentos de consumo ordinario.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kern="1200"/>
            <a:t>La administración de estos productos permite lograr una mejora en la calidad de vida del paciente o una posible recuperación de un proceso que amenace su vida.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kern="1200"/>
            <a:t>La indicación se debe basar en criterios sanitarios y no sociales.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kern="1200"/>
            <a:t>Los beneficios del tratamiento han de superar los riesgos.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800" kern="1200"/>
            <a:t>El tratamiento se ha de valorar periódicamente con el fin de asegurar su seguridad y eficacia</a:t>
          </a:r>
          <a:r>
            <a:rPr lang="es-ES" sz="1800" b="1" i="1" kern="1200"/>
            <a:t>.</a:t>
          </a:r>
          <a:endParaRPr lang="es-ES" sz="1800" kern="1200"/>
        </a:p>
      </dsp:txBody>
      <dsp:txXfrm>
        <a:off x="0" y="1908393"/>
        <a:ext cx="5945862" cy="2808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3T15:35:24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726AC-A685-4D26-BD87-1FF2683561D1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9BDBE-A3F1-49F0-9EC7-AEA67162FF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867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na-elderly.com/sites/default/files/2021-10/mna-mini-english-imperial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t-global.org/wp-content/uploads/2021/02/PG-SGA-Metric-version-4.3.20-std-logo.pdf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TALKING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community settings—high and low/middle income countries </a:t>
            </a:r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prevalence 33.1%; 37.9 % high-income and 29.7 low-income</a:t>
            </a:r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age 65 multimorbidity increased to 50%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 of community and hospitalized/institutionalized adults &gt;65 in high-income countries</a:t>
            </a:r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prevalence 66.1%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inpatients in high-income countries</a:t>
            </a:r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States, Switzerland and Israel</a:t>
            </a:r>
            <a:b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86% multimorbid (n= 126,828/147,806); median age 65 </a:t>
            </a:r>
          </a:p>
          <a:p>
            <a:endParaRPr lang="en-US"/>
          </a:p>
          <a:p>
            <a:r>
              <a:rPr lang="en-US"/>
              <a:t>Sources: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Nguyen H,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Manolova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Daskalopoulou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Vitoratou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S, Prince M,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AM. Prevalence of multimorbidity in community settings: A systematic review and meta-analysis of observational studies. </a:t>
            </a:r>
            <a:r>
              <a:rPr lang="en-US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i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Comorb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2019;9:2235042X19870934. Published 2019 Aug 22. doi:10.1177/2235042X19870934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Ofori-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Asenso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R, Chin KL, Curtis AJ,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Zomer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Zoungas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S, Liew D. Recent Patterns of Multimorbidity Among Older Adults in High-Income Countries. </a:t>
            </a:r>
            <a:r>
              <a:rPr lang="en-US" sz="1200" i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</a:t>
            </a:r>
            <a:r>
              <a:rPr lang="en-US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 </a:t>
            </a:r>
            <a:r>
              <a:rPr lang="en-US" sz="1200" i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2019;22(2):127-137. doi:10.1089/pop.2018.0069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Aubert CE,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Schnipper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JL, Fankhauser N, et al. Patterns of multimorbidity in medical inpatients: a multinational retrospective cohort study [published online ahead of print, 2020 Mar 16]. </a:t>
            </a:r>
            <a:r>
              <a:rPr lang="en-US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 </a:t>
            </a:r>
            <a:r>
              <a:rPr lang="en-US" sz="1200" i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</a:t>
            </a:r>
            <a:r>
              <a:rPr lang="en-US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2020;10.1007/s11739-020-02306-2. doi:10.1007/s11739-020-02306-2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Barnett K, et al.. Lancet 2012;380:37e43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884B-58AC-4EDF-993C-84AFF87372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21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>
                <a:solidFill>
                  <a:srgbClr val="212121"/>
                </a:solidFill>
                <a:latin typeface="Arial"/>
                <a:cs typeface="Segoe UI"/>
              </a:rPr>
              <a:t>*</a:t>
            </a:r>
            <a:r>
              <a:rPr lang="pt-BR" sz="900" err="1">
                <a:solidFill>
                  <a:srgbClr val="212121"/>
                </a:solidFill>
                <a:latin typeface="Arial"/>
                <a:cs typeface="Segoe UI"/>
              </a:rPr>
              <a:t>Animated</a:t>
            </a:r>
            <a:r>
              <a:rPr lang="pt-BR" sz="900">
                <a:solidFill>
                  <a:srgbClr val="212121"/>
                </a:solidFill>
                <a:latin typeface="Arial"/>
                <a:cs typeface="Segoe UI"/>
              </a:rPr>
              <a:t>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 5_BAPEN. MUST. Accessed April 2023</a:t>
            </a:r>
            <a:r>
              <a:rPr lang="en-US" sz="9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900" u="sng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https://www.bapen.org.uk/pdfs/must/must_page3.pdf- </a:t>
            </a:r>
            <a:r>
              <a:rPr lang="en-US" sz="900" b="1" u="sng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Permissible/low risk</a:t>
            </a:r>
            <a:endParaRPr lang="en-US" sz="900" b="1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>
              <a:solidFill>
                <a:srgbClr val="212121"/>
              </a:solidFill>
              <a:latin typeface="Arial"/>
              <a:cs typeface="Segoe UI"/>
            </a:endParaRP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41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err="1"/>
              <a:t>Table</a:t>
            </a:r>
            <a:r>
              <a:rPr lang="pt-BR" sz="900"/>
              <a:t> 1_</a:t>
            </a:r>
            <a:r>
              <a:rPr lang="en-US" sz="9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Kondrup</a:t>
            </a:r>
            <a:r>
              <a:rPr lang="en-US" sz="9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J, et al. </a:t>
            </a:r>
            <a:r>
              <a:rPr lang="en-US" sz="900" i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Nutr</a:t>
            </a:r>
            <a:r>
              <a:rPr lang="en-US" sz="9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2003;22(4):415-421._</a:t>
            </a:r>
            <a:r>
              <a:rPr lang="en-US" sz="900" b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Lifted- Permissions pptx GRANTED RF/CCC</a:t>
            </a:r>
            <a:endParaRPr lang="pt-BR" sz="9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23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err="1"/>
              <a:t>Table</a:t>
            </a:r>
            <a:r>
              <a:rPr lang="pt-BR" sz="900"/>
              <a:t> 2_</a:t>
            </a:r>
            <a:r>
              <a:rPr lang="en-US" sz="9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Kondrup</a:t>
            </a:r>
            <a:r>
              <a:rPr lang="en-US" sz="9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J, et al. </a:t>
            </a:r>
            <a:r>
              <a:rPr lang="en-US" sz="900" i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Nutr</a:t>
            </a:r>
            <a:r>
              <a:rPr lang="en-US" sz="9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2003;22(4):415-421._</a:t>
            </a:r>
            <a:r>
              <a:rPr lang="en-US" sz="900" b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Lifted- Permissions pptx GRANTED RF/CCC</a:t>
            </a:r>
            <a:endParaRPr lang="pt-BR" sz="9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9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>
                <a:latin typeface="+mj-lt"/>
                <a:hlinkClick r:id="rId3"/>
              </a:rPr>
              <a:t>https://www.mna-elderly.com/sites/default/files/2021-10/mna-mini-english-imperial.pdf</a:t>
            </a:r>
            <a:r>
              <a:rPr lang="pt-BR" sz="900">
                <a:latin typeface="+mj-lt"/>
              </a:rPr>
              <a:t>_</a:t>
            </a:r>
            <a:r>
              <a:rPr lang="pt-BR" sz="900" b="1">
                <a:latin typeface="+mj-lt"/>
              </a:rPr>
              <a:t>Lifted- assessment tool- </a:t>
            </a:r>
            <a:r>
              <a:rPr lang="pt-BR" sz="900" b="1" err="1">
                <a:latin typeface="+mj-lt"/>
              </a:rPr>
              <a:t>permissible</a:t>
            </a:r>
            <a:r>
              <a:rPr lang="pt-BR" sz="900" b="1">
                <a:latin typeface="+mj-lt"/>
              </a:rPr>
              <a:t>/low </a:t>
            </a:r>
            <a:r>
              <a:rPr lang="pt-BR" sz="900" b="1" err="1">
                <a:latin typeface="+mj-lt"/>
              </a:rPr>
              <a:t>risk</a:t>
            </a:r>
            <a:endParaRPr lang="pt-BR" sz="900" b="1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25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Jager-</a:t>
            </a:r>
            <a:r>
              <a:rPr lang="en-US" sz="900" err="1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Wittenaar</a:t>
            </a:r>
            <a:r>
              <a:rPr lang="en-US" sz="900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H, Ottery FD. </a:t>
            </a:r>
            <a:r>
              <a:rPr lang="en-US" sz="900" i="1" err="1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</a:t>
            </a:r>
            <a:r>
              <a:rPr lang="en-US" sz="900" i="1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i="1" err="1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Opin</a:t>
            </a:r>
            <a:r>
              <a:rPr lang="en-US" sz="900" i="1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Clin Nutr </a:t>
            </a:r>
            <a:r>
              <a:rPr lang="en-US" sz="900" i="1" err="1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Metab</a:t>
            </a:r>
            <a:r>
              <a:rPr lang="en-US" sz="900" i="1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Care</a:t>
            </a:r>
            <a:r>
              <a:rPr lang="en-US" sz="900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2017;20(5):322-329.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>
                <a:latin typeface="+mj-lt"/>
                <a:hlinkClick r:id="rId3"/>
              </a:rPr>
              <a:t>https://pt-global.org/wp-content/uploads/2021/02/PG-SGA-Metric-version-4.3.20-std-logo.pdf</a:t>
            </a:r>
            <a:r>
              <a:rPr lang="pt-BR" sz="900">
                <a:latin typeface="+mj-lt"/>
              </a:rPr>
              <a:t>- </a:t>
            </a:r>
            <a:r>
              <a:rPr lang="pt-BR" sz="900" b="1" err="1">
                <a:latin typeface="+mj-lt"/>
              </a:rPr>
              <a:t>Assessement</a:t>
            </a:r>
            <a:r>
              <a:rPr lang="pt-BR" sz="900" b="1">
                <a:latin typeface="+mj-lt"/>
              </a:rPr>
              <a:t> tool- </a:t>
            </a:r>
            <a:r>
              <a:rPr lang="pt-BR" sz="900" b="1" err="1">
                <a:latin typeface="+mj-lt"/>
              </a:rPr>
              <a:t>permissible</a:t>
            </a:r>
            <a:r>
              <a:rPr lang="pt-BR" sz="900" b="1">
                <a:latin typeface="+mj-lt"/>
              </a:rPr>
              <a:t>/low </a:t>
            </a:r>
            <a:r>
              <a:rPr lang="pt-BR" sz="900" b="1" err="1">
                <a:latin typeface="+mj-lt"/>
              </a:rPr>
              <a:t>risk</a:t>
            </a:r>
            <a:endParaRPr lang="pt-BR" sz="900" b="1">
              <a:latin typeface="+mj-lt"/>
            </a:endParaRPr>
          </a:p>
          <a:p>
            <a:r>
              <a:rPr lang="en-US" sz="1800">
                <a:solidFill>
                  <a:srgbClr val="21212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2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/>
              <a:t>*Animated slide</a:t>
            </a:r>
          </a:p>
          <a:p>
            <a:r>
              <a:rPr lang="en-US" sz="900" b="1"/>
              <a:t>R-MAPP- Abbott- Permissible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17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B2907-3F52-456D-975B-B10FD1819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123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*Animated slide</a:t>
            </a:r>
          </a:p>
          <a:p>
            <a:pPr marL="0" indent="0"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7E2EF2-39FC-4FE8-B1B5-82A9A06E82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37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1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err="1">
                <a:latin typeface="+mj-lt"/>
              </a:rPr>
              <a:t>Adapted</a:t>
            </a:r>
            <a:r>
              <a:rPr lang="pt-BR" sz="900">
                <a:latin typeface="+mj-lt"/>
              </a:rPr>
              <a:t> </a:t>
            </a:r>
            <a:r>
              <a:rPr lang="pt-BR" sz="900" err="1">
                <a:latin typeface="+mj-lt"/>
              </a:rPr>
              <a:t>from</a:t>
            </a:r>
            <a:r>
              <a:rPr lang="pt-BR" sz="900">
                <a:latin typeface="+mj-lt"/>
              </a:rPr>
              <a:t> </a:t>
            </a:r>
            <a:r>
              <a:rPr lang="pt-BR" sz="900" err="1">
                <a:latin typeface="+mj-lt"/>
              </a:rPr>
              <a:t>Gressies</a:t>
            </a:r>
            <a:r>
              <a:rPr lang="pt-BR" sz="900">
                <a:latin typeface="+mj-lt"/>
              </a:rPr>
              <a:t> C, et al. </a:t>
            </a:r>
            <a:r>
              <a:rPr lang="pt-BR" sz="900" i="1">
                <a:latin typeface="+mj-lt"/>
              </a:rPr>
              <a:t>JPEN J </a:t>
            </a:r>
            <a:r>
              <a:rPr lang="pt-BR" sz="900" i="1" err="1">
                <a:latin typeface="+mj-lt"/>
              </a:rPr>
              <a:t>Parenter</a:t>
            </a:r>
            <a:r>
              <a:rPr lang="pt-BR" sz="900" i="1">
                <a:latin typeface="+mj-lt"/>
              </a:rPr>
              <a:t> Enteral Nutr. </a:t>
            </a:r>
            <a:r>
              <a:rPr lang="pt-BR" sz="900">
                <a:latin typeface="+mj-lt"/>
              </a:rPr>
              <a:t>2023;47 (</a:t>
            </a:r>
            <a:r>
              <a:rPr lang="pt-BR" sz="900" err="1">
                <a:latin typeface="+mj-lt"/>
              </a:rPr>
              <a:t>Suppl</a:t>
            </a:r>
            <a:r>
              <a:rPr lang="pt-BR" sz="900">
                <a:latin typeface="+mj-lt"/>
              </a:rPr>
              <a:t> 1):S16-S23._</a:t>
            </a:r>
            <a:r>
              <a:rPr lang="pt-BR" sz="900" b="1">
                <a:latin typeface="+mj-lt"/>
              </a:rPr>
              <a:t>Permissible/low </a:t>
            </a:r>
            <a:r>
              <a:rPr lang="pt-BR" sz="900" b="1" err="1">
                <a:latin typeface="+mj-lt"/>
              </a:rPr>
              <a:t>risk</a:t>
            </a:r>
            <a:endParaRPr lang="pt-BR" sz="900" b="1">
              <a:latin typeface="+mj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</a:t>
            </a:r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9BDBE-A3F1-49F0-9EC7-AEA67162FF1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402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del SARC 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Sarcopenia is now considered a muscle disease (muscle failure), with low muscle strength overtaking the role of low muscle mass as a principal determinant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sarcopenia is associated with low muscle quantity and quality, but these parameters are now used mainly in research rather than in clinical practice. Muscle mass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muscle quality are technically difficult to measure accurately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revised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guidelines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muscle strength comes to the forefront, as it is recognized that strength is better than mass in predicting adverse outcomes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Dynapenia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baja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fuerza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Kratopenia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=Baja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potencia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69622-ADFB-4A2C-89CA-2C83156B0372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741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4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of techniques for muscle mass </a:t>
            </a:r>
            <a:r>
              <a:rPr lang="en-US" sz="90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assessment_Prado</a:t>
            </a:r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CM, et al. </a:t>
            </a:r>
            <a:r>
              <a:rPr lang="en-US" sz="900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Nutr</a:t>
            </a:r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2022;41(10):2244-2263._</a:t>
            </a:r>
            <a:r>
              <a:rPr lang="en-US" sz="900" b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Lifted-Open Access- Permissible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57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1000" b="1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7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7E2EF2-39FC-4FE8-B1B5-82A9A06E82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37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79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Rolland Y, et al. </a:t>
            </a:r>
            <a:r>
              <a:rPr lang="en-US" sz="1100" i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J Am </a:t>
            </a:r>
            <a:r>
              <a:rPr lang="en-US" sz="1100" i="1" err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Geriatr</a:t>
            </a:r>
            <a:r>
              <a:rPr lang="en-US" sz="1100" i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 Soc</a:t>
            </a: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. 2003;51(8):1120-1124. </a:t>
            </a:r>
          </a:p>
          <a:p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Kawakami R, et al. </a:t>
            </a:r>
            <a:r>
              <a:rPr lang="en-US" sz="1100" i="1" err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Geriatr</a:t>
            </a:r>
            <a:r>
              <a:rPr lang="en-US" sz="1100" i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err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Gerontol</a:t>
            </a:r>
            <a:r>
              <a:rPr lang="en-US" sz="1100" i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 Int</a:t>
            </a: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. 2015;15(8):969-976. </a:t>
            </a:r>
          </a:p>
          <a:p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Barbosa-Silva TG, et al. </a:t>
            </a:r>
            <a:r>
              <a:rPr lang="en-US" sz="1100" i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J Am Med Dir Assoc</a:t>
            </a: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. 2016;17(12):1136-1141. </a:t>
            </a:r>
          </a:p>
          <a:p>
            <a:r>
              <a:rPr lang="en-US" sz="1100" err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Bahat</a:t>
            </a: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 G, et al. </a:t>
            </a:r>
            <a:r>
              <a:rPr lang="en-US" sz="1100" i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Clin </a:t>
            </a:r>
            <a:r>
              <a:rPr lang="en-US" sz="1100" i="1" err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Nutr</a:t>
            </a: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. 2016;35(6):1557-1563. </a:t>
            </a:r>
          </a:p>
          <a:p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Hwang AC, et al. </a:t>
            </a:r>
            <a:r>
              <a:rPr lang="en-US" sz="1100" i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J Am Med Dir Assoc</a:t>
            </a: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. 2018;19(2):182-184.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Kim M, et al. </a:t>
            </a: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 Clin Med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2018;7(10):332.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Ukegbu</a:t>
            </a: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P, et al. </a:t>
            </a:r>
            <a:r>
              <a:rPr lang="en-US" sz="1100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Endocrinology, Metabolism and Diabetes of South Africa</a:t>
            </a: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2018;23(3):86-90. 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Kawakami R, et al. </a:t>
            </a:r>
            <a:r>
              <a:rPr lang="en-US" sz="1100" i="1" err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Geriatr</a:t>
            </a:r>
            <a:r>
              <a:rPr lang="en-US" sz="1100" i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err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Gerontol</a:t>
            </a:r>
            <a:r>
              <a:rPr lang="en-US" sz="1100" i="1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 Int</a:t>
            </a: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. 2020;20(10):943-950. 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6096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212121"/>
                </a:solidFill>
                <a:effectLst/>
                <a:latin typeface="BlinkMacSystemFont"/>
                <a:ea typeface="Calibri" panose="020F0502020204030204" pitchFamily="34" charset="0"/>
                <a:cs typeface="Times New Roman" panose="02020603050405020304" pitchFamily="18" charset="0"/>
              </a:rPr>
              <a:t>Gonzalez MC, et al. </a:t>
            </a: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J Clin </a:t>
            </a:r>
            <a:r>
              <a:rPr lang="en-US" sz="11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Nutr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2021;113(6):1679-1687.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Erdoğan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T, et al. </a:t>
            </a:r>
            <a:r>
              <a:rPr lang="en-US" sz="11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</a:t>
            </a: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 </a:t>
            </a:r>
            <a:r>
              <a:rPr lang="en-US" sz="11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Geriatr</a:t>
            </a: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Gerontol</a:t>
            </a: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2022;4(2):103-107.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9883E-9D2F-4C3E-B0F9-57FF16872F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54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7E2EF2-39FC-4FE8-B1B5-82A9A06E82F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02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Calf circumference: BMI </a:t>
            </a:r>
            <a:r>
              <a:rPr lang="en-US" sz="90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adjustments_Prado</a:t>
            </a:r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CM, et al. </a:t>
            </a:r>
            <a:r>
              <a:rPr lang="en-US" sz="900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Nutr</a:t>
            </a:r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2022;41(10):2244-2263._</a:t>
            </a:r>
            <a:r>
              <a:rPr lang="en-US" sz="900" b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Lifted-Open Access- Permissible</a:t>
            </a:r>
            <a:endParaRPr lang="en-US" sz="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196B7-9FB3-4574-A0BF-D269ABBDCB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39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/>
              <a:t>*Animated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2_Wei J, et al. </a:t>
            </a:r>
            <a:r>
              <a:rPr lang="en-US" sz="900" i="1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Eur</a:t>
            </a:r>
            <a:r>
              <a:rPr lang="en-US" sz="9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Geriatr Med</a:t>
            </a:r>
            <a:r>
              <a:rPr lang="en-US" sz="9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2022;13(3):597-609_</a:t>
            </a:r>
            <a:r>
              <a:rPr lang="en-US" sz="9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Lifted- permission pptx NOT GRANTED RF/CC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Quick price $1995; Dr. Gonzalez deleted and added verbiage instead</a:t>
            </a:r>
            <a:endParaRPr lang="en-US" sz="900" b="0" i="1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9FD4-A99E-4C24-987E-A1A65EF39C7C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950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B2907-3F52-456D-975B-B10FD1819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73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sz="1800" b="0" i="0" u="none" strike="noStrike" baseline="0">
              <a:solidFill>
                <a:srgbClr val="000000"/>
              </a:solidFill>
              <a:latin typeface="Brandon Text Bold"/>
            </a:endParaRPr>
          </a:p>
          <a:p>
            <a:r>
              <a:rPr lang="es-ES" sz="1800" b="0" i="0" u="none" strike="noStrike" baseline="0">
                <a:solidFill>
                  <a:srgbClr val="000000"/>
                </a:solidFill>
                <a:latin typeface="Brandon Text Bold"/>
              </a:rPr>
              <a:t> LIMITACIONES: </a:t>
            </a:r>
            <a:r>
              <a:rPr lang="es-ES" sz="1800" b="0" i="0" u="none" strike="noStrike" baseline="0">
                <a:solidFill>
                  <a:srgbClr val="000000"/>
                </a:solidFill>
                <a:latin typeface="Brandon Text Regular"/>
              </a:rPr>
              <a:t>en pacientes con problemas en las extremidades superiores y/o afectados de artritis reumatoide, artrosis o síndrome de túnel carpiano, la medida de fuerza de presión con dinamómetro Jamar® no es una medida precisa; se recomienda el uso de un dinamómetro neumático 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884B-58AC-4EDF-993C-84AFF87372A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884B-58AC-4EDF-993C-84AFF87372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9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B2907-3F52-456D-975B-B10FD1819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747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*Animated slide</a:t>
            </a:r>
          </a:p>
          <a:p>
            <a:pPr algn="l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*Animated slide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9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B2907-3F52-456D-975B-B10FD1819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364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/>
              <a:t>*</a:t>
            </a:r>
            <a:r>
              <a:rPr lang="pt-BR" err="1"/>
              <a:t>Animated</a:t>
            </a:r>
            <a:r>
              <a:rPr lang="pt-BR"/>
              <a:t> slide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B2907-3F52-456D-975B-B10FD18195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96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7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>
                <a:solidFill>
                  <a:srgbClr val="212121"/>
                </a:solidFill>
                <a:latin typeface="Arial"/>
                <a:cs typeface="Segoe UI"/>
              </a:rPr>
              <a:t>*</a:t>
            </a:r>
            <a:r>
              <a:rPr lang="pt-BR" sz="900" err="1">
                <a:solidFill>
                  <a:srgbClr val="212121"/>
                </a:solidFill>
                <a:latin typeface="Arial"/>
                <a:cs typeface="Segoe UI"/>
              </a:rPr>
              <a:t>Animated</a:t>
            </a:r>
            <a:r>
              <a:rPr lang="pt-BR" sz="900">
                <a:solidFill>
                  <a:srgbClr val="212121"/>
                </a:solidFill>
                <a:latin typeface="Arial"/>
                <a:cs typeface="Segoe UI"/>
              </a:rPr>
              <a:t>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 5_BAPEN. MUST. Accessed April 2023</a:t>
            </a:r>
            <a:r>
              <a:rPr lang="en-US" sz="9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900" u="sng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https://www.bapen.org.uk/pdfs/must/must_page3.pdf- </a:t>
            </a:r>
            <a:r>
              <a:rPr lang="en-US" sz="900" b="1" u="sng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Permissible/low risk</a:t>
            </a:r>
            <a:endParaRPr lang="en-US" sz="900" b="1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>
              <a:solidFill>
                <a:srgbClr val="212121"/>
              </a:solidFill>
              <a:latin typeface="Arial"/>
              <a:cs typeface="Segoe UI"/>
            </a:endParaRP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907-3F52-456D-975B-B10FD18195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2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B744E-E5B3-51BD-121A-A4992C9E9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457220-D15C-6787-D3F0-F60995F90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1B5A53-0471-E894-2254-4D7D42AA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2D834C-6C2E-D121-3ADB-4FC85584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29997-51B7-2FA4-9EF5-BF7017E7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77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ABACB-42CE-0467-C2B7-0B922FAF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04366D-F497-38C8-6CD9-67432B920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354A63-DBF9-184B-AF95-93CB214C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C412B-19DC-C912-83A8-C033DC6C6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7B09A7-7270-A5D3-84AB-F084AA98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98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006479-3917-ED48-81B7-CCAA6BDE4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0C27C3-D428-3127-97CD-484C94E5D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2886A0-A7EE-D4E3-AC2A-E696C71D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F46176-74B9-E238-ADA7-68C64C6E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607101-C8F4-E1AA-A709-D27967A5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916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" name="Google Shape;37;p7">
            <a:extLst>
              <a:ext uri="{FF2B5EF4-FFF2-40B4-BE49-F238E27FC236}">
                <a16:creationId xmlns:a16="http://schemas.microsoft.com/office/drawing/2014/main" id="{BD111AD0-88BD-5241-E27B-1B75BDD08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58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8207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9574-5C23-41E1-960A-746F3962A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3400" b="1" cap="all" baseline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35559-2C07-4045-8F62-179E6877E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2200" b="1" kern="1200" dirty="0" smtClean="0">
                <a:solidFill>
                  <a:srgbClr val="0096D6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B6018-B5A1-4F10-87D1-00F115EF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7656D-D422-4BF8-B80F-78192075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D96B9-C0A9-4A64-9E83-525E2FA3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18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BFBF-90CC-4E68-B552-62BAA60A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2073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cap="all" baseline="0" dirty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95AC-7FC2-4622-9DC1-A92B9D556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481137"/>
            <a:ext cx="10515600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6D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buClr>
                <a:srgbClr val="DAA60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Clr>
                <a:srgbClr val="DAA60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>
              <a:buClr>
                <a:srgbClr val="DAA60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09A6D-7B65-42D7-A908-F6E2C0B4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87CFA-3EB6-4540-911A-6D9F912D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77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854D-A824-49B8-B213-F84AAAFD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3BBF4-F739-46ED-A04D-87E45489A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en-US" sz="2200" b="1" kern="1200" smtClean="0">
                <a:solidFill>
                  <a:srgbClr val="0096D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16D97-C924-45F4-A2E3-DD16E128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2955-A1B5-4677-BDBF-6686273C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BCF45-563B-4901-A956-A4680D2E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83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86E8-0E8F-4B1C-9BD5-670BAA50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b="1" cap="all" baseline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07B4-626A-49D5-A4B4-6C569B0C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42B65-7DCB-4810-8221-BF6543B56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5AE28-1AF9-4E39-954D-6B4AC5D4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DBFC6-E1A2-4F0B-8169-7AF9AC290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B5CA6-AD9C-4AF4-B3F4-EA216105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36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4A239-048F-40C4-91EF-73E056B61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54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b="1" cap="all" baseline="0" dirty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0F8A-A686-4929-8F59-F4E4342BA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AEE96-80CA-45FA-A06F-C5BC48E79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3DDC3D-1F8D-4373-B8FF-A28724C24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A414D-93BF-4D68-A29B-7C34808B6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D9A71-05D7-43FF-BE41-26F7151B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97F5E-B610-44CE-94ED-C0F1556B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75BF1-CA4E-4496-83EC-631F8A8A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8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74F4-6360-4E07-ABCD-8729F129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302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b="1" cap="all" baseline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60E84-E00D-4715-8666-4C8064237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2B0F3-4A38-46DD-89B4-3725F4FB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A2F94-52BB-4A89-801D-1C870A25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28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20C87-D600-430D-96BC-46F97E6A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932C5-E43D-4C3F-9ACF-7F6DE3EC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0DF40-36C8-481A-B9B9-E14CB28B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3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CA29B-4247-BAF1-1AA4-270F0E98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61A405-ED30-1BAB-888B-DB732CAF4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47F017-126A-6EC0-8A52-CFCB6206D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0AE064-8EBD-6382-C0BE-F6EA3A13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0EABA7-866F-B960-D57A-CB449C76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21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2530A-406F-45F5-BFFA-0CB0D36E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b="1" cap="all" baseline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C6E9C-7353-47D0-8584-D3E17D2EF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7D213-FCCD-48F8-8D91-DE7AD5F8E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285750" indent="-285750">
              <a:buNone/>
              <a:defRPr sz="1600"/>
            </a:lvl1pPr>
            <a:lvl2pPr marL="457200" indent="0"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6D6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EA675-E8AB-4CD5-BE5B-4E524B58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A27F5-AF01-4063-B2C1-18BDB1D8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605F4-4F1F-4F4D-AA0D-C78799AB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6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" name="Google Shape;37;p7">
            <a:extLst>
              <a:ext uri="{FF2B5EF4-FFF2-40B4-BE49-F238E27FC236}">
                <a16:creationId xmlns:a16="http://schemas.microsoft.com/office/drawing/2014/main" id="{BD111AD0-88BD-5241-E27B-1B75BDD08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58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6052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l 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483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ll 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1" y="274637"/>
            <a:ext cx="1017269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542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N_SA - 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F168D-B87F-4E56-A7CC-E154658DF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219200"/>
            <a:ext cx="100584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8A2201-BC92-490D-B5EC-48B2F70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073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E3CD94-2221-4AE3-8325-0B848A12C5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981200" y="670563"/>
            <a:ext cx="0" cy="5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49E6DC2-C430-4C48-8914-0877219F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18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E3CD94-2221-4AE3-8325-0B848A12C5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981200" y="670563"/>
            <a:ext cx="0" cy="5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556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no backg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67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Right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70A023-8C2D-4F5C-97F5-94EF529A4AB2}"/>
              </a:ext>
            </a:extLst>
          </p:cNvPr>
          <p:cNvSpPr/>
          <p:nvPr userDrawn="1"/>
        </p:nvSpPr>
        <p:spPr>
          <a:xfrm>
            <a:off x="0" y="0"/>
            <a:ext cx="6323139" cy="6858001"/>
          </a:xfrm>
          <a:custGeom>
            <a:avLst/>
            <a:gdLst>
              <a:gd name="connsiteX0" fmla="*/ 0 w 6323139"/>
              <a:gd name="connsiteY0" fmla="*/ 0 h 6858001"/>
              <a:gd name="connsiteX1" fmla="*/ 6323139 w 6323139"/>
              <a:gd name="connsiteY1" fmla="*/ 0 h 6858001"/>
              <a:gd name="connsiteX2" fmla="*/ 4511481 w 6323139"/>
              <a:gd name="connsiteY2" fmla="*/ 6858001 h 6858001"/>
              <a:gd name="connsiteX3" fmla="*/ 0 w 632313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3139" h="6858001">
                <a:moveTo>
                  <a:pt x="0" y="0"/>
                </a:moveTo>
                <a:lnTo>
                  <a:pt x="6323139" y="0"/>
                </a:lnTo>
                <a:lnTo>
                  <a:pt x="451148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F4E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489A364F-7EF3-4087-BEE6-37622760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3140" y="1905000"/>
            <a:ext cx="5503099" cy="4267200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800"/>
            </a:lvl1pPr>
            <a:lvl2pPr marL="2921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CF182FC-497E-43EA-B7D9-075CC9F35287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F066D1-481C-4C77-9F32-ED567E8D52F1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65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N_SA - Left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73FEE2-8D90-4FA0-9CAD-B6F7AFDB4CDD}"/>
              </a:ext>
            </a:extLst>
          </p:cNvPr>
          <p:cNvSpPr/>
          <p:nvPr userDrawn="1"/>
        </p:nvSpPr>
        <p:spPr>
          <a:xfrm>
            <a:off x="4519105" y="0"/>
            <a:ext cx="7672895" cy="6858000"/>
          </a:xfrm>
          <a:custGeom>
            <a:avLst/>
            <a:gdLst>
              <a:gd name="connsiteX0" fmla="*/ 1811657 w 7676452"/>
              <a:gd name="connsiteY0" fmla="*/ 0 h 6858000"/>
              <a:gd name="connsiteX1" fmla="*/ 5883070 w 7676452"/>
              <a:gd name="connsiteY1" fmla="*/ 0 h 6858000"/>
              <a:gd name="connsiteX2" fmla="*/ 5888509 w 7676452"/>
              <a:gd name="connsiteY2" fmla="*/ 0 h 6858000"/>
              <a:gd name="connsiteX3" fmla="*/ 5922506 w 7676452"/>
              <a:gd name="connsiteY3" fmla="*/ 0 h 6858000"/>
              <a:gd name="connsiteX4" fmla="*/ 7096302 w 7676452"/>
              <a:gd name="connsiteY4" fmla="*/ 0 h 6858000"/>
              <a:gd name="connsiteX5" fmla="*/ 7676452 w 7676452"/>
              <a:gd name="connsiteY5" fmla="*/ 0 h 6858000"/>
              <a:gd name="connsiteX6" fmla="*/ 7676452 w 7676452"/>
              <a:gd name="connsiteY6" fmla="*/ 6858000 h 6858000"/>
              <a:gd name="connsiteX7" fmla="*/ 5922506 w 7676452"/>
              <a:gd name="connsiteY7" fmla="*/ 6858000 h 6858000"/>
              <a:gd name="connsiteX8" fmla="*/ 4252580 w 7676452"/>
              <a:gd name="connsiteY8" fmla="*/ 6858000 h 6858000"/>
              <a:gd name="connsiteX9" fmla="*/ 3619498 w 7676452"/>
              <a:gd name="connsiteY9" fmla="*/ 6858000 h 6858000"/>
              <a:gd name="connsiteX10" fmla="*/ 3046970 w 7676452"/>
              <a:gd name="connsiteY10" fmla="*/ 6858000 h 6858000"/>
              <a:gd name="connsiteX11" fmla="*/ 3039348 w 7676452"/>
              <a:gd name="connsiteY11" fmla="*/ 6858000 h 6858000"/>
              <a:gd name="connsiteX12" fmla="*/ 0 w 7676452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76452" h="6858000">
                <a:moveTo>
                  <a:pt x="1811657" y="0"/>
                </a:moveTo>
                <a:lnTo>
                  <a:pt x="5883070" y="0"/>
                </a:lnTo>
                <a:lnTo>
                  <a:pt x="5888509" y="0"/>
                </a:lnTo>
                <a:lnTo>
                  <a:pt x="5922506" y="0"/>
                </a:lnTo>
                <a:lnTo>
                  <a:pt x="7096302" y="0"/>
                </a:lnTo>
                <a:lnTo>
                  <a:pt x="7676452" y="0"/>
                </a:lnTo>
                <a:lnTo>
                  <a:pt x="7676452" y="6858000"/>
                </a:lnTo>
                <a:lnTo>
                  <a:pt x="5922506" y="6858000"/>
                </a:lnTo>
                <a:lnTo>
                  <a:pt x="4252580" y="6858000"/>
                </a:lnTo>
                <a:lnTo>
                  <a:pt x="3619498" y="6858000"/>
                </a:lnTo>
                <a:lnTo>
                  <a:pt x="3046970" y="6858000"/>
                </a:lnTo>
                <a:lnTo>
                  <a:pt x="30393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38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961A40C0-61A5-4431-BB38-A14F97E77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611" y="685800"/>
            <a:ext cx="4996389" cy="36576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800"/>
            </a:lvl1pPr>
            <a:lvl2pPr marL="2921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E04296-E5C2-4DA2-B85F-495DD74BF1C3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B63B05F-320E-4FC1-A437-1D44C59F7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87200" y="6539866"/>
            <a:ext cx="228600" cy="24193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BA45A90-569A-4030-8B8B-A5835415C3E0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DA05F8-4B20-4823-9565-2544C20A9E90}"/>
              </a:ext>
            </a:extLst>
          </p:cNvPr>
          <p:cNvSpPr/>
          <p:nvPr userDrawn="1"/>
        </p:nvSpPr>
        <p:spPr>
          <a:xfrm>
            <a:off x="10210800" y="6539866"/>
            <a:ext cx="1623446" cy="241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and confidential  |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34E1DD-8A70-493D-81C2-4E0C4AA55490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01935B-7E0F-4ABF-A024-4AB45E1D69F7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Polymorbidity</a:t>
            </a:r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8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622E8-C9EC-AB24-11CB-64AC4429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1FC9C9-E315-D7ED-2C27-060207D9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CD7010-7F19-BA02-9ED2-BDF0B9A5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4ADDBC-0386-2A41-9D04-AAE6A6BF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EDC70A-0FA0-9E67-A83D-B20BB2C4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46509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10AF5-A381-4220-8A99-A9C7DC3BC7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47" t="12" r="793" b="7788"/>
          <a:stretch/>
        </p:blipFill>
        <p:spPr>
          <a:xfrm>
            <a:off x="7629131" y="0"/>
            <a:ext cx="4562869" cy="6675120"/>
          </a:xfrm>
          <a:custGeom>
            <a:avLst/>
            <a:gdLst>
              <a:gd name="connsiteX0" fmla="*/ 2767890 w 4562869"/>
              <a:gd name="connsiteY0" fmla="*/ 0 h 6675120"/>
              <a:gd name="connsiteX1" fmla="*/ 2809511 w 4562869"/>
              <a:gd name="connsiteY1" fmla="*/ 0 h 6675120"/>
              <a:gd name="connsiteX2" fmla="*/ 4048362 w 4562869"/>
              <a:gd name="connsiteY2" fmla="*/ 0 h 6675120"/>
              <a:gd name="connsiteX3" fmla="*/ 4562869 w 4562869"/>
              <a:gd name="connsiteY3" fmla="*/ 0 h 6675120"/>
              <a:gd name="connsiteX4" fmla="*/ 4562869 w 4562869"/>
              <a:gd name="connsiteY4" fmla="*/ 6675120 h 6675120"/>
              <a:gd name="connsiteX5" fmla="*/ 0 w 4562869"/>
              <a:gd name="connsiteY5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2869" h="6675120">
                <a:moveTo>
                  <a:pt x="2767890" y="0"/>
                </a:moveTo>
                <a:lnTo>
                  <a:pt x="2809511" y="0"/>
                </a:lnTo>
                <a:lnTo>
                  <a:pt x="4048362" y="0"/>
                </a:lnTo>
                <a:lnTo>
                  <a:pt x="4562869" y="0"/>
                </a:lnTo>
                <a:lnTo>
                  <a:pt x="4562869" y="6675120"/>
                </a:lnTo>
                <a:lnTo>
                  <a:pt x="0" y="6675120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72BD4C-2087-43A8-BBCD-19C6BCEE7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83" t="12" r="14698" b="7788"/>
          <a:stretch/>
        </p:blipFill>
        <p:spPr>
          <a:xfrm>
            <a:off x="6780283" y="0"/>
            <a:ext cx="3618271" cy="6675120"/>
          </a:xfrm>
          <a:custGeom>
            <a:avLst/>
            <a:gdLst>
              <a:gd name="connsiteX0" fmla="*/ 2765764 w 3618271"/>
              <a:gd name="connsiteY0" fmla="*/ 0 h 6675120"/>
              <a:gd name="connsiteX1" fmla="*/ 3618271 w 3618271"/>
              <a:gd name="connsiteY1" fmla="*/ 0 h 6675120"/>
              <a:gd name="connsiteX2" fmla="*/ 852507 w 3618271"/>
              <a:gd name="connsiteY2" fmla="*/ 6675120 h 6675120"/>
              <a:gd name="connsiteX3" fmla="*/ 0 w 3618271"/>
              <a:gd name="connsiteY3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8271" h="6675120">
                <a:moveTo>
                  <a:pt x="2765764" y="0"/>
                </a:moveTo>
                <a:lnTo>
                  <a:pt x="3618271" y="0"/>
                </a:lnTo>
                <a:lnTo>
                  <a:pt x="852507" y="6675120"/>
                </a:lnTo>
                <a:lnTo>
                  <a:pt x="0" y="6675120"/>
                </a:lnTo>
                <a:close/>
              </a:path>
            </a:pathLst>
          </a:custGeom>
          <a:solidFill>
            <a:srgbClr val="09235A"/>
          </a:solidFill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BDF65BF-D393-4671-99DD-C43F73DF97ED}"/>
              </a:ext>
            </a:extLst>
          </p:cNvPr>
          <p:cNvSpPr/>
          <p:nvPr userDrawn="1"/>
        </p:nvSpPr>
        <p:spPr>
          <a:xfrm>
            <a:off x="6865690" y="0"/>
            <a:ext cx="5326310" cy="6446528"/>
          </a:xfrm>
          <a:custGeom>
            <a:avLst/>
            <a:gdLst>
              <a:gd name="connsiteX0" fmla="*/ 2679115 w 5326310"/>
              <a:gd name="connsiteY0" fmla="*/ 0 h 6446528"/>
              <a:gd name="connsiteX1" fmla="*/ 5326310 w 5326310"/>
              <a:gd name="connsiteY1" fmla="*/ 0 h 6446528"/>
              <a:gd name="connsiteX2" fmla="*/ 5326310 w 5326310"/>
              <a:gd name="connsiteY2" fmla="*/ 537881 h 6446528"/>
              <a:gd name="connsiteX3" fmla="*/ 857471 w 5326310"/>
              <a:gd name="connsiteY3" fmla="*/ 6446528 h 6446528"/>
              <a:gd name="connsiteX4" fmla="*/ 0 w 5326310"/>
              <a:gd name="connsiteY4" fmla="*/ 6446528 h 6446528"/>
              <a:gd name="connsiteX5" fmla="*/ 525194 w 5326310"/>
              <a:gd name="connsiteY5" fmla="*/ 5201429 h 6446528"/>
              <a:gd name="connsiteX6" fmla="*/ 2369478 w 5326310"/>
              <a:gd name="connsiteY6" fmla="*/ 728956 h 6446528"/>
              <a:gd name="connsiteX7" fmla="*/ 2679089 w 5326310"/>
              <a:gd name="connsiteY7" fmla="*/ 1 h 644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6310" h="6446528">
                <a:moveTo>
                  <a:pt x="2679115" y="0"/>
                </a:moveTo>
                <a:lnTo>
                  <a:pt x="5326310" y="0"/>
                </a:lnTo>
                <a:lnTo>
                  <a:pt x="5326310" y="537881"/>
                </a:lnTo>
                <a:lnTo>
                  <a:pt x="857471" y="6446528"/>
                </a:lnTo>
                <a:lnTo>
                  <a:pt x="0" y="6446528"/>
                </a:lnTo>
                <a:lnTo>
                  <a:pt x="525194" y="5201429"/>
                </a:lnTo>
                <a:cubicBezTo>
                  <a:pt x="1142328" y="3716535"/>
                  <a:pt x="1748786" y="2204954"/>
                  <a:pt x="2369478" y="728956"/>
                </a:cubicBezTo>
                <a:lnTo>
                  <a:pt x="2679089" y="1"/>
                </a:lnTo>
                <a:close/>
              </a:path>
            </a:pathLst>
          </a:custGeom>
          <a:solidFill>
            <a:srgbClr val="09235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112C97-5013-496C-98D3-62C14DF6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86641B-3FA5-4B30-BE13-233D254C849D}"/>
              </a:ext>
            </a:extLst>
          </p:cNvPr>
          <p:cNvSpPr/>
          <p:nvPr userDrawn="1"/>
        </p:nvSpPr>
        <p:spPr>
          <a:xfrm>
            <a:off x="4498108" y="6446528"/>
            <a:ext cx="3502892" cy="411473"/>
          </a:xfrm>
          <a:custGeom>
            <a:avLst/>
            <a:gdLst>
              <a:gd name="connsiteX0" fmla="*/ 0 w 3502892"/>
              <a:gd name="connsiteY0" fmla="*/ 0 h 411473"/>
              <a:gd name="connsiteX1" fmla="*/ 3502892 w 3502892"/>
              <a:gd name="connsiteY1" fmla="*/ 0 h 411473"/>
              <a:gd name="connsiteX2" fmla="*/ 3502892 w 3502892"/>
              <a:gd name="connsiteY2" fmla="*/ 411473 h 411473"/>
              <a:gd name="connsiteX3" fmla="*/ 0 w 350289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892" h="411473">
                <a:moveTo>
                  <a:pt x="0" y="0"/>
                </a:moveTo>
                <a:lnTo>
                  <a:pt x="3502892" y="0"/>
                </a:lnTo>
                <a:lnTo>
                  <a:pt x="3502892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304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A87E98B-B714-4C24-B1D8-C366DDC15F74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9E8E0B8-C022-49E0-920C-6710A28F11F4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5" descr="a_sig_horiz_1c_w_png.png">
            <a:extLst>
              <a:ext uri="{FF2B5EF4-FFF2-40B4-BE49-F238E27FC236}">
                <a16:creationId xmlns:a16="http://schemas.microsoft.com/office/drawing/2014/main" id="{E3E84B02-835C-45A2-AC25-21758BDC1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6481130"/>
            <a:ext cx="976674" cy="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314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9919E4-5821-4A89-AD0A-ED21C746D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0" t="12" r="48192" b="7788"/>
          <a:stretch/>
        </p:blipFill>
        <p:spPr>
          <a:xfrm>
            <a:off x="0" y="-17359"/>
            <a:ext cx="6335484" cy="6714250"/>
          </a:xfrm>
          <a:custGeom>
            <a:avLst/>
            <a:gdLst>
              <a:gd name="connsiteX0" fmla="*/ 0 w 6335484"/>
              <a:gd name="connsiteY0" fmla="*/ 0 h 6714250"/>
              <a:gd name="connsiteX1" fmla="*/ 6335484 w 6335484"/>
              <a:gd name="connsiteY1" fmla="*/ 0 h 6714250"/>
              <a:gd name="connsiteX2" fmla="*/ 4562596 w 6335484"/>
              <a:gd name="connsiteY2" fmla="*/ 6714250 h 6714250"/>
              <a:gd name="connsiteX3" fmla="*/ 0 w 6335484"/>
              <a:gd name="connsiteY3" fmla="*/ 6714250 h 671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484" h="6714250">
                <a:moveTo>
                  <a:pt x="0" y="0"/>
                </a:moveTo>
                <a:lnTo>
                  <a:pt x="6335484" y="0"/>
                </a:lnTo>
                <a:lnTo>
                  <a:pt x="4562596" y="6714250"/>
                </a:lnTo>
                <a:lnTo>
                  <a:pt x="0" y="6714250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4DFE18-445C-4BF5-A783-51D51AB61ADB}"/>
              </a:ext>
            </a:extLst>
          </p:cNvPr>
          <p:cNvSpPr/>
          <p:nvPr userDrawn="1"/>
        </p:nvSpPr>
        <p:spPr>
          <a:xfrm>
            <a:off x="761930" y="838200"/>
            <a:ext cx="4267200" cy="5181600"/>
          </a:xfrm>
          <a:custGeom>
            <a:avLst/>
            <a:gdLst>
              <a:gd name="connsiteX0" fmla="*/ 0 w 4267200"/>
              <a:gd name="connsiteY0" fmla="*/ 0 h 5181600"/>
              <a:gd name="connsiteX1" fmla="*/ 1777328 w 4267200"/>
              <a:gd name="connsiteY1" fmla="*/ 0 h 5181600"/>
              <a:gd name="connsiteX2" fmla="*/ 1782541 w 4267200"/>
              <a:gd name="connsiteY2" fmla="*/ 16794 h 5181600"/>
              <a:gd name="connsiteX3" fmla="*/ 2133600 w 4267200"/>
              <a:gd name="connsiteY3" fmla="*/ 249492 h 5181600"/>
              <a:gd name="connsiteX4" fmla="*/ 2484659 w 4267200"/>
              <a:gd name="connsiteY4" fmla="*/ 16794 h 5181600"/>
              <a:gd name="connsiteX5" fmla="*/ 2489872 w 4267200"/>
              <a:gd name="connsiteY5" fmla="*/ 0 h 5181600"/>
              <a:gd name="connsiteX6" fmla="*/ 4267200 w 4267200"/>
              <a:gd name="connsiteY6" fmla="*/ 0 h 5181600"/>
              <a:gd name="connsiteX7" fmla="*/ 4267200 w 4267200"/>
              <a:gd name="connsiteY7" fmla="*/ 5181600 h 5181600"/>
              <a:gd name="connsiteX8" fmla="*/ 0 w 4267200"/>
              <a:gd name="connsiteY8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5181600">
                <a:moveTo>
                  <a:pt x="0" y="0"/>
                </a:moveTo>
                <a:lnTo>
                  <a:pt x="1777328" y="0"/>
                </a:lnTo>
                <a:lnTo>
                  <a:pt x="1782541" y="16794"/>
                </a:lnTo>
                <a:cubicBezTo>
                  <a:pt x="1840380" y="153541"/>
                  <a:pt x="1975785" y="249492"/>
                  <a:pt x="2133600" y="249492"/>
                </a:cubicBezTo>
                <a:cubicBezTo>
                  <a:pt x="2291415" y="249492"/>
                  <a:pt x="2426820" y="153541"/>
                  <a:pt x="2484659" y="16794"/>
                </a:cubicBezTo>
                <a:lnTo>
                  <a:pt x="2489872" y="0"/>
                </a:lnTo>
                <a:lnTo>
                  <a:pt x="4267200" y="0"/>
                </a:lnTo>
                <a:lnTo>
                  <a:pt x="4267200" y="5181600"/>
                </a:lnTo>
                <a:lnTo>
                  <a:pt x="0" y="5181600"/>
                </a:lnTo>
                <a:close/>
              </a:path>
            </a:pathLst>
          </a:custGeom>
          <a:solidFill>
            <a:schemeClr val="accent1">
              <a:lumMod val="7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CBB86B5-87FD-422E-9115-C18EDD1305E0}"/>
              </a:ext>
            </a:extLst>
          </p:cNvPr>
          <p:cNvSpPr/>
          <p:nvPr userDrawn="1"/>
        </p:nvSpPr>
        <p:spPr>
          <a:xfrm>
            <a:off x="609530" y="685800"/>
            <a:ext cx="4572000" cy="5486400"/>
          </a:xfrm>
          <a:custGeom>
            <a:avLst/>
            <a:gdLst>
              <a:gd name="connsiteX0" fmla="*/ 192664 w 4572000"/>
              <a:gd name="connsiteY0" fmla="*/ 0 h 5486400"/>
              <a:gd name="connsiteX1" fmla="*/ 1901953 w 4572000"/>
              <a:gd name="connsiteY1" fmla="*/ 0 h 5486400"/>
              <a:gd name="connsiteX2" fmla="*/ 1967542 w 4572000"/>
              <a:gd name="connsiteY2" fmla="*/ 214724 h 5486400"/>
              <a:gd name="connsiteX3" fmla="*/ 1978991 w 4572000"/>
              <a:gd name="connsiteY3" fmla="*/ 228600 h 5486400"/>
              <a:gd name="connsiteX4" fmla="*/ 333538 w 4572000"/>
              <a:gd name="connsiteY4" fmla="*/ 228600 h 5486400"/>
              <a:gd name="connsiteX5" fmla="*/ 257175 w 4572000"/>
              <a:gd name="connsiteY5" fmla="*/ 304963 h 5486400"/>
              <a:gd name="connsiteX6" fmla="*/ 257175 w 4572000"/>
              <a:gd name="connsiteY6" fmla="*/ 5181437 h 5486400"/>
              <a:gd name="connsiteX7" fmla="*/ 333538 w 4572000"/>
              <a:gd name="connsiteY7" fmla="*/ 5257800 h 5486400"/>
              <a:gd name="connsiteX8" fmla="*/ 4244812 w 4572000"/>
              <a:gd name="connsiteY8" fmla="*/ 5257800 h 5486400"/>
              <a:gd name="connsiteX9" fmla="*/ 4321175 w 4572000"/>
              <a:gd name="connsiteY9" fmla="*/ 5181437 h 5486400"/>
              <a:gd name="connsiteX10" fmla="*/ 4321175 w 4572000"/>
              <a:gd name="connsiteY10" fmla="*/ 304963 h 5486400"/>
              <a:gd name="connsiteX11" fmla="*/ 4244812 w 4572000"/>
              <a:gd name="connsiteY11" fmla="*/ 228600 h 5486400"/>
              <a:gd name="connsiteX12" fmla="*/ 2593009 w 4572000"/>
              <a:gd name="connsiteY12" fmla="*/ 228600 h 5486400"/>
              <a:gd name="connsiteX13" fmla="*/ 2604458 w 4572000"/>
              <a:gd name="connsiteY13" fmla="*/ 214724 h 5486400"/>
              <a:gd name="connsiteX14" fmla="*/ 2670047 w 4572000"/>
              <a:gd name="connsiteY14" fmla="*/ 0 h 5486400"/>
              <a:gd name="connsiteX15" fmla="*/ 4379336 w 4572000"/>
              <a:gd name="connsiteY15" fmla="*/ 0 h 5486400"/>
              <a:gd name="connsiteX16" fmla="*/ 4572000 w 4572000"/>
              <a:gd name="connsiteY16" fmla="*/ 192664 h 5486400"/>
              <a:gd name="connsiteX17" fmla="*/ 4572000 w 4572000"/>
              <a:gd name="connsiteY17" fmla="*/ 5293736 h 5486400"/>
              <a:gd name="connsiteX18" fmla="*/ 4379336 w 4572000"/>
              <a:gd name="connsiteY18" fmla="*/ 5486400 h 5486400"/>
              <a:gd name="connsiteX19" fmla="*/ 192664 w 4572000"/>
              <a:gd name="connsiteY19" fmla="*/ 5486400 h 5486400"/>
              <a:gd name="connsiteX20" fmla="*/ 0 w 4572000"/>
              <a:gd name="connsiteY20" fmla="*/ 5293736 h 5486400"/>
              <a:gd name="connsiteX21" fmla="*/ 0 w 4572000"/>
              <a:gd name="connsiteY21" fmla="*/ 192664 h 5486400"/>
              <a:gd name="connsiteX22" fmla="*/ 192664 w 4572000"/>
              <a:gd name="connsiteY22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72000" h="5486400">
                <a:moveTo>
                  <a:pt x="192664" y="0"/>
                </a:moveTo>
                <a:lnTo>
                  <a:pt x="1901953" y="0"/>
                </a:lnTo>
                <a:cubicBezTo>
                  <a:pt x="1901953" y="79539"/>
                  <a:pt x="1926133" y="153430"/>
                  <a:pt x="1967542" y="214724"/>
                </a:cubicBezTo>
                <a:lnTo>
                  <a:pt x="1978991" y="228600"/>
                </a:lnTo>
                <a:lnTo>
                  <a:pt x="333538" y="228600"/>
                </a:lnTo>
                <a:cubicBezTo>
                  <a:pt x="291364" y="228600"/>
                  <a:pt x="257175" y="262789"/>
                  <a:pt x="257175" y="304963"/>
                </a:cubicBezTo>
                <a:lnTo>
                  <a:pt x="257175" y="5181437"/>
                </a:lnTo>
                <a:cubicBezTo>
                  <a:pt x="257175" y="5223611"/>
                  <a:pt x="291364" y="5257800"/>
                  <a:pt x="333538" y="5257800"/>
                </a:cubicBezTo>
                <a:lnTo>
                  <a:pt x="4244812" y="5257800"/>
                </a:lnTo>
                <a:cubicBezTo>
                  <a:pt x="4286986" y="5257800"/>
                  <a:pt x="4321175" y="5223611"/>
                  <a:pt x="4321175" y="5181437"/>
                </a:cubicBezTo>
                <a:lnTo>
                  <a:pt x="4321175" y="304963"/>
                </a:lnTo>
                <a:cubicBezTo>
                  <a:pt x="4321175" y="262789"/>
                  <a:pt x="4286986" y="228600"/>
                  <a:pt x="4244812" y="228600"/>
                </a:cubicBezTo>
                <a:lnTo>
                  <a:pt x="2593009" y="228600"/>
                </a:lnTo>
                <a:lnTo>
                  <a:pt x="2604458" y="214724"/>
                </a:lnTo>
                <a:cubicBezTo>
                  <a:pt x="2645868" y="153430"/>
                  <a:pt x="2670047" y="79539"/>
                  <a:pt x="2670047" y="0"/>
                </a:cubicBezTo>
                <a:lnTo>
                  <a:pt x="4379336" y="0"/>
                </a:lnTo>
                <a:cubicBezTo>
                  <a:pt x="4485741" y="0"/>
                  <a:pt x="4572000" y="86259"/>
                  <a:pt x="4572000" y="192664"/>
                </a:cubicBezTo>
                <a:lnTo>
                  <a:pt x="4572000" y="5293736"/>
                </a:lnTo>
                <a:cubicBezTo>
                  <a:pt x="4572000" y="5400141"/>
                  <a:pt x="4485741" y="5486400"/>
                  <a:pt x="4379336" y="5486400"/>
                </a:cubicBezTo>
                <a:lnTo>
                  <a:pt x="192664" y="5486400"/>
                </a:lnTo>
                <a:cubicBezTo>
                  <a:pt x="86259" y="5486400"/>
                  <a:pt x="0" y="5400141"/>
                  <a:pt x="0" y="5293736"/>
                </a:cubicBezTo>
                <a:lnTo>
                  <a:pt x="0" y="192664"/>
                </a:lnTo>
                <a:cubicBezTo>
                  <a:pt x="0" y="86259"/>
                  <a:pt x="86259" y="0"/>
                  <a:pt x="192664" y="0"/>
                </a:cubicBezTo>
                <a:close/>
              </a:path>
            </a:pathLst>
          </a:custGeom>
          <a:solidFill>
            <a:srgbClr val="031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5B77F9-2527-4698-9661-C5039A1FE777}"/>
              </a:ext>
            </a:extLst>
          </p:cNvPr>
          <p:cNvSpPr/>
          <p:nvPr userDrawn="1"/>
        </p:nvSpPr>
        <p:spPr>
          <a:xfrm>
            <a:off x="1981130" y="228600"/>
            <a:ext cx="1828800" cy="914400"/>
          </a:xfrm>
          <a:custGeom>
            <a:avLst/>
            <a:gdLst>
              <a:gd name="connsiteX0" fmla="*/ 925512 w 1828800"/>
              <a:gd name="connsiteY0" fmla="*/ 207296 h 914400"/>
              <a:gd name="connsiteX1" fmla="*/ 696912 w 1828800"/>
              <a:gd name="connsiteY1" fmla="*/ 435896 h 914400"/>
              <a:gd name="connsiteX2" fmla="*/ 925512 w 1828800"/>
              <a:gd name="connsiteY2" fmla="*/ 664496 h 914400"/>
              <a:gd name="connsiteX3" fmla="*/ 1154112 w 1828800"/>
              <a:gd name="connsiteY3" fmla="*/ 435896 h 914400"/>
              <a:gd name="connsiteX4" fmla="*/ 925512 w 1828800"/>
              <a:gd name="connsiteY4" fmla="*/ 207296 h 914400"/>
              <a:gd name="connsiteX5" fmla="*/ 529857 w 1828800"/>
              <a:gd name="connsiteY5" fmla="*/ 0 h 914400"/>
              <a:gd name="connsiteX6" fmla="*/ 1321167 w 1828800"/>
              <a:gd name="connsiteY6" fmla="*/ 0 h 914400"/>
              <a:gd name="connsiteX7" fmla="*/ 1546224 w 1828800"/>
              <a:gd name="connsiteY7" fmla="*/ 225057 h 914400"/>
              <a:gd name="connsiteX8" fmla="*/ 1546224 w 1828800"/>
              <a:gd name="connsiteY8" fmla="*/ 359696 h 914400"/>
              <a:gd name="connsiteX9" fmla="*/ 1828800 w 1828800"/>
              <a:gd name="connsiteY9" fmla="*/ 359696 h 914400"/>
              <a:gd name="connsiteX10" fmla="*/ 1828800 w 1828800"/>
              <a:gd name="connsiteY10" fmla="*/ 914400 h 914400"/>
              <a:gd name="connsiteX11" fmla="*/ 0 w 1828800"/>
              <a:gd name="connsiteY11" fmla="*/ 914400 h 914400"/>
              <a:gd name="connsiteX12" fmla="*/ 0 w 1828800"/>
              <a:gd name="connsiteY12" fmla="*/ 359696 h 914400"/>
              <a:gd name="connsiteX13" fmla="*/ 304800 w 1828800"/>
              <a:gd name="connsiteY13" fmla="*/ 359696 h 914400"/>
              <a:gd name="connsiteX14" fmla="*/ 304800 w 1828800"/>
              <a:gd name="connsiteY14" fmla="*/ 225057 h 914400"/>
              <a:gd name="connsiteX15" fmla="*/ 529857 w 1828800"/>
              <a:gd name="connsiteY1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8800" h="914400">
                <a:moveTo>
                  <a:pt x="925512" y="207296"/>
                </a:moveTo>
                <a:cubicBezTo>
                  <a:pt x="799260" y="207296"/>
                  <a:pt x="696912" y="309644"/>
                  <a:pt x="696912" y="435896"/>
                </a:cubicBezTo>
                <a:cubicBezTo>
                  <a:pt x="696912" y="562148"/>
                  <a:pt x="799260" y="664496"/>
                  <a:pt x="925512" y="664496"/>
                </a:cubicBezTo>
                <a:cubicBezTo>
                  <a:pt x="1051764" y="664496"/>
                  <a:pt x="1154112" y="562148"/>
                  <a:pt x="1154112" y="435896"/>
                </a:cubicBezTo>
                <a:cubicBezTo>
                  <a:pt x="1154112" y="309644"/>
                  <a:pt x="1051764" y="207296"/>
                  <a:pt x="925512" y="207296"/>
                </a:cubicBezTo>
                <a:close/>
                <a:moveTo>
                  <a:pt x="529857" y="0"/>
                </a:moveTo>
                <a:lnTo>
                  <a:pt x="1321167" y="0"/>
                </a:lnTo>
                <a:cubicBezTo>
                  <a:pt x="1445463" y="0"/>
                  <a:pt x="1546224" y="100761"/>
                  <a:pt x="1546224" y="225057"/>
                </a:cubicBezTo>
                <a:lnTo>
                  <a:pt x="1546224" y="359696"/>
                </a:lnTo>
                <a:lnTo>
                  <a:pt x="1828800" y="359696"/>
                </a:lnTo>
                <a:lnTo>
                  <a:pt x="1828800" y="914400"/>
                </a:lnTo>
                <a:lnTo>
                  <a:pt x="0" y="914400"/>
                </a:lnTo>
                <a:lnTo>
                  <a:pt x="0" y="359696"/>
                </a:lnTo>
                <a:lnTo>
                  <a:pt x="304800" y="359696"/>
                </a:lnTo>
                <a:lnTo>
                  <a:pt x="304800" y="225057"/>
                </a:lnTo>
                <a:cubicBezTo>
                  <a:pt x="304800" y="100761"/>
                  <a:pt x="405561" y="0"/>
                  <a:pt x="529857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6953143-D3B7-4D17-8D59-7F3B77E56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3600" y="1817916"/>
            <a:ext cx="4051300" cy="2232244"/>
          </a:xfrm>
        </p:spPr>
        <p:txBody>
          <a:bodyPr lIns="182880" tIns="0" rIns="182880" bIns="0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C14B4C45-68A4-4ECA-AB47-9D7D1404CA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7884" y="1219200"/>
            <a:ext cx="5338356" cy="4953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228600" indent="-225425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520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</a:t>
            </a:r>
            <a:r>
              <a:rPr lang="en-US" err="1"/>
              <a:t>levelD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9A94CC-C7FF-403B-AC85-4B3A781D59AD}"/>
              </a:ext>
            </a:extLst>
          </p:cNvPr>
          <p:cNvSpPr/>
          <p:nvPr userDrawn="1"/>
        </p:nvSpPr>
        <p:spPr>
          <a:xfrm>
            <a:off x="1095828" y="1110339"/>
            <a:ext cx="1828800" cy="710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i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</a:t>
            </a:r>
          </a:p>
        </p:txBody>
      </p:sp>
      <p:pic>
        <p:nvPicPr>
          <p:cNvPr id="21" name="Graphic 20" descr="Target Audience">
            <a:extLst>
              <a:ext uri="{FF2B5EF4-FFF2-40B4-BE49-F238E27FC236}">
                <a16:creationId xmlns:a16="http://schemas.microsoft.com/office/drawing/2014/main" id="{C22EE724-1151-4BF5-8A4D-B3653DDDBB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4300" y="895350"/>
            <a:ext cx="914400" cy="9144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28E062-40DE-4A04-85AF-15EEFEF9CC92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E3BF51-68B3-447F-98EB-1703451181E7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695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Study Continu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CA1B7E-A348-4810-9EA5-96A22AEE9F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44" t="12" r="59282" b="7788"/>
          <a:stretch/>
        </p:blipFill>
        <p:spPr>
          <a:xfrm>
            <a:off x="2893" y="-1"/>
            <a:ext cx="2391132" cy="6696891"/>
          </a:xfrm>
          <a:custGeom>
            <a:avLst/>
            <a:gdLst>
              <a:gd name="connsiteX0" fmla="*/ 0 w 2391132"/>
              <a:gd name="connsiteY0" fmla="*/ 0 h 6696891"/>
              <a:gd name="connsiteX1" fmla="*/ 2391132 w 2391132"/>
              <a:gd name="connsiteY1" fmla="*/ 0 h 6696891"/>
              <a:gd name="connsiteX2" fmla="*/ 618245 w 2391132"/>
              <a:gd name="connsiteY2" fmla="*/ 6696891 h 6696891"/>
              <a:gd name="connsiteX3" fmla="*/ 0 w 2391132"/>
              <a:gd name="connsiteY3" fmla="*/ 6696891 h 66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132" h="6696891">
                <a:moveTo>
                  <a:pt x="0" y="0"/>
                </a:moveTo>
                <a:lnTo>
                  <a:pt x="2391132" y="0"/>
                </a:lnTo>
                <a:lnTo>
                  <a:pt x="618245" y="6696891"/>
                </a:lnTo>
                <a:lnTo>
                  <a:pt x="0" y="6696891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E9C9128-C8BC-4AED-A354-648587E8D509}"/>
              </a:ext>
            </a:extLst>
          </p:cNvPr>
          <p:cNvSpPr/>
          <p:nvPr userDrawn="1"/>
        </p:nvSpPr>
        <p:spPr>
          <a:xfrm>
            <a:off x="2262165" y="-1"/>
            <a:ext cx="9929835" cy="1600201"/>
          </a:xfrm>
          <a:custGeom>
            <a:avLst/>
            <a:gdLst>
              <a:gd name="connsiteX0" fmla="*/ 7796235 w 9929835"/>
              <a:gd name="connsiteY0" fmla="*/ 0 h 1600201"/>
              <a:gd name="connsiteX1" fmla="*/ 9929835 w 9929835"/>
              <a:gd name="connsiteY1" fmla="*/ 0 h 1600201"/>
              <a:gd name="connsiteX2" fmla="*/ 9929835 w 9929835"/>
              <a:gd name="connsiteY2" fmla="*/ 1600201 h 1600201"/>
              <a:gd name="connsiteX3" fmla="*/ 9472635 w 9929835"/>
              <a:gd name="connsiteY3" fmla="*/ 1600201 h 1600201"/>
              <a:gd name="connsiteX4" fmla="*/ 7796235 w 9929835"/>
              <a:gd name="connsiteY4" fmla="*/ 1600201 h 1600201"/>
              <a:gd name="connsiteX5" fmla="*/ 11776 w 9929835"/>
              <a:gd name="connsiteY5" fmla="*/ 1600201 h 1600201"/>
              <a:gd name="connsiteX6" fmla="*/ 11776 w 9929835"/>
              <a:gd name="connsiteY6" fmla="*/ 543438 h 1600201"/>
              <a:gd name="connsiteX7" fmla="*/ 3741 w 9929835"/>
              <a:gd name="connsiteY7" fmla="*/ 503639 h 1600201"/>
              <a:gd name="connsiteX8" fmla="*/ 0 w 9929835"/>
              <a:gd name="connsiteY8" fmla="*/ 498090 h 1600201"/>
              <a:gd name="connsiteX9" fmla="*/ 131860 w 9929835"/>
              <a:gd name="connsiteY9" fmla="*/ 1 h 1600201"/>
              <a:gd name="connsiteX10" fmla="*/ 7796235 w 9929835"/>
              <a:gd name="connsiteY10" fmla="*/ 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29835" h="1600201">
                <a:moveTo>
                  <a:pt x="7796235" y="0"/>
                </a:moveTo>
                <a:lnTo>
                  <a:pt x="9929835" y="0"/>
                </a:lnTo>
                <a:lnTo>
                  <a:pt x="9929835" y="1600201"/>
                </a:lnTo>
                <a:lnTo>
                  <a:pt x="9472635" y="1600201"/>
                </a:lnTo>
                <a:lnTo>
                  <a:pt x="7796235" y="1600201"/>
                </a:lnTo>
                <a:lnTo>
                  <a:pt x="11776" y="1600201"/>
                </a:lnTo>
                <a:lnTo>
                  <a:pt x="11776" y="543438"/>
                </a:lnTo>
                <a:cubicBezTo>
                  <a:pt x="11776" y="529321"/>
                  <a:pt x="8915" y="515872"/>
                  <a:pt x="3741" y="503639"/>
                </a:cubicBezTo>
                <a:lnTo>
                  <a:pt x="0" y="498090"/>
                </a:lnTo>
                <a:lnTo>
                  <a:pt x="131860" y="1"/>
                </a:lnTo>
                <a:lnTo>
                  <a:pt x="7796235" y="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4DFE18-445C-4BF5-A783-51D51AB61ADB}"/>
              </a:ext>
            </a:extLst>
          </p:cNvPr>
          <p:cNvSpPr/>
          <p:nvPr userDrawn="1"/>
        </p:nvSpPr>
        <p:spPr>
          <a:xfrm>
            <a:off x="372951" y="471159"/>
            <a:ext cx="1908206" cy="2317107"/>
          </a:xfrm>
          <a:custGeom>
            <a:avLst/>
            <a:gdLst>
              <a:gd name="connsiteX0" fmla="*/ 0 w 4267200"/>
              <a:gd name="connsiteY0" fmla="*/ 0 h 5181600"/>
              <a:gd name="connsiteX1" fmla="*/ 1777328 w 4267200"/>
              <a:gd name="connsiteY1" fmla="*/ 0 h 5181600"/>
              <a:gd name="connsiteX2" fmla="*/ 1782541 w 4267200"/>
              <a:gd name="connsiteY2" fmla="*/ 16794 h 5181600"/>
              <a:gd name="connsiteX3" fmla="*/ 2133600 w 4267200"/>
              <a:gd name="connsiteY3" fmla="*/ 249492 h 5181600"/>
              <a:gd name="connsiteX4" fmla="*/ 2484659 w 4267200"/>
              <a:gd name="connsiteY4" fmla="*/ 16794 h 5181600"/>
              <a:gd name="connsiteX5" fmla="*/ 2489872 w 4267200"/>
              <a:gd name="connsiteY5" fmla="*/ 0 h 5181600"/>
              <a:gd name="connsiteX6" fmla="*/ 4267200 w 4267200"/>
              <a:gd name="connsiteY6" fmla="*/ 0 h 5181600"/>
              <a:gd name="connsiteX7" fmla="*/ 4267200 w 4267200"/>
              <a:gd name="connsiteY7" fmla="*/ 5181600 h 5181600"/>
              <a:gd name="connsiteX8" fmla="*/ 0 w 4267200"/>
              <a:gd name="connsiteY8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5181600">
                <a:moveTo>
                  <a:pt x="0" y="0"/>
                </a:moveTo>
                <a:lnTo>
                  <a:pt x="1777328" y="0"/>
                </a:lnTo>
                <a:lnTo>
                  <a:pt x="1782541" y="16794"/>
                </a:lnTo>
                <a:cubicBezTo>
                  <a:pt x="1840380" y="153541"/>
                  <a:pt x="1975785" y="249492"/>
                  <a:pt x="2133600" y="249492"/>
                </a:cubicBezTo>
                <a:cubicBezTo>
                  <a:pt x="2291415" y="249492"/>
                  <a:pt x="2426820" y="153541"/>
                  <a:pt x="2484659" y="16794"/>
                </a:cubicBezTo>
                <a:lnTo>
                  <a:pt x="2489872" y="0"/>
                </a:lnTo>
                <a:lnTo>
                  <a:pt x="4267200" y="0"/>
                </a:lnTo>
                <a:lnTo>
                  <a:pt x="4267200" y="5181600"/>
                </a:lnTo>
                <a:lnTo>
                  <a:pt x="0" y="5181600"/>
                </a:lnTo>
                <a:close/>
              </a:path>
            </a:pathLst>
          </a:custGeom>
          <a:solidFill>
            <a:schemeClr val="accent1">
              <a:lumMod val="7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CBB86B5-87FD-422E-9115-C18EDD1305E0}"/>
              </a:ext>
            </a:extLst>
          </p:cNvPr>
          <p:cNvSpPr/>
          <p:nvPr userDrawn="1"/>
        </p:nvSpPr>
        <p:spPr>
          <a:xfrm>
            <a:off x="304801" y="403009"/>
            <a:ext cx="2044506" cy="2453407"/>
          </a:xfrm>
          <a:custGeom>
            <a:avLst/>
            <a:gdLst>
              <a:gd name="connsiteX0" fmla="*/ 192664 w 4572000"/>
              <a:gd name="connsiteY0" fmla="*/ 0 h 5486400"/>
              <a:gd name="connsiteX1" fmla="*/ 1901953 w 4572000"/>
              <a:gd name="connsiteY1" fmla="*/ 0 h 5486400"/>
              <a:gd name="connsiteX2" fmla="*/ 1967542 w 4572000"/>
              <a:gd name="connsiteY2" fmla="*/ 214724 h 5486400"/>
              <a:gd name="connsiteX3" fmla="*/ 1978991 w 4572000"/>
              <a:gd name="connsiteY3" fmla="*/ 228600 h 5486400"/>
              <a:gd name="connsiteX4" fmla="*/ 333538 w 4572000"/>
              <a:gd name="connsiteY4" fmla="*/ 228600 h 5486400"/>
              <a:gd name="connsiteX5" fmla="*/ 257175 w 4572000"/>
              <a:gd name="connsiteY5" fmla="*/ 304963 h 5486400"/>
              <a:gd name="connsiteX6" fmla="*/ 257175 w 4572000"/>
              <a:gd name="connsiteY6" fmla="*/ 5181437 h 5486400"/>
              <a:gd name="connsiteX7" fmla="*/ 333538 w 4572000"/>
              <a:gd name="connsiteY7" fmla="*/ 5257800 h 5486400"/>
              <a:gd name="connsiteX8" fmla="*/ 4244812 w 4572000"/>
              <a:gd name="connsiteY8" fmla="*/ 5257800 h 5486400"/>
              <a:gd name="connsiteX9" fmla="*/ 4321175 w 4572000"/>
              <a:gd name="connsiteY9" fmla="*/ 5181437 h 5486400"/>
              <a:gd name="connsiteX10" fmla="*/ 4321175 w 4572000"/>
              <a:gd name="connsiteY10" fmla="*/ 304963 h 5486400"/>
              <a:gd name="connsiteX11" fmla="*/ 4244812 w 4572000"/>
              <a:gd name="connsiteY11" fmla="*/ 228600 h 5486400"/>
              <a:gd name="connsiteX12" fmla="*/ 2593009 w 4572000"/>
              <a:gd name="connsiteY12" fmla="*/ 228600 h 5486400"/>
              <a:gd name="connsiteX13" fmla="*/ 2604458 w 4572000"/>
              <a:gd name="connsiteY13" fmla="*/ 214724 h 5486400"/>
              <a:gd name="connsiteX14" fmla="*/ 2670047 w 4572000"/>
              <a:gd name="connsiteY14" fmla="*/ 0 h 5486400"/>
              <a:gd name="connsiteX15" fmla="*/ 4379336 w 4572000"/>
              <a:gd name="connsiteY15" fmla="*/ 0 h 5486400"/>
              <a:gd name="connsiteX16" fmla="*/ 4572000 w 4572000"/>
              <a:gd name="connsiteY16" fmla="*/ 192664 h 5486400"/>
              <a:gd name="connsiteX17" fmla="*/ 4572000 w 4572000"/>
              <a:gd name="connsiteY17" fmla="*/ 5293736 h 5486400"/>
              <a:gd name="connsiteX18" fmla="*/ 4379336 w 4572000"/>
              <a:gd name="connsiteY18" fmla="*/ 5486400 h 5486400"/>
              <a:gd name="connsiteX19" fmla="*/ 192664 w 4572000"/>
              <a:gd name="connsiteY19" fmla="*/ 5486400 h 5486400"/>
              <a:gd name="connsiteX20" fmla="*/ 0 w 4572000"/>
              <a:gd name="connsiteY20" fmla="*/ 5293736 h 5486400"/>
              <a:gd name="connsiteX21" fmla="*/ 0 w 4572000"/>
              <a:gd name="connsiteY21" fmla="*/ 192664 h 5486400"/>
              <a:gd name="connsiteX22" fmla="*/ 192664 w 4572000"/>
              <a:gd name="connsiteY22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72000" h="5486400">
                <a:moveTo>
                  <a:pt x="192664" y="0"/>
                </a:moveTo>
                <a:lnTo>
                  <a:pt x="1901953" y="0"/>
                </a:lnTo>
                <a:cubicBezTo>
                  <a:pt x="1901953" y="79539"/>
                  <a:pt x="1926133" y="153430"/>
                  <a:pt x="1967542" y="214724"/>
                </a:cubicBezTo>
                <a:lnTo>
                  <a:pt x="1978991" y="228600"/>
                </a:lnTo>
                <a:lnTo>
                  <a:pt x="333538" y="228600"/>
                </a:lnTo>
                <a:cubicBezTo>
                  <a:pt x="291364" y="228600"/>
                  <a:pt x="257175" y="262789"/>
                  <a:pt x="257175" y="304963"/>
                </a:cubicBezTo>
                <a:lnTo>
                  <a:pt x="257175" y="5181437"/>
                </a:lnTo>
                <a:cubicBezTo>
                  <a:pt x="257175" y="5223611"/>
                  <a:pt x="291364" y="5257800"/>
                  <a:pt x="333538" y="5257800"/>
                </a:cubicBezTo>
                <a:lnTo>
                  <a:pt x="4244812" y="5257800"/>
                </a:lnTo>
                <a:cubicBezTo>
                  <a:pt x="4286986" y="5257800"/>
                  <a:pt x="4321175" y="5223611"/>
                  <a:pt x="4321175" y="5181437"/>
                </a:cubicBezTo>
                <a:lnTo>
                  <a:pt x="4321175" y="304963"/>
                </a:lnTo>
                <a:cubicBezTo>
                  <a:pt x="4321175" y="262789"/>
                  <a:pt x="4286986" y="228600"/>
                  <a:pt x="4244812" y="228600"/>
                </a:cubicBezTo>
                <a:lnTo>
                  <a:pt x="2593009" y="228600"/>
                </a:lnTo>
                <a:lnTo>
                  <a:pt x="2604458" y="214724"/>
                </a:lnTo>
                <a:cubicBezTo>
                  <a:pt x="2645868" y="153430"/>
                  <a:pt x="2670047" y="79539"/>
                  <a:pt x="2670047" y="0"/>
                </a:cubicBezTo>
                <a:lnTo>
                  <a:pt x="4379336" y="0"/>
                </a:lnTo>
                <a:cubicBezTo>
                  <a:pt x="4485741" y="0"/>
                  <a:pt x="4572000" y="86259"/>
                  <a:pt x="4572000" y="192664"/>
                </a:cubicBezTo>
                <a:lnTo>
                  <a:pt x="4572000" y="5293736"/>
                </a:lnTo>
                <a:cubicBezTo>
                  <a:pt x="4572000" y="5400141"/>
                  <a:pt x="4485741" y="5486400"/>
                  <a:pt x="4379336" y="5486400"/>
                </a:cubicBezTo>
                <a:lnTo>
                  <a:pt x="192664" y="5486400"/>
                </a:lnTo>
                <a:cubicBezTo>
                  <a:pt x="86259" y="5486400"/>
                  <a:pt x="0" y="5400141"/>
                  <a:pt x="0" y="5293736"/>
                </a:cubicBezTo>
                <a:lnTo>
                  <a:pt x="0" y="192664"/>
                </a:lnTo>
                <a:cubicBezTo>
                  <a:pt x="0" y="86259"/>
                  <a:pt x="86259" y="0"/>
                  <a:pt x="192664" y="0"/>
                </a:cubicBezTo>
                <a:close/>
              </a:path>
            </a:pathLst>
          </a:custGeom>
          <a:solidFill>
            <a:srgbClr val="031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5B77F9-2527-4698-9661-C5039A1FE777}"/>
              </a:ext>
            </a:extLst>
          </p:cNvPr>
          <p:cNvSpPr/>
          <p:nvPr userDrawn="1"/>
        </p:nvSpPr>
        <p:spPr>
          <a:xfrm>
            <a:off x="918153" y="198558"/>
            <a:ext cx="817802" cy="408901"/>
          </a:xfrm>
          <a:custGeom>
            <a:avLst/>
            <a:gdLst>
              <a:gd name="connsiteX0" fmla="*/ 925512 w 1828800"/>
              <a:gd name="connsiteY0" fmla="*/ 207296 h 914400"/>
              <a:gd name="connsiteX1" fmla="*/ 696912 w 1828800"/>
              <a:gd name="connsiteY1" fmla="*/ 435896 h 914400"/>
              <a:gd name="connsiteX2" fmla="*/ 925512 w 1828800"/>
              <a:gd name="connsiteY2" fmla="*/ 664496 h 914400"/>
              <a:gd name="connsiteX3" fmla="*/ 1154112 w 1828800"/>
              <a:gd name="connsiteY3" fmla="*/ 435896 h 914400"/>
              <a:gd name="connsiteX4" fmla="*/ 925512 w 1828800"/>
              <a:gd name="connsiteY4" fmla="*/ 207296 h 914400"/>
              <a:gd name="connsiteX5" fmla="*/ 529857 w 1828800"/>
              <a:gd name="connsiteY5" fmla="*/ 0 h 914400"/>
              <a:gd name="connsiteX6" fmla="*/ 1321167 w 1828800"/>
              <a:gd name="connsiteY6" fmla="*/ 0 h 914400"/>
              <a:gd name="connsiteX7" fmla="*/ 1546224 w 1828800"/>
              <a:gd name="connsiteY7" fmla="*/ 225057 h 914400"/>
              <a:gd name="connsiteX8" fmla="*/ 1546224 w 1828800"/>
              <a:gd name="connsiteY8" fmla="*/ 359696 h 914400"/>
              <a:gd name="connsiteX9" fmla="*/ 1828800 w 1828800"/>
              <a:gd name="connsiteY9" fmla="*/ 359696 h 914400"/>
              <a:gd name="connsiteX10" fmla="*/ 1828800 w 1828800"/>
              <a:gd name="connsiteY10" fmla="*/ 914400 h 914400"/>
              <a:gd name="connsiteX11" fmla="*/ 0 w 1828800"/>
              <a:gd name="connsiteY11" fmla="*/ 914400 h 914400"/>
              <a:gd name="connsiteX12" fmla="*/ 0 w 1828800"/>
              <a:gd name="connsiteY12" fmla="*/ 359696 h 914400"/>
              <a:gd name="connsiteX13" fmla="*/ 304800 w 1828800"/>
              <a:gd name="connsiteY13" fmla="*/ 359696 h 914400"/>
              <a:gd name="connsiteX14" fmla="*/ 304800 w 1828800"/>
              <a:gd name="connsiteY14" fmla="*/ 225057 h 914400"/>
              <a:gd name="connsiteX15" fmla="*/ 529857 w 1828800"/>
              <a:gd name="connsiteY1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8800" h="914400">
                <a:moveTo>
                  <a:pt x="925512" y="207296"/>
                </a:moveTo>
                <a:cubicBezTo>
                  <a:pt x="799260" y="207296"/>
                  <a:pt x="696912" y="309644"/>
                  <a:pt x="696912" y="435896"/>
                </a:cubicBezTo>
                <a:cubicBezTo>
                  <a:pt x="696912" y="562148"/>
                  <a:pt x="799260" y="664496"/>
                  <a:pt x="925512" y="664496"/>
                </a:cubicBezTo>
                <a:cubicBezTo>
                  <a:pt x="1051764" y="664496"/>
                  <a:pt x="1154112" y="562148"/>
                  <a:pt x="1154112" y="435896"/>
                </a:cubicBezTo>
                <a:cubicBezTo>
                  <a:pt x="1154112" y="309644"/>
                  <a:pt x="1051764" y="207296"/>
                  <a:pt x="925512" y="207296"/>
                </a:cubicBezTo>
                <a:close/>
                <a:moveTo>
                  <a:pt x="529857" y="0"/>
                </a:moveTo>
                <a:lnTo>
                  <a:pt x="1321167" y="0"/>
                </a:lnTo>
                <a:cubicBezTo>
                  <a:pt x="1445463" y="0"/>
                  <a:pt x="1546224" y="100761"/>
                  <a:pt x="1546224" y="225057"/>
                </a:cubicBezTo>
                <a:lnTo>
                  <a:pt x="1546224" y="359696"/>
                </a:lnTo>
                <a:lnTo>
                  <a:pt x="1828800" y="359696"/>
                </a:lnTo>
                <a:lnTo>
                  <a:pt x="1828800" y="914400"/>
                </a:lnTo>
                <a:lnTo>
                  <a:pt x="0" y="914400"/>
                </a:lnTo>
                <a:lnTo>
                  <a:pt x="0" y="359696"/>
                </a:lnTo>
                <a:lnTo>
                  <a:pt x="304800" y="359696"/>
                </a:lnTo>
                <a:lnTo>
                  <a:pt x="304800" y="225057"/>
                </a:lnTo>
                <a:cubicBezTo>
                  <a:pt x="304800" y="100761"/>
                  <a:pt x="405561" y="0"/>
                  <a:pt x="529857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5FBA6F-D069-48D6-AE81-3E93732D768B}"/>
              </a:ext>
            </a:extLst>
          </p:cNvPr>
          <p:cNvSpPr/>
          <p:nvPr userDrawn="1"/>
        </p:nvSpPr>
        <p:spPr>
          <a:xfrm>
            <a:off x="464497" y="680842"/>
            <a:ext cx="1182157" cy="317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00" i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</a:t>
            </a:r>
          </a:p>
        </p:txBody>
      </p:sp>
      <p:pic>
        <p:nvPicPr>
          <p:cNvPr id="5" name="Graphic 4" descr="Target Audience">
            <a:extLst>
              <a:ext uri="{FF2B5EF4-FFF2-40B4-BE49-F238E27FC236}">
                <a16:creationId xmlns:a16="http://schemas.microsoft.com/office/drawing/2014/main" id="{D627E232-C1C8-4E90-912D-49CBB309F9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1371" y="587058"/>
            <a:ext cx="505500" cy="5055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916AADA-8E5B-4D31-A1DE-5CDDEA046CC8}"/>
              </a:ext>
            </a:extLst>
          </p:cNvPr>
          <p:cNvSpPr/>
          <p:nvPr userDrawn="1"/>
        </p:nvSpPr>
        <p:spPr>
          <a:xfrm>
            <a:off x="2893" y="0"/>
            <a:ext cx="2391132" cy="6696891"/>
          </a:xfrm>
          <a:custGeom>
            <a:avLst/>
            <a:gdLst/>
            <a:ahLst/>
            <a:cxnLst/>
            <a:rect l="l" t="t" r="r" b="b"/>
            <a:pathLst>
              <a:path w="2391132" h="6696891">
                <a:moveTo>
                  <a:pt x="0" y="0"/>
                </a:moveTo>
                <a:lnTo>
                  <a:pt x="2391132" y="0"/>
                </a:lnTo>
                <a:lnTo>
                  <a:pt x="2283215" y="407645"/>
                </a:lnTo>
                <a:lnTo>
                  <a:pt x="2293794" y="409781"/>
                </a:lnTo>
                <a:cubicBezTo>
                  <a:pt x="2324717" y="422860"/>
                  <a:pt x="2346414" y="453479"/>
                  <a:pt x="2346414" y="489166"/>
                </a:cubicBezTo>
                <a:lnTo>
                  <a:pt x="2346414" y="2770262"/>
                </a:lnTo>
                <a:cubicBezTo>
                  <a:pt x="2346414" y="2817844"/>
                  <a:pt x="2307841" y="2856417"/>
                  <a:pt x="2260259" y="2856417"/>
                </a:cubicBezTo>
                <a:lnTo>
                  <a:pt x="1634945" y="2856417"/>
                </a:lnTo>
                <a:lnTo>
                  <a:pt x="618245" y="6696891"/>
                </a:lnTo>
                <a:lnTo>
                  <a:pt x="0" y="669689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AAB6EE8-E94C-4CED-ABDB-E2117FBD1E41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298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ESPEN Primar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9919E4-5821-4A89-AD0A-ED21C746D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0" t="12" r="48192" b="7788"/>
          <a:stretch/>
        </p:blipFill>
        <p:spPr>
          <a:xfrm>
            <a:off x="0" y="-1"/>
            <a:ext cx="6335484" cy="6696891"/>
          </a:xfrm>
          <a:custGeom>
            <a:avLst/>
            <a:gdLst>
              <a:gd name="connsiteX0" fmla="*/ 0 w 6335484"/>
              <a:gd name="connsiteY0" fmla="*/ 0 h 6714250"/>
              <a:gd name="connsiteX1" fmla="*/ 6335484 w 6335484"/>
              <a:gd name="connsiteY1" fmla="*/ 0 h 6714250"/>
              <a:gd name="connsiteX2" fmla="*/ 4562596 w 6335484"/>
              <a:gd name="connsiteY2" fmla="*/ 6714250 h 6714250"/>
              <a:gd name="connsiteX3" fmla="*/ 0 w 6335484"/>
              <a:gd name="connsiteY3" fmla="*/ 6714250 h 671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484" h="6714250">
                <a:moveTo>
                  <a:pt x="0" y="0"/>
                </a:moveTo>
                <a:lnTo>
                  <a:pt x="6335484" y="0"/>
                </a:lnTo>
                <a:lnTo>
                  <a:pt x="4562596" y="6714250"/>
                </a:lnTo>
                <a:lnTo>
                  <a:pt x="0" y="6714250"/>
                </a:lnTo>
                <a:close/>
              </a:path>
            </a:pathLst>
          </a:custGeom>
        </p:spPr>
      </p:pic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C86CA02-161C-44F1-AE51-5FE3D6CC0F20}"/>
              </a:ext>
            </a:extLst>
          </p:cNvPr>
          <p:cNvSpPr/>
          <p:nvPr userDrawn="1"/>
        </p:nvSpPr>
        <p:spPr>
          <a:xfrm>
            <a:off x="717755" y="776580"/>
            <a:ext cx="4355690" cy="5304840"/>
          </a:xfrm>
          <a:prstGeom prst="snip1Rect">
            <a:avLst>
              <a:gd name="adj" fmla="val 19204"/>
            </a:avLst>
          </a:prstGeom>
          <a:solidFill>
            <a:srgbClr val="F8F8F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7F598FE-6B92-44AA-A0F5-7400CAF260BF}"/>
              </a:ext>
            </a:extLst>
          </p:cNvPr>
          <p:cNvSpPr/>
          <p:nvPr userDrawn="1"/>
        </p:nvSpPr>
        <p:spPr>
          <a:xfrm flipH="1">
            <a:off x="609600" y="676275"/>
            <a:ext cx="4572000" cy="5495925"/>
          </a:xfrm>
          <a:custGeom>
            <a:avLst/>
            <a:gdLst>
              <a:gd name="connsiteX0" fmla="*/ 158750 w 4572000"/>
              <a:gd name="connsiteY0" fmla="*/ 152400 h 5486400"/>
              <a:gd name="connsiteX1" fmla="*/ 158750 w 4572000"/>
              <a:gd name="connsiteY1" fmla="*/ 5334000 h 5486400"/>
              <a:gd name="connsiteX2" fmla="*/ 4413250 w 4572000"/>
              <a:gd name="connsiteY2" fmla="*/ 5334000 h 5486400"/>
              <a:gd name="connsiteX3" fmla="*/ 4413250 w 4572000"/>
              <a:gd name="connsiteY3" fmla="*/ 969434 h 5486400"/>
              <a:gd name="connsiteX4" fmla="*/ 3596216 w 4572000"/>
              <a:gd name="connsiteY4" fmla="*/ 152400 h 5486400"/>
              <a:gd name="connsiteX5" fmla="*/ 0 w 4572000"/>
              <a:gd name="connsiteY5" fmla="*/ 0 h 5486400"/>
              <a:gd name="connsiteX6" fmla="*/ 3642832 w 4572000"/>
              <a:gd name="connsiteY6" fmla="*/ 0 h 5486400"/>
              <a:gd name="connsiteX7" fmla="*/ 4572000 w 4572000"/>
              <a:gd name="connsiteY7" fmla="*/ 929168 h 5486400"/>
              <a:gd name="connsiteX8" fmla="*/ 4572000 w 4572000"/>
              <a:gd name="connsiteY8" fmla="*/ 5486400 h 5486400"/>
              <a:gd name="connsiteX9" fmla="*/ 0 w 4572000"/>
              <a:gd name="connsiteY9" fmla="*/ 5486400 h 5486400"/>
              <a:gd name="connsiteX0" fmla="*/ 158750 w 4572000"/>
              <a:gd name="connsiteY0" fmla="*/ 171450 h 5505450"/>
              <a:gd name="connsiteX1" fmla="*/ 158750 w 4572000"/>
              <a:gd name="connsiteY1" fmla="*/ 5353050 h 5505450"/>
              <a:gd name="connsiteX2" fmla="*/ 4413250 w 4572000"/>
              <a:gd name="connsiteY2" fmla="*/ 5353050 h 5505450"/>
              <a:gd name="connsiteX3" fmla="*/ 4413250 w 4572000"/>
              <a:gd name="connsiteY3" fmla="*/ 988484 h 5505450"/>
              <a:gd name="connsiteX4" fmla="*/ 3596216 w 4572000"/>
              <a:gd name="connsiteY4" fmla="*/ 171450 h 5505450"/>
              <a:gd name="connsiteX5" fmla="*/ 158750 w 4572000"/>
              <a:gd name="connsiteY5" fmla="*/ 171450 h 5505450"/>
              <a:gd name="connsiteX6" fmla="*/ 0 w 4572000"/>
              <a:gd name="connsiteY6" fmla="*/ 19050 h 5505450"/>
              <a:gd name="connsiteX7" fmla="*/ 3909532 w 4572000"/>
              <a:gd name="connsiteY7" fmla="*/ 0 h 5505450"/>
              <a:gd name="connsiteX8" fmla="*/ 4572000 w 4572000"/>
              <a:gd name="connsiteY8" fmla="*/ 948218 h 5505450"/>
              <a:gd name="connsiteX9" fmla="*/ 4572000 w 4572000"/>
              <a:gd name="connsiteY9" fmla="*/ 5505450 h 5505450"/>
              <a:gd name="connsiteX10" fmla="*/ 0 w 4572000"/>
              <a:gd name="connsiteY10" fmla="*/ 5505450 h 5505450"/>
              <a:gd name="connsiteX11" fmla="*/ 0 w 4572000"/>
              <a:gd name="connsiteY11" fmla="*/ 19050 h 5505450"/>
              <a:gd name="connsiteX0" fmla="*/ 158750 w 4572000"/>
              <a:gd name="connsiteY0" fmla="*/ 171450 h 5505450"/>
              <a:gd name="connsiteX1" fmla="*/ 158750 w 4572000"/>
              <a:gd name="connsiteY1" fmla="*/ 5353050 h 5505450"/>
              <a:gd name="connsiteX2" fmla="*/ 4413250 w 4572000"/>
              <a:gd name="connsiteY2" fmla="*/ 5353050 h 5505450"/>
              <a:gd name="connsiteX3" fmla="*/ 4413250 w 4572000"/>
              <a:gd name="connsiteY3" fmla="*/ 988484 h 5505450"/>
              <a:gd name="connsiteX4" fmla="*/ 3834341 w 4572000"/>
              <a:gd name="connsiteY4" fmla="*/ 161925 h 5505450"/>
              <a:gd name="connsiteX5" fmla="*/ 158750 w 4572000"/>
              <a:gd name="connsiteY5" fmla="*/ 171450 h 5505450"/>
              <a:gd name="connsiteX6" fmla="*/ 0 w 4572000"/>
              <a:gd name="connsiteY6" fmla="*/ 19050 h 5505450"/>
              <a:gd name="connsiteX7" fmla="*/ 3909532 w 4572000"/>
              <a:gd name="connsiteY7" fmla="*/ 0 h 5505450"/>
              <a:gd name="connsiteX8" fmla="*/ 4572000 w 4572000"/>
              <a:gd name="connsiteY8" fmla="*/ 948218 h 5505450"/>
              <a:gd name="connsiteX9" fmla="*/ 4572000 w 4572000"/>
              <a:gd name="connsiteY9" fmla="*/ 5505450 h 5505450"/>
              <a:gd name="connsiteX10" fmla="*/ 0 w 4572000"/>
              <a:gd name="connsiteY10" fmla="*/ 5505450 h 5505450"/>
              <a:gd name="connsiteX11" fmla="*/ 0 w 4572000"/>
              <a:gd name="connsiteY11" fmla="*/ 19050 h 5505450"/>
              <a:gd name="connsiteX0" fmla="*/ 158750 w 4572000"/>
              <a:gd name="connsiteY0" fmla="*/ 161925 h 5495925"/>
              <a:gd name="connsiteX1" fmla="*/ 158750 w 4572000"/>
              <a:gd name="connsiteY1" fmla="*/ 5343525 h 5495925"/>
              <a:gd name="connsiteX2" fmla="*/ 4413250 w 4572000"/>
              <a:gd name="connsiteY2" fmla="*/ 5343525 h 5495925"/>
              <a:gd name="connsiteX3" fmla="*/ 4413250 w 4572000"/>
              <a:gd name="connsiteY3" fmla="*/ 978959 h 5495925"/>
              <a:gd name="connsiteX4" fmla="*/ 3834341 w 4572000"/>
              <a:gd name="connsiteY4" fmla="*/ 152400 h 5495925"/>
              <a:gd name="connsiteX5" fmla="*/ 158750 w 4572000"/>
              <a:gd name="connsiteY5" fmla="*/ 161925 h 5495925"/>
              <a:gd name="connsiteX6" fmla="*/ 0 w 4572000"/>
              <a:gd name="connsiteY6" fmla="*/ 9525 h 5495925"/>
              <a:gd name="connsiteX7" fmla="*/ 3909532 w 4572000"/>
              <a:gd name="connsiteY7" fmla="*/ 0 h 5495925"/>
              <a:gd name="connsiteX8" fmla="*/ 4572000 w 4572000"/>
              <a:gd name="connsiteY8" fmla="*/ 938693 h 5495925"/>
              <a:gd name="connsiteX9" fmla="*/ 4572000 w 4572000"/>
              <a:gd name="connsiteY9" fmla="*/ 5495925 h 5495925"/>
              <a:gd name="connsiteX10" fmla="*/ 0 w 4572000"/>
              <a:gd name="connsiteY10" fmla="*/ 5495925 h 5495925"/>
              <a:gd name="connsiteX11" fmla="*/ 0 w 4572000"/>
              <a:gd name="connsiteY11" fmla="*/ 9525 h 549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72000" h="5495925">
                <a:moveTo>
                  <a:pt x="158750" y="161925"/>
                </a:moveTo>
                <a:lnTo>
                  <a:pt x="158750" y="5343525"/>
                </a:lnTo>
                <a:lnTo>
                  <a:pt x="4413250" y="5343525"/>
                </a:lnTo>
                <a:lnTo>
                  <a:pt x="4413250" y="978959"/>
                </a:lnTo>
                <a:lnTo>
                  <a:pt x="3834341" y="152400"/>
                </a:lnTo>
                <a:lnTo>
                  <a:pt x="158750" y="161925"/>
                </a:lnTo>
                <a:close/>
                <a:moveTo>
                  <a:pt x="0" y="9525"/>
                </a:moveTo>
                <a:lnTo>
                  <a:pt x="3909532" y="0"/>
                </a:lnTo>
                <a:lnTo>
                  <a:pt x="4572000" y="938693"/>
                </a:lnTo>
                <a:lnTo>
                  <a:pt x="4572000" y="5495925"/>
                </a:lnTo>
                <a:lnTo>
                  <a:pt x="0" y="54959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0778C5A1-09A9-4D7B-83B5-DFC5587AD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7884" y="990600"/>
            <a:ext cx="5338356" cy="51816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520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2" descr="ESPEN">
            <a:extLst>
              <a:ext uri="{FF2B5EF4-FFF2-40B4-BE49-F238E27FC236}">
                <a16:creationId xmlns:a16="http://schemas.microsoft.com/office/drawing/2014/main" id="{CCDEBDBD-B175-42F1-B4E4-0BDAD686436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8647" b="16917"/>
          <a:stretch/>
        </p:blipFill>
        <p:spPr bwMode="auto">
          <a:xfrm>
            <a:off x="1629967" y="1027980"/>
            <a:ext cx="3170978" cy="61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71A2D0-66D4-4EF1-AE69-8D4958AFB98C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1E701C-198B-4B89-9C5A-E370A33B9F00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4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ESPEN Continu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D72BD4C-2087-43A8-BBCD-19C6BCEE7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83" t="12" r="14698" b="7788"/>
          <a:stretch/>
        </p:blipFill>
        <p:spPr>
          <a:xfrm>
            <a:off x="6780283" y="0"/>
            <a:ext cx="3618271" cy="6675120"/>
          </a:xfrm>
          <a:custGeom>
            <a:avLst/>
            <a:gdLst>
              <a:gd name="connsiteX0" fmla="*/ 2765764 w 3618271"/>
              <a:gd name="connsiteY0" fmla="*/ 0 h 6675120"/>
              <a:gd name="connsiteX1" fmla="*/ 3618271 w 3618271"/>
              <a:gd name="connsiteY1" fmla="*/ 0 h 6675120"/>
              <a:gd name="connsiteX2" fmla="*/ 852507 w 3618271"/>
              <a:gd name="connsiteY2" fmla="*/ 6675120 h 6675120"/>
              <a:gd name="connsiteX3" fmla="*/ 0 w 3618271"/>
              <a:gd name="connsiteY3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8271" h="6675120">
                <a:moveTo>
                  <a:pt x="2765764" y="0"/>
                </a:moveTo>
                <a:lnTo>
                  <a:pt x="3618271" y="0"/>
                </a:lnTo>
                <a:lnTo>
                  <a:pt x="852507" y="6675120"/>
                </a:lnTo>
                <a:lnTo>
                  <a:pt x="0" y="6675120"/>
                </a:lnTo>
                <a:close/>
              </a:path>
            </a:pathLst>
          </a:custGeom>
          <a:solidFill>
            <a:srgbClr val="09235A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410AF5-A381-4220-8A99-A9C7DC3BC7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47" t="12" r="793" b="7788"/>
          <a:stretch/>
        </p:blipFill>
        <p:spPr>
          <a:xfrm>
            <a:off x="7629131" y="0"/>
            <a:ext cx="4562869" cy="6675120"/>
          </a:xfrm>
          <a:custGeom>
            <a:avLst/>
            <a:gdLst>
              <a:gd name="connsiteX0" fmla="*/ 2767890 w 4562869"/>
              <a:gd name="connsiteY0" fmla="*/ 0 h 6675120"/>
              <a:gd name="connsiteX1" fmla="*/ 2809511 w 4562869"/>
              <a:gd name="connsiteY1" fmla="*/ 0 h 6675120"/>
              <a:gd name="connsiteX2" fmla="*/ 4048362 w 4562869"/>
              <a:gd name="connsiteY2" fmla="*/ 0 h 6675120"/>
              <a:gd name="connsiteX3" fmla="*/ 4562869 w 4562869"/>
              <a:gd name="connsiteY3" fmla="*/ 0 h 6675120"/>
              <a:gd name="connsiteX4" fmla="*/ 4562869 w 4562869"/>
              <a:gd name="connsiteY4" fmla="*/ 6675120 h 6675120"/>
              <a:gd name="connsiteX5" fmla="*/ 0 w 4562869"/>
              <a:gd name="connsiteY5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2869" h="6675120">
                <a:moveTo>
                  <a:pt x="2767890" y="0"/>
                </a:moveTo>
                <a:lnTo>
                  <a:pt x="2809511" y="0"/>
                </a:lnTo>
                <a:lnTo>
                  <a:pt x="4048362" y="0"/>
                </a:lnTo>
                <a:lnTo>
                  <a:pt x="4562869" y="0"/>
                </a:lnTo>
                <a:lnTo>
                  <a:pt x="4562869" y="6675120"/>
                </a:lnTo>
                <a:lnTo>
                  <a:pt x="0" y="6675120"/>
                </a:lnTo>
                <a:close/>
              </a:path>
            </a:pathLst>
          </a:custGeom>
        </p:spPr>
      </p:pic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2776CC2C-AC21-451A-A580-EAE11EF5E3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125" y="693402"/>
            <a:ext cx="6878388" cy="5021598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i="1">
                <a:solidFill>
                  <a:schemeClr val="accent1"/>
                </a:solidFill>
              </a:defRPr>
            </a:lvl2pPr>
            <a:lvl3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3pPr>
            <a:lvl4pPr marL="6350" indent="-6350">
              <a:spcBef>
                <a:spcPts val="1800"/>
              </a:spcBef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D90FC10-BEFE-42DD-B06A-1C6D7A78DA04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7E6710-8094-46D6-9284-117818DE2816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BBE197-79B8-44C2-8BAC-C3D933B46D3C}"/>
              </a:ext>
            </a:extLst>
          </p:cNvPr>
          <p:cNvSpPr/>
          <p:nvPr userDrawn="1"/>
        </p:nvSpPr>
        <p:spPr>
          <a:xfrm>
            <a:off x="6865690" y="0"/>
            <a:ext cx="5326310" cy="6446528"/>
          </a:xfrm>
          <a:custGeom>
            <a:avLst/>
            <a:gdLst>
              <a:gd name="connsiteX0" fmla="*/ 2679115 w 5326310"/>
              <a:gd name="connsiteY0" fmla="*/ 0 h 6446528"/>
              <a:gd name="connsiteX1" fmla="*/ 5326310 w 5326310"/>
              <a:gd name="connsiteY1" fmla="*/ 0 h 6446528"/>
              <a:gd name="connsiteX2" fmla="*/ 5326310 w 5326310"/>
              <a:gd name="connsiteY2" fmla="*/ 537881 h 6446528"/>
              <a:gd name="connsiteX3" fmla="*/ 857471 w 5326310"/>
              <a:gd name="connsiteY3" fmla="*/ 6446528 h 6446528"/>
              <a:gd name="connsiteX4" fmla="*/ 0 w 5326310"/>
              <a:gd name="connsiteY4" fmla="*/ 6446528 h 6446528"/>
              <a:gd name="connsiteX5" fmla="*/ 525194 w 5326310"/>
              <a:gd name="connsiteY5" fmla="*/ 5201429 h 6446528"/>
              <a:gd name="connsiteX6" fmla="*/ 2369478 w 5326310"/>
              <a:gd name="connsiteY6" fmla="*/ 728956 h 6446528"/>
              <a:gd name="connsiteX7" fmla="*/ 2679089 w 5326310"/>
              <a:gd name="connsiteY7" fmla="*/ 1 h 644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6310" h="6446528">
                <a:moveTo>
                  <a:pt x="2679115" y="0"/>
                </a:moveTo>
                <a:lnTo>
                  <a:pt x="5326310" y="0"/>
                </a:lnTo>
                <a:lnTo>
                  <a:pt x="5326310" y="537881"/>
                </a:lnTo>
                <a:lnTo>
                  <a:pt x="857471" y="6446528"/>
                </a:lnTo>
                <a:lnTo>
                  <a:pt x="0" y="6446528"/>
                </a:lnTo>
                <a:lnTo>
                  <a:pt x="525194" y="5201429"/>
                </a:lnTo>
                <a:cubicBezTo>
                  <a:pt x="1142328" y="3716535"/>
                  <a:pt x="1748786" y="2204954"/>
                  <a:pt x="2369478" y="728956"/>
                </a:cubicBezTo>
                <a:lnTo>
                  <a:pt x="2679089" y="1"/>
                </a:lnTo>
                <a:close/>
              </a:path>
            </a:pathLst>
          </a:custGeom>
          <a:solidFill>
            <a:srgbClr val="09235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28F6CD5-A674-45BF-A08A-64CAE59E7CFA}"/>
              </a:ext>
            </a:extLst>
          </p:cNvPr>
          <p:cNvSpPr/>
          <p:nvPr userDrawn="1"/>
        </p:nvSpPr>
        <p:spPr>
          <a:xfrm>
            <a:off x="7238999" y="4541916"/>
            <a:ext cx="4953000" cy="1630284"/>
          </a:xfrm>
          <a:custGeom>
            <a:avLst/>
            <a:gdLst>
              <a:gd name="connsiteX0" fmla="*/ 675490 w 4953000"/>
              <a:gd name="connsiteY0" fmla="*/ 0 h 1630284"/>
              <a:gd name="connsiteX1" fmla="*/ 4267200 w 4953000"/>
              <a:gd name="connsiteY1" fmla="*/ 0 h 1630284"/>
              <a:gd name="connsiteX2" fmla="*/ 4664047 w 4953000"/>
              <a:gd name="connsiteY2" fmla="*/ 0 h 1630284"/>
              <a:gd name="connsiteX3" fmla="*/ 4953000 w 4953000"/>
              <a:gd name="connsiteY3" fmla="*/ 0 h 1630284"/>
              <a:gd name="connsiteX4" fmla="*/ 4953000 w 4953000"/>
              <a:gd name="connsiteY4" fmla="*/ 1630284 h 1630284"/>
              <a:gd name="connsiteX5" fmla="*/ 4664047 w 4953000"/>
              <a:gd name="connsiteY5" fmla="*/ 1630284 h 1630284"/>
              <a:gd name="connsiteX6" fmla="*/ 4267200 w 4953000"/>
              <a:gd name="connsiteY6" fmla="*/ 1630284 h 1630284"/>
              <a:gd name="connsiteX7" fmla="*/ 0 w 4953000"/>
              <a:gd name="connsiteY7" fmla="*/ 1630284 h 163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3000" h="1630284">
                <a:moveTo>
                  <a:pt x="675490" y="0"/>
                </a:moveTo>
                <a:lnTo>
                  <a:pt x="4267200" y="0"/>
                </a:lnTo>
                <a:lnTo>
                  <a:pt x="4664047" y="0"/>
                </a:lnTo>
                <a:lnTo>
                  <a:pt x="4953000" y="0"/>
                </a:lnTo>
                <a:lnTo>
                  <a:pt x="4953000" y="1630284"/>
                </a:lnTo>
                <a:lnTo>
                  <a:pt x="4664047" y="1630284"/>
                </a:lnTo>
                <a:lnTo>
                  <a:pt x="4267200" y="1630284"/>
                </a:lnTo>
                <a:lnTo>
                  <a:pt x="0" y="1630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7315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i="1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Guías</a:t>
            </a:r>
            <a:r>
              <a:rPr lang="en-US" sz="2800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ESPEN 2018</a:t>
            </a:r>
            <a:r>
              <a:rPr lang="en-US" sz="2800" i="1" baseline="30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800" baseline="300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 descr="ESPEN">
            <a:extLst>
              <a:ext uri="{FF2B5EF4-FFF2-40B4-BE49-F238E27FC236}">
                <a16:creationId xmlns:a16="http://schemas.microsoft.com/office/drawing/2014/main" id="{BCA62BBC-400C-4CA1-8B56-E0563771297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8647" b="16917"/>
          <a:stretch/>
        </p:blipFill>
        <p:spPr bwMode="auto">
          <a:xfrm>
            <a:off x="7956228" y="4724400"/>
            <a:ext cx="3830142" cy="7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085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EFF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10AF5-A381-4220-8A99-A9C7DC3BC7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47" t="12" r="793" b="7788"/>
          <a:stretch/>
        </p:blipFill>
        <p:spPr>
          <a:xfrm>
            <a:off x="7629131" y="0"/>
            <a:ext cx="4562869" cy="6675120"/>
          </a:xfrm>
          <a:custGeom>
            <a:avLst/>
            <a:gdLst>
              <a:gd name="connsiteX0" fmla="*/ 2767890 w 4562869"/>
              <a:gd name="connsiteY0" fmla="*/ 0 h 6675120"/>
              <a:gd name="connsiteX1" fmla="*/ 2809511 w 4562869"/>
              <a:gd name="connsiteY1" fmla="*/ 0 h 6675120"/>
              <a:gd name="connsiteX2" fmla="*/ 4048362 w 4562869"/>
              <a:gd name="connsiteY2" fmla="*/ 0 h 6675120"/>
              <a:gd name="connsiteX3" fmla="*/ 4562869 w 4562869"/>
              <a:gd name="connsiteY3" fmla="*/ 0 h 6675120"/>
              <a:gd name="connsiteX4" fmla="*/ 4562869 w 4562869"/>
              <a:gd name="connsiteY4" fmla="*/ 6675120 h 6675120"/>
              <a:gd name="connsiteX5" fmla="*/ 0 w 4562869"/>
              <a:gd name="connsiteY5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2869" h="6675120">
                <a:moveTo>
                  <a:pt x="2767890" y="0"/>
                </a:moveTo>
                <a:lnTo>
                  <a:pt x="2809511" y="0"/>
                </a:lnTo>
                <a:lnTo>
                  <a:pt x="4048362" y="0"/>
                </a:lnTo>
                <a:lnTo>
                  <a:pt x="4562869" y="0"/>
                </a:lnTo>
                <a:lnTo>
                  <a:pt x="4562869" y="6675120"/>
                </a:lnTo>
                <a:lnTo>
                  <a:pt x="0" y="6675120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72BD4C-2087-43A8-BBCD-19C6BCEE7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83" t="12" r="14698" b="7788"/>
          <a:stretch/>
        </p:blipFill>
        <p:spPr>
          <a:xfrm>
            <a:off x="6780283" y="0"/>
            <a:ext cx="3618271" cy="6675120"/>
          </a:xfrm>
          <a:custGeom>
            <a:avLst/>
            <a:gdLst>
              <a:gd name="connsiteX0" fmla="*/ 2765764 w 3618271"/>
              <a:gd name="connsiteY0" fmla="*/ 0 h 6675120"/>
              <a:gd name="connsiteX1" fmla="*/ 3618271 w 3618271"/>
              <a:gd name="connsiteY1" fmla="*/ 0 h 6675120"/>
              <a:gd name="connsiteX2" fmla="*/ 852507 w 3618271"/>
              <a:gd name="connsiteY2" fmla="*/ 6675120 h 6675120"/>
              <a:gd name="connsiteX3" fmla="*/ 0 w 3618271"/>
              <a:gd name="connsiteY3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8271" h="6675120">
                <a:moveTo>
                  <a:pt x="2765764" y="0"/>
                </a:moveTo>
                <a:lnTo>
                  <a:pt x="3618271" y="0"/>
                </a:lnTo>
                <a:lnTo>
                  <a:pt x="852507" y="6675120"/>
                </a:lnTo>
                <a:lnTo>
                  <a:pt x="0" y="6675120"/>
                </a:lnTo>
                <a:close/>
              </a:path>
            </a:pathLst>
          </a:custGeom>
          <a:solidFill>
            <a:srgbClr val="09235A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F95302-EF47-4480-A3BE-E6B989C7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C653DB02-AE55-4EE1-8BDB-3EA08A85B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798" y="1447800"/>
            <a:ext cx="6629401" cy="47244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520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CA37453-655C-4E56-A693-B743691A53FB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573B6F-EDB3-4F96-A19C-3FF320F63912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9C8D6E0-7B28-471A-8F4F-54678203BFE6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089BCF-E706-4D9D-AF72-AEDFAFB0FACB}"/>
              </a:ext>
            </a:extLst>
          </p:cNvPr>
          <p:cNvSpPr/>
          <p:nvPr userDrawn="1"/>
        </p:nvSpPr>
        <p:spPr>
          <a:xfrm>
            <a:off x="6865690" y="0"/>
            <a:ext cx="5326310" cy="6446528"/>
          </a:xfrm>
          <a:custGeom>
            <a:avLst/>
            <a:gdLst>
              <a:gd name="connsiteX0" fmla="*/ 2679115 w 5326310"/>
              <a:gd name="connsiteY0" fmla="*/ 0 h 6446528"/>
              <a:gd name="connsiteX1" fmla="*/ 5326310 w 5326310"/>
              <a:gd name="connsiteY1" fmla="*/ 0 h 6446528"/>
              <a:gd name="connsiteX2" fmla="*/ 5326310 w 5326310"/>
              <a:gd name="connsiteY2" fmla="*/ 537881 h 6446528"/>
              <a:gd name="connsiteX3" fmla="*/ 857471 w 5326310"/>
              <a:gd name="connsiteY3" fmla="*/ 6446528 h 6446528"/>
              <a:gd name="connsiteX4" fmla="*/ 0 w 5326310"/>
              <a:gd name="connsiteY4" fmla="*/ 6446528 h 6446528"/>
              <a:gd name="connsiteX5" fmla="*/ 525194 w 5326310"/>
              <a:gd name="connsiteY5" fmla="*/ 5201429 h 6446528"/>
              <a:gd name="connsiteX6" fmla="*/ 2369478 w 5326310"/>
              <a:gd name="connsiteY6" fmla="*/ 728956 h 6446528"/>
              <a:gd name="connsiteX7" fmla="*/ 2679089 w 5326310"/>
              <a:gd name="connsiteY7" fmla="*/ 1 h 644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6310" h="6446528">
                <a:moveTo>
                  <a:pt x="2679115" y="0"/>
                </a:moveTo>
                <a:lnTo>
                  <a:pt x="5326310" y="0"/>
                </a:lnTo>
                <a:lnTo>
                  <a:pt x="5326310" y="537881"/>
                </a:lnTo>
                <a:lnTo>
                  <a:pt x="857471" y="6446528"/>
                </a:lnTo>
                <a:lnTo>
                  <a:pt x="0" y="6446528"/>
                </a:lnTo>
                <a:lnTo>
                  <a:pt x="525194" y="5201429"/>
                </a:lnTo>
                <a:cubicBezTo>
                  <a:pt x="1142328" y="3716535"/>
                  <a:pt x="1748786" y="2204954"/>
                  <a:pt x="2369478" y="728956"/>
                </a:cubicBezTo>
                <a:lnTo>
                  <a:pt x="2679089" y="1"/>
                </a:lnTo>
                <a:close/>
              </a:path>
            </a:pathLst>
          </a:custGeom>
          <a:solidFill>
            <a:srgbClr val="09235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5" descr="a_sig_horiz_1c_w_png.png">
            <a:extLst>
              <a:ext uri="{FF2B5EF4-FFF2-40B4-BE49-F238E27FC236}">
                <a16:creationId xmlns:a16="http://schemas.microsoft.com/office/drawing/2014/main" id="{FC8EEBB2-F0D1-49CC-B8A3-DC3231B03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6481130"/>
            <a:ext cx="976674" cy="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52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N_SA - Systematic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73FEE2-8D90-4FA0-9CAD-B6F7AFDB4CDD}"/>
              </a:ext>
            </a:extLst>
          </p:cNvPr>
          <p:cNvSpPr/>
          <p:nvPr userDrawn="1"/>
        </p:nvSpPr>
        <p:spPr>
          <a:xfrm>
            <a:off x="4519105" y="0"/>
            <a:ext cx="7672895" cy="6858000"/>
          </a:xfrm>
          <a:custGeom>
            <a:avLst/>
            <a:gdLst>
              <a:gd name="connsiteX0" fmla="*/ 1811657 w 7676452"/>
              <a:gd name="connsiteY0" fmla="*/ 0 h 6858000"/>
              <a:gd name="connsiteX1" fmla="*/ 5883070 w 7676452"/>
              <a:gd name="connsiteY1" fmla="*/ 0 h 6858000"/>
              <a:gd name="connsiteX2" fmla="*/ 5888509 w 7676452"/>
              <a:gd name="connsiteY2" fmla="*/ 0 h 6858000"/>
              <a:gd name="connsiteX3" fmla="*/ 5922506 w 7676452"/>
              <a:gd name="connsiteY3" fmla="*/ 0 h 6858000"/>
              <a:gd name="connsiteX4" fmla="*/ 7096302 w 7676452"/>
              <a:gd name="connsiteY4" fmla="*/ 0 h 6858000"/>
              <a:gd name="connsiteX5" fmla="*/ 7676452 w 7676452"/>
              <a:gd name="connsiteY5" fmla="*/ 0 h 6858000"/>
              <a:gd name="connsiteX6" fmla="*/ 7676452 w 7676452"/>
              <a:gd name="connsiteY6" fmla="*/ 6858000 h 6858000"/>
              <a:gd name="connsiteX7" fmla="*/ 5922506 w 7676452"/>
              <a:gd name="connsiteY7" fmla="*/ 6858000 h 6858000"/>
              <a:gd name="connsiteX8" fmla="*/ 4252580 w 7676452"/>
              <a:gd name="connsiteY8" fmla="*/ 6858000 h 6858000"/>
              <a:gd name="connsiteX9" fmla="*/ 3619498 w 7676452"/>
              <a:gd name="connsiteY9" fmla="*/ 6858000 h 6858000"/>
              <a:gd name="connsiteX10" fmla="*/ 3046970 w 7676452"/>
              <a:gd name="connsiteY10" fmla="*/ 6858000 h 6858000"/>
              <a:gd name="connsiteX11" fmla="*/ 3039348 w 7676452"/>
              <a:gd name="connsiteY11" fmla="*/ 6858000 h 6858000"/>
              <a:gd name="connsiteX12" fmla="*/ 0 w 7676452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76452" h="6858000">
                <a:moveTo>
                  <a:pt x="1811657" y="0"/>
                </a:moveTo>
                <a:lnTo>
                  <a:pt x="5883070" y="0"/>
                </a:lnTo>
                <a:lnTo>
                  <a:pt x="5888509" y="0"/>
                </a:lnTo>
                <a:lnTo>
                  <a:pt x="5922506" y="0"/>
                </a:lnTo>
                <a:lnTo>
                  <a:pt x="7096302" y="0"/>
                </a:lnTo>
                <a:lnTo>
                  <a:pt x="7676452" y="0"/>
                </a:lnTo>
                <a:lnTo>
                  <a:pt x="7676452" y="6858000"/>
                </a:lnTo>
                <a:lnTo>
                  <a:pt x="5922506" y="6858000"/>
                </a:lnTo>
                <a:lnTo>
                  <a:pt x="4252580" y="6858000"/>
                </a:lnTo>
                <a:lnTo>
                  <a:pt x="3619498" y="6858000"/>
                </a:lnTo>
                <a:lnTo>
                  <a:pt x="3046970" y="6858000"/>
                </a:lnTo>
                <a:lnTo>
                  <a:pt x="30393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38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3F8330-416C-4352-A6C7-9513F95F1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47" t="12" r="793" b="7788"/>
          <a:stretch/>
        </p:blipFill>
        <p:spPr>
          <a:xfrm>
            <a:off x="7629131" y="0"/>
            <a:ext cx="4562869" cy="6675120"/>
          </a:xfrm>
          <a:custGeom>
            <a:avLst/>
            <a:gdLst>
              <a:gd name="connsiteX0" fmla="*/ 2767890 w 4562869"/>
              <a:gd name="connsiteY0" fmla="*/ 0 h 6675120"/>
              <a:gd name="connsiteX1" fmla="*/ 2809511 w 4562869"/>
              <a:gd name="connsiteY1" fmla="*/ 0 h 6675120"/>
              <a:gd name="connsiteX2" fmla="*/ 4048362 w 4562869"/>
              <a:gd name="connsiteY2" fmla="*/ 0 h 6675120"/>
              <a:gd name="connsiteX3" fmla="*/ 4562869 w 4562869"/>
              <a:gd name="connsiteY3" fmla="*/ 0 h 6675120"/>
              <a:gd name="connsiteX4" fmla="*/ 4562869 w 4562869"/>
              <a:gd name="connsiteY4" fmla="*/ 6675120 h 6675120"/>
              <a:gd name="connsiteX5" fmla="*/ 0 w 4562869"/>
              <a:gd name="connsiteY5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2869" h="6675120">
                <a:moveTo>
                  <a:pt x="2767890" y="0"/>
                </a:moveTo>
                <a:lnTo>
                  <a:pt x="2809511" y="0"/>
                </a:lnTo>
                <a:lnTo>
                  <a:pt x="4048362" y="0"/>
                </a:lnTo>
                <a:lnTo>
                  <a:pt x="4562869" y="0"/>
                </a:lnTo>
                <a:lnTo>
                  <a:pt x="4562869" y="6675120"/>
                </a:lnTo>
                <a:lnTo>
                  <a:pt x="0" y="6675120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846C06-D3F9-4133-8000-D401A2064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132" t="12" r="14698" b="7788"/>
          <a:stretch/>
        </p:blipFill>
        <p:spPr>
          <a:xfrm>
            <a:off x="4586307" y="0"/>
            <a:ext cx="5812246" cy="6675120"/>
          </a:xfrm>
          <a:custGeom>
            <a:avLst/>
            <a:gdLst>
              <a:gd name="connsiteX0" fmla="*/ 1763346 w 5812246"/>
              <a:gd name="connsiteY0" fmla="*/ 0 h 6675120"/>
              <a:gd name="connsiteX1" fmla="*/ 5812246 w 5812246"/>
              <a:gd name="connsiteY1" fmla="*/ 0 h 6675120"/>
              <a:gd name="connsiteX2" fmla="*/ 3046482 w 5812246"/>
              <a:gd name="connsiteY2" fmla="*/ 6675120 h 6675120"/>
              <a:gd name="connsiteX3" fmla="*/ 0 w 5812246"/>
              <a:gd name="connsiteY3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2246" h="6675120">
                <a:moveTo>
                  <a:pt x="1763346" y="0"/>
                </a:moveTo>
                <a:lnTo>
                  <a:pt x="5812246" y="0"/>
                </a:lnTo>
                <a:lnTo>
                  <a:pt x="3046482" y="6675120"/>
                </a:lnTo>
                <a:lnTo>
                  <a:pt x="0" y="6675120"/>
                </a:lnTo>
                <a:close/>
              </a:path>
            </a:pathLst>
          </a:cu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1A14ACD-FA50-42D5-B18F-63AF565AA7CD}"/>
              </a:ext>
            </a:extLst>
          </p:cNvPr>
          <p:cNvSpPr/>
          <p:nvPr userDrawn="1"/>
        </p:nvSpPr>
        <p:spPr>
          <a:xfrm>
            <a:off x="6365875" y="1734026"/>
            <a:ext cx="5191125" cy="3753737"/>
          </a:xfrm>
          <a:prstGeom prst="rect">
            <a:avLst/>
          </a:prstGeom>
          <a:solidFill>
            <a:srgbClr val="03154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893812-0823-42A2-9C04-EA33B83C3CE3}"/>
              </a:ext>
            </a:extLst>
          </p:cNvPr>
          <p:cNvSpPr/>
          <p:nvPr userDrawn="1"/>
        </p:nvSpPr>
        <p:spPr>
          <a:xfrm>
            <a:off x="6194425" y="1583263"/>
            <a:ext cx="5552084" cy="4032691"/>
          </a:xfrm>
          <a:custGeom>
            <a:avLst/>
            <a:gdLst>
              <a:gd name="connsiteX0" fmla="*/ 259534 w 4611007"/>
              <a:gd name="connsiteY0" fmla="*/ 238432 h 3119209"/>
              <a:gd name="connsiteX1" fmla="*/ 259534 w 4611007"/>
              <a:gd name="connsiteY1" fmla="*/ 2880778 h 3119209"/>
              <a:gd name="connsiteX2" fmla="*/ 4351472 w 4611007"/>
              <a:gd name="connsiteY2" fmla="*/ 2880778 h 3119209"/>
              <a:gd name="connsiteX3" fmla="*/ 4351472 w 4611007"/>
              <a:gd name="connsiteY3" fmla="*/ 238432 h 3119209"/>
              <a:gd name="connsiteX4" fmla="*/ 271236 w 4611007"/>
              <a:gd name="connsiteY4" fmla="*/ 0 h 3119209"/>
              <a:gd name="connsiteX5" fmla="*/ 4339770 w 4611007"/>
              <a:gd name="connsiteY5" fmla="*/ 0 h 3119209"/>
              <a:gd name="connsiteX6" fmla="*/ 4611007 w 4611007"/>
              <a:gd name="connsiteY6" fmla="*/ 271236 h 3119209"/>
              <a:gd name="connsiteX7" fmla="*/ 4611007 w 4611007"/>
              <a:gd name="connsiteY7" fmla="*/ 3119209 h 3119209"/>
              <a:gd name="connsiteX8" fmla="*/ 0 w 4611007"/>
              <a:gd name="connsiteY8" fmla="*/ 3119209 h 3119209"/>
              <a:gd name="connsiteX9" fmla="*/ 0 w 4611007"/>
              <a:gd name="connsiteY9" fmla="*/ 271236 h 3119209"/>
              <a:gd name="connsiteX10" fmla="*/ 271236 w 4611007"/>
              <a:gd name="connsiteY10" fmla="*/ 0 h 31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1007" h="3119209">
                <a:moveTo>
                  <a:pt x="259534" y="238432"/>
                </a:moveTo>
                <a:lnTo>
                  <a:pt x="259534" y="2880778"/>
                </a:lnTo>
                <a:lnTo>
                  <a:pt x="4351472" y="2880778"/>
                </a:lnTo>
                <a:lnTo>
                  <a:pt x="4351472" y="238432"/>
                </a:lnTo>
                <a:close/>
                <a:moveTo>
                  <a:pt x="271236" y="0"/>
                </a:moveTo>
                <a:lnTo>
                  <a:pt x="4339770" y="0"/>
                </a:lnTo>
                <a:cubicBezTo>
                  <a:pt x="4488950" y="0"/>
                  <a:pt x="4611007" y="122056"/>
                  <a:pt x="4611007" y="271236"/>
                </a:cubicBezTo>
                <a:lnTo>
                  <a:pt x="4611007" y="3119209"/>
                </a:lnTo>
                <a:lnTo>
                  <a:pt x="0" y="3119209"/>
                </a:lnTo>
                <a:lnTo>
                  <a:pt x="0" y="271236"/>
                </a:lnTo>
                <a:cubicBezTo>
                  <a:pt x="0" y="122056"/>
                  <a:pt x="122056" y="0"/>
                  <a:pt x="271236" y="0"/>
                </a:cubicBezTo>
                <a:close/>
              </a:path>
            </a:pathLst>
          </a:custGeom>
          <a:solidFill>
            <a:schemeClr val="accent1"/>
          </a:solidFill>
          <a:ln w="829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F3969D2-B9E8-4B6C-81C5-B971B5FB24FC}"/>
              </a:ext>
            </a:extLst>
          </p:cNvPr>
          <p:cNvSpPr/>
          <p:nvPr/>
        </p:nvSpPr>
        <p:spPr>
          <a:xfrm>
            <a:off x="6577206" y="5892825"/>
            <a:ext cx="4859004" cy="251244"/>
          </a:xfrm>
          <a:custGeom>
            <a:avLst/>
            <a:gdLst>
              <a:gd name="connsiteX0" fmla="*/ 4313238 w 7631112"/>
              <a:gd name="connsiteY0" fmla="*/ 0 h 497681"/>
              <a:gd name="connsiteX1" fmla="*/ 4313238 w 7631112"/>
              <a:gd name="connsiteY1" fmla="*/ 82947 h 497681"/>
              <a:gd name="connsiteX2" fmla="*/ 4230291 w 7631112"/>
              <a:gd name="connsiteY2" fmla="*/ 165894 h 497681"/>
              <a:gd name="connsiteX3" fmla="*/ 3400822 w 7631112"/>
              <a:gd name="connsiteY3" fmla="*/ 165894 h 497681"/>
              <a:gd name="connsiteX4" fmla="*/ 3317875 w 7631112"/>
              <a:gd name="connsiteY4" fmla="*/ 82947 h 497681"/>
              <a:gd name="connsiteX5" fmla="*/ 3317875 w 7631112"/>
              <a:gd name="connsiteY5" fmla="*/ 0 h 497681"/>
              <a:gd name="connsiteX6" fmla="*/ 0 w 7631112"/>
              <a:gd name="connsiteY6" fmla="*/ 0 h 497681"/>
              <a:gd name="connsiteX7" fmla="*/ 0 w 7631112"/>
              <a:gd name="connsiteY7" fmla="*/ 165894 h 497681"/>
              <a:gd name="connsiteX8" fmla="*/ 331788 w 7631112"/>
              <a:gd name="connsiteY8" fmla="*/ 497681 h 497681"/>
              <a:gd name="connsiteX9" fmla="*/ 7299325 w 7631112"/>
              <a:gd name="connsiteY9" fmla="*/ 497681 h 497681"/>
              <a:gd name="connsiteX10" fmla="*/ 7631113 w 7631112"/>
              <a:gd name="connsiteY10" fmla="*/ 165894 h 497681"/>
              <a:gd name="connsiteX11" fmla="*/ 7631113 w 7631112"/>
              <a:gd name="connsiteY11" fmla="*/ 0 h 497681"/>
              <a:gd name="connsiteX12" fmla="*/ 4313238 w 7631112"/>
              <a:gd name="connsiteY12" fmla="*/ 0 h 49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31112" h="497681">
                <a:moveTo>
                  <a:pt x="4313238" y="0"/>
                </a:moveTo>
                <a:lnTo>
                  <a:pt x="4313238" y="82947"/>
                </a:lnTo>
                <a:cubicBezTo>
                  <a:pt x="4313238" y="132715"/>
                  <a:pt x="4280059" y="165894"/>
                  <a:pt x="4230291" y="165894"/>
                </a:cubicBezTo>
                <a:lnTo>
                  <a:pt x="3400822" y="165894"/>
                </a:lnTo>
                <a:cubicBezTo>
                  <a:pt x="3351054" y="165894"/>
                  <a:pt x="3317875" y="132715"/>
                  <a:pt x="3317875" y="82947"/>
                </a:cubicBezTo>
                <a:lnTo>
                  <a:pt x="3317875" y="0"/>
                </a:lnTo>
                <a:lnTo>
                  <a:pt x="0" y="0"/>
                </a:lnTo>
                <a:lnTo>
                  <a:pt x="0" y="165894"/>
                </a:lnTo>
                <a:cubicBezTo>
                  <a:pt x="0" y="348377"/>
                  <a:pt x="149304" y="497681"/>
                  <a:pt x="331788" y="497681"/>
                </a:cubicBezTo>
                <a:lnTo>
                  <a:pt x="7299325" y="497681"/>
                </a:lnTo>
                <a:cubicBezTo>
                  <a:pt x="7481808" y="497681"/>
                  <a:pt x="7631113" y="348377"/>
                  <a:pt x="7631113" y="165894"/>
                </a:cubicBezTo>
                <a:lnTo>
                  <a:pt x="7631113" y="0"/>
                </a:lnTo>
                <a:lnTo>
                  <a:pt x="4313238" y="0"/>
                </a:lnTo>
                <a:close/>
              </a:path>
            </a:pathLst>
          </a:custGeom>
          <a:solidFill>
            <a:schemeClr val="accent1"/>
          </a:solidFill>
          <a:ln w="829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8B1B9-A38A-4789-99AB-7685321B40EA}"/>
              </a:ext>
            </a:extLst>
          </p:cNvPr>
          <p:cNvSpPr/>
          <p:nvPr userDrawn="1"/>
        </p:nvSpPr>
        <p:spPr>
          <a:xfrm>
            <a:off x="6577206" y="878177"/>
            <a:ext cx="4743746" cy="51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Revisión</a:t>
            </a:r>
            <a:r>
              <a:rPr lang="en-US" sz="2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sistemática</a:t>
            </a:r>
            <a:r>
              <a:rPr lang="en-US" sz="2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meta-</a:t>
            </a:r>
            <a:r>
              <a:rPr lang="en-US" sz="20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endParaRPr lang="en-US" sz="20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658D0773-0517-4135-A9C7-6187DC8EFB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482" y="488155"/>
            <a:ext cx="5338356" cy="5655913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520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34">
            <a:extLst>
              <a:ext uri="{FF2B5EF4-FFF2-40B4-BE49-F238E27FC236}">
                <a16:creationId xmlns:a16="http://schemas.microsoft.com/office/drawing/2014/main" id="{BC34F51F-90AF-4E61-8096-8E49A241FC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5600" y="1922252"/>
            <a:ext cx="4511674" cy="1659148"/>
          </a:xfrm>
        </p:spPr>
        <p:txBody>
          <a:bodyPr lIns="0" tIns="0" rIns="0" bIns="0" anchor="ctr">
            <a:noAutofit/>
          </a:bodyPr>
          <a:lstStyle>
            <a:lvl1pPr algn="ctr"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F4F298-E0B9-4727-BBB9-777800354686}"/>
              </a:ext>
            </a:extLst>
          </p:cNvPr>
          <p:cNvCxnSpPr/>
          <p:nvPr userDrawn="1"/>
        </p:nvCxnSpPr>
        <p:spPr>
          <a:xfrm>
            <a:off x="6858317" y="3613036"/>
            <a:ext cx="420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5766AFE-062A-4436-ABDB-FCD89F25B65F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D33ED51-4A0B-415C-9FE7-EADF90624EBF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A9E01E-043F-4E17-B1DC-80E87E9B016F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5684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Systematic Review Continu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520ABEAC-BBCC-46A6-950D-F2C7A00CA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312" t="35797" r="947" b="7788"/>
          <a:stretch/>
        </p:blipFill>
        <p:spPr>
          <a:xfrm>
            <a:off x="8107680" y="2590800"/>
            <a:ext cx="4084320" cy="4084320"/>
          </a:xfrm>
          <a:custGeom>
            <a:avLst/>
            <a:gdLst>
              <a:gd name="connsiteX0" fmla="*/ 4084320 w 4084320"/>
              <a:gd name="connsiteY0" fmla="*/ 0 h 4084320"/>
              <a:gd name="connsiteX1" fmla="*/ 4084320 w 4084320"/>
              <a:gd name="connsiteY1" fmla="*/ 4084320 h 4084320"/>
              <a:gd name="connsiteX2" fmla="*/ 0 w 4084320"/>
              <a:gd name="connsiteY2" fmla="*/ 4084320 h 408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4320" h="4084320">
                <a:moveTo>
                  <a:pt x="4084320" y="0"/>
                </a:moveTo>
                <a:lnTo>
                  <a:pt x="4084320" y="4084320"/>
                </a:lnTo>
                <a:lnTo>
                  <a:pt x="0" y="4084320"/>
                </a:ln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4A5A3D-61FF-4C0D-A6B8-008C51F2E0A2}"/>
              </a:ext>
            </a:extLst>
          </p:cNvPr>
          <p:cNvGrpSpPr/>
          <p:nvPr userDrawn="1"/>
        </p:nvGrpSpPr>
        <p:grpSpPr>
          <a:xfrm>
            <a:off x="8915400" y="3962400"/>
            <a:ext cx="2618270" cy="2150800"/>
            <a:chOff x="6194425" y="1583263"/>
            <a:chExt cx="5552084" cy="45608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F7899C-E3A3-40EB-8E2F-503AAC89642F}"/>
                </a:ext>
              </a:extLst>
            </p:cNvPr>
            <p:cNvSpPr/>
            <p:nvPr userDrawn="1"/>
          </p:nvSpPr>
          <p:spPr>
            <a:xfrm>
              <a:off x="6365875" y="1734026"/>
              <a:ext cx="5191125" cy="37537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EC6754-23C3-4A11-A6DF-4A02BA042544}"/>
                </a:ext>
              </a:extLst>
            </p:cNvPr>
            <p:cNvSpPr/>
            <p:nvPr userDrawn="1"/>
          </p:nvSpPr>
          <p:spPr>
            <a:xfrm>
              <a:off x="6194425" y="1583263"/>
              <a:ext cx="5552084" cy="4032691"/>
            </a:xfrm>
            <a:custGeom>
              <a:avLst/>
              <a:gdLst>
                <a:gd name="connsiteX0" fmla="*/ 259534 w 4611007"/>
                <a:gd name="connsiteY0" fmla="*/ 238432 h 3119209"/>
                <a:gd name="connsiteX1" fmla="*/ 259534 w 4611007"/>
                <a:gd name="connsiteY1" fmla="*/ 2880778 h 3119209"/>
                <a:gd name="connsiteX2" fmla="*/ 4351472 w 4611007"/>
                <a:gd name="connsiteY2" fmla="*/ 2880778 h 3119209"/>
                <a:gd name="connsiteX3" fmla="*/ 4351472 w 4611007"/>
                <a:gd name="connsiteY3" fmla="*/ 238432 h 3119209"/>
                <a:gd name="connsiteX4" fmla="*/ 271236 w 4611007"/>
                <a:gd name="connsiteY4" fmla="*/ 0 h 3119209"/>
                <a:gd name="connsiteX5" fmla="*/ 4339770 w 4611007"/>
                <a:gd name="connsiteY5" fmla="*/ 0 h 3119209"/>
                <a:gd name="connsiteX6" fmla="*/ 4611007 w 4611007"/>
                <a:gd name="connsiteY6" fmla="*/ 271236 h 3119209"/>
                <a:gd name="connsiteX7" fmla="*/ 4611007 w 4611007"/>
                <a:gd name="connsiteY7" fmla="*/ 3119209 h 3119209"/>
                <a:gd name="connsiteX8" fmla="*/ 0 w 4611007"/>
                <a:gd name="connsiteY8" fmla="*/ 3119209 h 3119209"/>
                <a:gd name="connsiteX9" fmla="*/ 0 w 4611007"/>
                <a:gd name="connsiteY9" fmla="*/ 271236 h 3119209"/>
                <a:gd name="connsiteX10" fmla="*/ 271236 w 4611007"/>
                <a:gd name="connsiteY10" fmla="*/ 0 h 311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11007" h="3119209">
                  <a:moveTo>
                    <a:pt x="259534" y="238432"/>
                  </a:moveTo>
                  <a:lnTo>
                    <a:pt x="259534" y="2880778"/>
                  </a:lnTo>
                  <a:lnTo>
                    <a:pt x="4351472" y="2880778"/>
                  </a:lnTo>
                  <a:lnTo>
                    <a:pt x="4351472" y="238432"/>
                  </a:lnTo>
                  <a:close/>
                  <a:moveTo>
                    <a:pt x="271236" y="0"/>
                  </a:moveTo>
                  <a:lnTo>
                    <a:pt x="4339770" y="0"/>
                  </a:lnTo>
                  <a:cubicBezTo>
                    <a:pt x="4488950" y="0"/>
                    <a:pt x="4611007" y="122056"/>
                    <a:pt x="4611007" y="271236"/>
                  </a:cubicBezTo>
                  <a:lnTo>
                    <a:pt x="4611007" y="3119209"/>
                  </a:lnTo>
                  <a:lnTo>
                    <a:pt x="0" y="3119209"/>
                  </a:lnTo>
                  <a:lnTo>
                    <a:pt x="0" y="271236"/>
                  </a:lnTo>
                  <a:cubicBezTo>
                    <a:pt x="0" y="122056"/>
                    <a:pt x="122056" y="0"/>
                    <a:pt x="271236" y="0"/>
                  </a:cubicBezTo>
                  <a:close/>
                </a:path>
              </a:pathLst>
            </a:custGeom>
            <a:solidFill>
              <a:schemeClr val="accent1"/>
            </a:solidFill>
            <a:ln w="82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C96AB7D-7FFC-4E46-B68B-F9E76EA39725}"/>
                </a:ext>
              </a:extLst>
            </p:cNvPr>
            <p:cNvSpPr/>
            <p:nvPr userDrawn="1"/>
          </p:nvSpPr>
          <p:spPr>
            <a:xfrm>
              <a:off x="6577206" y="5892825"/>
              <a:ext cx="4859004" cy="251244"/>
            </a:xfrm>
            <a:custGeom>
              <a:avLst/>
              <a:gdLst>
                <a:gd name="connsiteX0" fmla="*/ 4313238 w 7631112"/>
                <a:gd name="connsiteY0" fmla="*/ 0 h 497681"/>
                <a:gd name="connsiteX1" fmla="*/ 4313238 w 7631112"/>
                <a:gd name="connsiteY1" fmla="*/ 82947 h 497681"/>
                <a:gd name="connsiteX2" fmla="*/ 4230291 w 7631112"/>
                <a:gd name="connsiteY2" fmla="*/ 165894 h 497681"/>
                <a:gd name="connsiteX3" fmla="*/ 3400822 w 7631112"/>
                <a:gd name="connsiteY3" fmla="*/ 165894 h 497681"/>
                <a:gd name="connsiteX4" fmla="*/ 3317875 w 7631112"/>
                <a:gd name="connsiteY4" fmla="*/ 82947 h 497681"/>
                <a:gd name="connsiteX5" fmla="*/ 3317875 w 7631112"/>
                <a:gd name="connsiteY5" fmla="*/ 0 h 497681"/>
                <a:gd name="connsiteX6" fmla="*/ 0 w 7631112"/>
                <a:gd name="connsiteY6" fmla="*/ 0 h 497681"/>
                <a:gd name="connsiteX7" fmla="*/ 0 w 7631112"/>
                <a:gd name="connsiteY7" fmla="*/ 165894 h 497681"/>
                <a:gd name="connsiteX8" fmla="*/ 331788 w 7631112"/>
                <a:gd name="connsiteY8" fmla="*/ 497681 h 497681"/>
                <a:gd name="connsiteX9" fmla="*/ 7299325 w 7631112"/>
                <a:gd name="connsiteY9" fmla="*/ 497681 h 497681"/>
                <a:gd name="connsiteX10" fmla="*/ 7631113 w 7631112"/>
                <a:gd name="connsiteY10" fmla="*/ 165894 h 497681"/>
                <a:gd name="connsiteX11" fmla="*/ 7631113 w 7631112"/>
                <a:gd name="connsiteY11" fmla="*/ 0 h 497681"/>
                <a:gd name="connsiteX12" fmla="*/ 4313238 w 7631112"/>
                <a:gd name="connsiteY12" fmla="*/ 0 h 49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31112" h="497681">
                  <a:moveTo>
                    <a:pt x="4313238" y="0"/>
                  </a:moveTo>
                  <a:lnTo>
                    <a:pt x="4313238" y="82947"/>
                  </a:lnTo>
                  <a:cubicBezTo>
                    <a:pt x="4313238" y="132715"/>
                    <a:pt x="4280059" y="165894"/>
                    <a:pt x="4230291" y="165894"/>
                  </a:cubicBezTo>
                  <a:lnTo>
                    <a:pt x="3400822" y="165894"/>
                  </a:lnTo>
                  <a:cubicBezTo>
                    <a:pt x="3351054" y="165894"/>
                    <a:pt x="3317875" y="132715"/>
                    <a:pt x="3317875" y="82947"/>
                  </a:cubicBezTo>
                  <a:lnTo>
                    <a:pt x="3317875" y="0"/>
                  </a:lnTo>
                  <a:lnTo>
                    <a:pt x="0" y="0"/>
                  </a:lnTo>
                  <a:lnTo>
                    <a:pt x="0" y="165894"/>
                  </a:lnTo>
                  <a:cubicBezTo>
                    <a:pt x="0" y="348377"/>
                    <a:pt x="149304" y="497681"/>
                    <a:pt x="331788" y="497681"/>
                  </a:cubicBezTo>
                  <a:lnTo>
                    <a:pt x="7299325" y="497681"/>
                  </a:lnTo>
                  <a:cubicBezTo>
                    <a:pt x="7481808" y="497681"/>
                    <a:pt x="7631113" y="348377"/>
                    <a:pt x="7631113" y="165894"/>
                  </a:cubicBezTo>
                  <a:lnTo>
                    <a:pt x="7631113" y="0"/>
                  </a:lnTo>
                  <a:lnTo>
                    <a:pt x="4313238" y="0"/>
                  </a:lnTo>
                  <a:close/>
                </a:path>
              </a:pathLst>
            </a:custGeom>
            <a:solidFill>
              <a:schemeClr val="accent1"/>
            </a:solidFill>
            <a:ln w="82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6C8C471-A124-4AC2-AB23-900E3A2573F2}"/>
              </a:ext>
            </a:extLst>
          </p:cNvPr>
          <p:cNvSpPr/>
          <p:nvPr userDrawn="1"/>
        </p:nvSpPr>
        <p:spPr>
          <a:xfrm>
            <a:off x="9086337" y="4259555"/>
            <a:ext cx="2253151" cy="51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Revisión</a:t>
            </a:r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sistemática</a:t>
            </a:r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meta-</a:t>
            </a:r>
            <a:r>
              <a:rPr lang="en-US" sz="16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5B011C-EEC8-4BC9-BF27-E21FD54CA521}"/>
              </a:ext>
            </a:extLst>
          </p:cNvPr>
          <p:cNvCxnSpPr>
            <a:cxnSpLocks/>
          </p:cNvCxnSpPr>
          <p:nvPr userDrawn="1"/>
        </p:nvCxnSpPr>
        <p:spPr>
          <a:xfrm>
            <a:off x="9348235" y="4733101"/>
            <a:ext cx="175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1099EA-B25E-477F-8C7F-7603634148CA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51F35B1-2C37-4CAA-8405-E2669325ADCF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9DB6CBD-7240-4EA1-AC70-4982846E075A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29403-6229-4496-B3E9-8B42B4F6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25" descr="a_sig_horiz_1c_w_png.png">
            <a:extLst>
              <a:ext uri="{FF2B5EF4-FFF2-40B4-BE49-F238E27FC236}">
                <a16:creationId xmlns:a16="http://schemas.microsoft.com/office/drawing/2014/main" id="{BABCDEFA-A83F-4B13-B56B-4F96E5968D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6481130"/>
            <a:ext cx="976674" cy="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72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N_SA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68B0FA-CCBA-4C31-9183-CC2C5FF0A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" b="778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" y="2209800"/>
            <a:ext cx="12192001" cy="22860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3" y="2438400"/>
            <a:ext cx="12192006" cy="18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76FFAE-AF21-46CF-8D87-2C979D06805A}"/>
              </a:ext>
            </a:extLst>
          </p:cNvPr>
          <p:cNvGrpSpPr/>
          <p:nvPr userDrawn="1"/>
        </p:nvGrpSpPr>
        <p:grpSpPr>
          <a:xfrm>
            <a:off x="0" y="6309360"/>
            <a:ext cx="12192000" cy="548640"/>
            <a:chOff x="0" y="6324605"/>
            <a:chExt cx="12192000" cy="533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5E18BB-F2FE-4393-A2DF-5DBEAF40E829}"/>
                </a:ext>
              </a:extLst>
            </p:cNvPr>
            <p:cNvSpPr/>
            <p:nvPr userDrawn="1"/>
          </p:nvSpPr>
          <p:spPr>
            <a:xfrm>
              <a:off x="4498107" y="6324605"/>
              <a:ext cx="3502893" cy="533400"/>
            </a:xfrm>
            <a:prstGeom prst="rect">
              <a:avLst/>
            </a:prstGeom>
            <a:solidFill>
              <a:srgbClr val="304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38C02F-48F6-43C6-AB09-1BA917064C85}"/>
                </a:ext>
              </a:extLst>
            </p:cNvPr>
            <p:cNvSpPr/>
            <p:nvPr userDrawn="1"/>
          </p:nvSpPr>
          <p:spPr>
            <a:xfrm>
              <a:off x="0" y="6324605"/>
              <a:ext cx="4654946" cy="533400"/>
            </a:xfrm>
            <a:custGeom>
              <a:avLst/>
              <a:gdLst>
                <a:gd name="connsiteX0" fmla="*/ 0 w 4566046"/>
                <a:gd name="connsiteY0" fmla="*/ 0 h 182880"/>
                <a:gd name="connsiteX1" fmla="*/ 4566046 w 4566046"/>
                <a:gd name="connsiteY1" fmla="*/ 0 h 182880"/>
                <a:gd name="connsiteX2" fmla="*/ 4522895 w 4566046"/>
                <a:gd name="connsiteY2" fmla="*/ 182880 h 182880"/>
                <a:gd name="connsiteX3" fmla="*/ 0 w 4566046"/>
                <a:gd name="connsiteY3" fmla="*/ 182880 h 182880"/>
                <a:gd name="connsiteX0" fmla="*/ 0 w 4658121"/>
                <a:gd name="connsiteY0" fmla="*/ 0 h 182880"/>
                <a:gd name="connsiteX1" fmla="*/ 4658121 w 4658121"/>
                <a:gd name="connsiteY1" fmla="*/ 0 h 182880"/>
                <a:gd name="connsiteX2" fmla="*/ 4522895 w 4658121"/>
                <a:gd name="connsiteY2" fmla="*/ 182880 h 182880"/>
                <a:gd name="connsiteX3" fmla="*/ 0 w 4658121"/>
                <a:gd name="connsiteY3" fmla="*/ 182880 h 182880"/>
                <a:gd name="connsiteX4" fmla="*/ 0 w 4658121"/>
                <a:gd name="connsiteY4" fmla="*/ 0 h 182880"/>
                <a:gd name="connsiteX0" fmla="*/ 0 w 4667646"/>
                <a:gd name="connsiteY0" fmla="*/ 0 h 182880"/>
                <a:gd name="connsiteX1" fmla="*/ 4667646 w 4667646"/>
                <a:gd name="connsiteY1" fmla="*/ 0 h 182880"/>
                <a:gd name="connsiteX2" fmla="*/ 4522895 w 4667646"/>
                <a:gd name="connsiteY2" fmla="*/ 182880 h 182880"/>
                <a:gd name="connsiteX3" fmla="*/ 0 w 4667646"/>
                <a:gd name="connsiteY3" fmla="*/ 182880 h 182880"/>
                <a:gd name="connsiteX4" fmla="*/ 0 w 4667646"/>
                <a:gd name="connsiteY4" fmla="*/ 0 h 182880"/>
                <a:gd name="connsiteX0" fmla="*/ 0 w 4654946"/>
                <a:gd name="connsiteY0" fmla="*/ 0 h 182880"/>
                <a:gd name="connsiteX1" fmla="*/ 4654946 w 4654946"/>
                <a:gd name="connsiteY1" fmla="*/ 0 h 182880"/>
                <a:gd name="connsiteX2" fmla="*/ 4522895 w 4654946"/>
                <a:gd name="connsiteY2" fmla="*/ 182880 h 182880"/>
                <a:gd name="connsiteX3" fmla="*/ 0 w 4654946"/>
                <a:gd name="connsiteY3" fmla="*/ 182880 h 182880"/>
                <a:gd name="connsiteX4" fmla="*/ 0 w 4654946"/>
                <a:gd name="connsiteY4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946" h="182880">
                  <a:moveTo>
                    <a:pt x="0" y="0"/>
                  </a:moveTo>
                  <a:lnTo>
                    <a:pt x="4654946" y="0"/>
                  </a:lnTo>
                  <a:lnTo>
                    <a:pt x="4522895" y="182880"/>
                  </a:ln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BB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5F542B-6403-4B30-AC40-2081E548B24A}"/>
                </a:ext>
              </a:extLst>
            </p:cNvPr>
            <p:cNvSpPr/>
            <p:nvPr userDrawn="1"/>
          </p:nvSpPr>
          <p:spPr>
            <a:xfrm>
              <a:off x="7568865" y="6324605"/>
              <a:ext cx="4623135" cy="533400"/>
            </a:xfrm>
            <a:custGeom>
              <a:avLst/>
              <a:gdLst>
                <a:gd name="connsiteX0" fmla="*/ 212341 w 4637105"/>
                <a:gd name="connsiteY0" fmla="*/ 0 h 533400"/>
                <a:gd name="connsiteX1" fmla="*/ 4637105 w 4637105"/>
                <a:gd name="connsiteY1" fmla="*/ 0 h 533400"/>
                <a:gd name="connsiteX2" fmla="*/ 4637105 w 4637105"/>
                <a:gd name="connsiteY2" fmla="*/ 533400 h 533400"/>
                <a:gd name="connsiteX3" fmla="*/ 0 w 4637105"/>
                <a:gd name="connsiteY3" fmla="*/ 533400 h 533400"/>
                <a:gd name="connsiteX4" fmla="*/ 346 w 4637105"/>
                <a:gd name="connsiteY4" fmla="*/ 530978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105" h="533400">
                  <a:moveTo>
                    <a:pt x="212341" y="0"/>
                  </a:moveTo>
                  <a:lnTo>
                    <a:pt x="4637105" y="0"/>
                  </a:lnTo>
                  <a:lnTo>
                    <a:pt x="4637105" y="533400"/>
                  </a:lnTo>
                  <a:lnTo>
                    <a:pt x="0" y="533400"/>
                  </a:lnTo>
                  <a:lnTo>
                    <a:pt x="346" y="530978"/>
                  </a:lnTo>
                  <a:close/>
                </a:path>
              </a:pathLst>
            </a:custGeom>
            <a:solidFill>
              <a:srgbClr val="001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Picture 25" descr="a_sig_horiz_1c_w_png.png">
            <a:extLst>
              <a:ext uri="{FF2B5EF4-FFF2-40B4-BE49-F238E27FC236}">
                <a16:creationId xmlns:a16="http://schemas.microsoft.com/office/drawing/2014/main" id="{A0D3FEDE-6BE7-4F1F-B36E-A4CFC4F1CC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7330" y="6400800"/>
            <a:ext cx="1238344" cy="38016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D6648-B49D-4E51-9391-DBA36B4D6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6999" y="2590800"/>
            <a:ext cx="9136653" cy="1524000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262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BN-SA -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15E3AD-EB1E-490E-B254-BC9133990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" b="778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CA03707-0926-4B8C-AF4E-0E488EEAC6FE}"/>
              </a:ext>
            </a:extLst>
          </p:cNvPr>
          <p:cNvSpPr/>
          <p:nvPr userDrawn="1"/>
        </p:nvSpPr>
        <p:spPr>
          <a:xfrm>
            <a:off x="1752600" y="1178698"/>
            <a:ext cx="10439400" cy="4957804"/>
          </a:xfrm>
          <a:custGeom>
            <a:avLst/>
            <a:gdLst>
              <a:gd name="connsiteX0" fmla="*/ 1309689 w 10439400"/>
              <a:gd name="connsiteY0" fmla="*/ 0 h 4957804"/>
              <a:gd name="connsiteX1" fmla="*/ 8425252 w 10439400"/>
              <a:gd name="connsiteY1" fmla="*/ 0 h 4957804"/>
              <a:gd name="connsiteX2" fmla="*/ 9986513 w 10439400"/>
              <a:gd name="connsiteY2" fmla="*/ 0 h 4957804"/>
              <a:gd name="connsiteX3" fmla="*/ 10439400 w 10439400"/>
              <a:gd name="connsiteY3" fmla="*/ 0 h 4957804"/>
              <a:gd name="connsiteX4" fmla="*/ 10439400 w 10439400"/>
              <a:gd name="connsiteY4" fmla="*/ 4957804 h 4957804"/>
              <a:gd name="connsiteX5" fmla="*/ 9986513 w 10439400"/>
              <a:gd name="connsiteY5" fmla="*/ 4957804 h 4957804"/>
              <a:gd name="connsiteX6" fmla="*/ 8425252 w 10439400"/>
              <a:gd name="connsiteY6" fmla="*/ 4957804 h 4957804"/>
              <a:gd name="connsiteX7" fmla="*/ 0 w 10439400"/>
              <a:gd name="connsiteY7" fmla="*/ 4957804 h 495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39400" h="4957804">
                <a:moveTo>
                  <a:pt x="1309689" y="0"/>
                </a:moveTo>
                <a:lnTo>
                  <a:pt x="8425252" y="0"/>
                </a:lnTo>
                <a:lnTo>
                  <a:pt x="9986513" y="0"/>
                </a:lnTo>
                <a:lnTo>
                  <a:pt x="10439400" y="0"/>
                </a:lnTo>
                <a:lnTo>
                  <a:pt x="10439400" y="4957804"/>
                </a:lnTo>
                <a:lnTo>
                  <a:pt x="9986513" y="4957804"/>
                </a:lnTo>
                <a:lnTo>
                  <a:pt x="8425252" y="4957804"/>
                </a:lnTo>
                <a:lnTo>
                  <a:pt x="0" y="4957804"/>
                </a:lnTo>
                <a:close/>
              </a:path>
            </a:pathLst>
          </a:cu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1E602B6-D213-4EBC-9D33-830DD4E670A7}"/>
              </a:ext>
            </a:extLst>
          </p:cNvPr>
          <p:cNvSpPr/>
          <p:nvPr userDrawn="1"/>
        </p:nvSpPr>
        <p:spPr>
          <a:xfrm>
            <a:off x="2014148" y="1371600"/>
            <a:ext cx="10177852" cy="4572000"/>
          </a:xfrm>
          <a:custGeom>
            <a:avLst/>
            <a:gdLst>
              <a:gd name="connsiteX0" fmla="*/ 1204306 w 10177852"/>
              <a:gd name="connsiteY0" fmla="*/ 0 h 4558880"/>
              <a:gd name="connsiteX1" fmla="*/ 10177852 w 10177852"/>
              <a:gd name="connsiteY1" fmla="*/ 0 h 4558880"/>
              <a:gd name="connsiteX2" fmla="*/ 10177852 w 10177852"/>
              <a:gd name="connsiteY2" fmla="*/ 4556760 h 4558880"/>
              <a:gd name="connsiteX3" fmla="*/ 9724964 w 10177852"/>
              <a:gd name="connsiteY3" fmla="*/ 4556760 h 4558880"/>
              <a:gd name="connsiteX4" fmla="*/ 9724964 w 10177852"/>
              <a:gd name="connsiteY4" fmla="*/ 4558880 h 4558880"/>
              <a:gd name="connsiteX5" fmla="*/ 0 w 10177852"/>
              <a:gd name="connsiteY5" fmla="*/ 4558880 h 455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7852" h="4558880">
                <a:moveTo>
                  <a:pt x="1204306" y="0"/>
                </a:moveTo>
                <a:lnTo>
                  <a:pt x="10177852" y="0"/>
                </a:lnTo>
                <a:lnTo>
                  <a:pt x="10177852" y="4556760"/>
                </a:lnTo>
                <a:lnTo>
                  <a:pt x="9724964" y="4556760"/>
                </a:lnTo>
                <a:lnTo>
                  <a:pt x="9724964" y="4558880"/>
                </a:lnTo>
                <a:lnTo>
                  <a:pt x="0" y="45588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20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081091-FA3E-4CD3-AA5C-E3F4FE90D30D}"/>
              </a:ext>
            </a:extLst>
          </p:cNvPr>
          <p:cNvGrpSpPr/>
          <p:nvPr userDrawn="1"/>
        </p:nvGrpSpPr>
        <p:grpSpPr>
          <a:xfrm>
            <a:off x="0" y="6309360"/>
            <a:ext cx="12192000" cy="548640"/>
            <a:chOff x="0" y="6324605"/>
            <a:chExt cx="12192000" cy="5334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6DDC38-0CCD-40CD-8773-9CE8597BFF33}"/>
                </a:ext>
              </a:extLst>
            </p:cNvPr>
            <p:cNvSpPr/>
            <p:nvPr userDrawn="1"/>
          </p:nvSpPr>
          <p:spPr>
            <a:xfrm>
              <a:off x="4498107" y="6324605"/>
              <a:ext cx="3502893" cy="533400"/>
            </a:xfrm>
            <a:prstGeom prst="rect">
              <a:avLst/>
            </a:prstGeom>
            <a:solidFill>
              <a:srgbClr val="304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62982B3-DE38-4253-8B6A-C5B26A48B37D}"/>
                </a:ext>
              </a:extLst>
            </p:cNvPr>
            <p:cNvSpPr/>
            <p:nvPr userDrawn="1"/>
          </p:nvSpPr>
          <p:spPr>
            <a:xfrm>
              <a:off x="0" y="6324605"/>
              <a:ext cx="4654946" cy="533400"/>
            </a:xfrm>
            <a:custGeom>
              <a:avLst/>
              <a:gdLst>
                <a:gd name="connsiteX0" fmla="*/ 0 w 4566046"/>
                <a:gd name="connsiteY0" fmla="*/ 0 h 182880"/>
                <a:gd name="connsiteX1" fmla="*/ 4566046 w 4566046"/>
                <a:gd name="connsiteY1" fmla="*/ 0 h 182880"/>
                <a:gd name="connsiteX2" fmla="*/ 4522895 w 4566046"/>
                <a:gd name="connsiteY2" fmla="*/ 182880 h 182880"/>
                <a:gd name="connsiteX3" fmla="*/ 0 w 4566046"/>
                <a:gd name="connsiteY3" fmla="*/ 182880 h 182880"/>
                <a:gd name="connsiteX0" fmla="*/ 0 w 4658121"/>
                <a:gd name="connsiteY0" fmla="*/ 0 h 182880"/>
                <a:gd name="connsiteX1" fmla="*/ 4658121 w 4658121"/>
                <a:gd name="connsiteY1" fmla="*/ 0 h 182880"/>
                <a:gd name="connsiteX2" fmla="*/ 4522895 w 4658121"/>
                <a:gd name="connsiteY2" fmla="*/ 182880 h 182880"/>
                <a:gd name="connsiteX3" fmla="*/ 0 w 4658121"/>
                <a:gd name="connsiteY3" fmla="*/ 182880 h 182880"/>
                <a:gd name="connsiteX4" fmla="*/ 0 w 4658121"/>
                <a:gd name="connsiteY4" fmla="*/ 0 h 182880"/>
                <a:gd name="connsiteX0" fmla="*/ 0 w 4667646"/>
                <a:gd name="connsiteY0" fmla="*/ 0 h 182880"/>
                <a:gd name="connsiteX1" fmla="*/ 4667646 w 4667646"/>
                <a:gd name="connsiteY1" fmla="*/ 0 h 182880"/>
                <a:gd name="connsiteX2" fmla="*/ 4522895 w 4667646"/>
                <a:gd name="connsiteY2" fmla="*/ 182880 h 182880"/>
                <a:gd name="connsiteX3" fmla="*/ 0 w 4667646"/>
                <a:gd name="connsiteY3" fmla="*/ 182880 h 182880"/>
                <a:gd name="connsiteX4" fmla="*/ 0 w 4667646"/>
                <a:gd name="connsiteY4" fmla="*/ 0 h 182880"/>
                <a:gd name="connsiteX0" fmla="*/ 0 w 4654946"/>
                <a:gd name="connsiteY0" fmla="*/ 0 h 182880"/>
                <a:gd name="connsiteX1" fmla="*/ 4654946 w 4654946"/>
                <a:gd name="connsiteY1" fmla="*/ 0 h 182880"/>
                <a:gd name="connsiteX2" fmla="*/ 4522895 w 4654946"/>
                <a:gd name="connsiteY2" fmla="*/ 182880 h 182880"/>
                <a:gd name="connsiteX3" fmla="*/ 0 w 4654946"/>
                <a:gd name="connsiteY3" fmla="*/ 182880 h 182880"/>
                <a:gd name="connsiteX4" fmla="*/ 0 w 4654946"/>
                <a:gd name="connsiteY4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946" h="182880">
                  <a:moveTo>
                    <a:pt x="0" y="0"/>
                  </a:moveTo>
                  <a:lnTo>
                    <a:pt x="4654946" y="0"/>
                  </a:lnTo>
                  <a:lnTo>
                    <a:pt x="4522895" y="182880"/>
                  </a:ln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BB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56357FE-2E69-4BC8-B1E2-695C6224301A}"/>
                </a:ext>
              </a:extLst>
            </p:cNvPr>
            <p:cNvSpPr/>
            <p:nvPr userDrawn="1"/>
          </p:nvSpPr>
          <p:spPr>
            <a:xfrm>
              <a:off x="7568865" y="6324605"/>
              <a:ext cx="4623135" cy="533400"/>
            </a:xfrm>
            <a:custGeom>
              <a:avLst/>
              <a:gdLst>
                <a:gd name="connsiteX0" fmla="*/ 212341 w 4637105"/>
                <a:gd name="connsiteY0" fmla="*/ 0 h 533400"/>
                <a:gd name="connsiteX1" fmla="*/ 4637105 w 4637105"/>
                <a:gd name="connsiteY1" fmla="*/ 0 h 533400"/>
                <a:gd name="connsiteX2" fmla="*/ 4637105 w 4637105"/>
                <a:gd name="connsiteY2" fmla="*/ 533400 h 533400"/>
                <a:gd name="connsiteX3" fmla="*/ 0 w 4637105"/>
                <a:gd name="connsiteY3" fmla="*/ 533400 h 533400"/>
                <a:gd name="connsiteX4" fmla="*/ 346 w 4637105"/>
                <a:gd name="connsiteY4" fmla="*/ 530978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105" h="533400">
                  <a:moveTo>
                    <a:pt x="212341" y="0"/>
                  </a:moveTo>
                  <a:lnTo>
                    <a:pt x="4637105" y="0"/>
                  </a:lnTo>
                  <a:lnTo>
                    <a:pt x="4637105" y="533400"/>
                  </a:lnTo>
                  <a:lnTo>
                    <a:pt x="0" y="533400"/>
                  </a:lnTo>
                  <a:lnTo>
                    <a:pt x="346" y="530978"/>
                  </a:lnTo>
                  <a:close/>
                </a:path>
              </a:pathLst>
            </a:custGeom>
            <a:solidFill>
              <a:srgbClr val="001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 descr="a_sig_horiz_1c_w_png.png">
            <a:extLst>
              <a:ext uri="{FF2B5EF4-FFF2-40B4-BE49-F238E27FC236}">
                <a16:creationId xmlns:a16="http://schemas.microsoft.com/office/drawing/2014/main" id="{84F505BB-9077-43E1-ABA5-C3B6BF330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7330" y="6400800"/>
            <a:ext cx="1238344" cy="380160"/>
          </a:xfrm>
          <a:prstGeom prst="rect">
            <a:avLst/>
          </a:prstGeom>
        </p:spPr>
      </p:pic>
      <p:sp>
        <p:nvSpPr>
          <p:cNvPr id="29" name="Text Placeholder 36">
            <a:extLst>
              <a:ext uri="{FF2B5EF4-FFF2-40B4-BE49-F238E27FC236}">
                <a16:creationId xmlns:a16="http://schemas.microsoft.com/office/drawing/2014/main" id="{94EC12B5-E98C-4855-9BEF-1CD00250B9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0" y="1371600"/>
            <a:ext cx="8346580" cy="4549472"/>
          </a:xfr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marL="457200" indent="-4572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→"/>
              <a:defRPr sz="2000" b="0">
                <a:solidFill>
                  <a:schemeClr val="tx1"/>
                </a:solidFill>
              </a:defRPr>
            </a:lvl1pPr>
            <a:lvl2pPr marL="744538" indent="-228600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2000"/>
            </a:lvl2pPr>
            <a:lvl3pPr marL="685800" indent="-22860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028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/>
            </a:lvl4pPr>
            <a:lvl5pPr marL="1257300" indent="-3937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BFA44-5F55-485D-B8FD-2CFAB010D067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304800" y="304800"/>
            <a:ext cx="5410200" cy="754062"/>
          </a:xfrm>
        </p:spPr>
        <p:txBody>
          <a:bodyPr>
            <a:noAutofit/>
          </a:bodyPr>
          <a:lstStyle>
            <a:lvl1pPr>
              <a:defRPr sz="2800" cap="all" baseline="0">
                <a:solidFill>
                  <a:schemeClr val="tx2"/>
                </a:solidFill>
              </a:defRPr>
            </a:lvl1pPr>
            <a:lvl2pPr marL="635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98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52F1E-4B0E-DF93-1F41-B87BA4F7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F84DF3-403D-86EC-BAE2-1FBE68021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4210DD-CDF7-5859-C9AE-08539DB69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877E4F-48A6-5AFA-4028-209734659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395A7E-7AD4-FE74-F117-732152AEA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3EDF1B-A1A4-1D27-5626-045DBEDF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838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N_SA -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761F45-F36C-4547-A4C1-E3A19D903B84}"/>
              </a:ext>
            </a:extLst>
          </p:cNvPr>
          <p:cNvSpPr/>
          <p:nvPr userDrawn="1"/>
        </p:nvSpPr>
        <p:spPr>
          <a:xfrm>
            <a:off x="-2" y="2514600"/>
            <a:ext cx="12192001" cy="22860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70E91E-1536-4808-BFAB-DB00BDFEF8AA}"/>
              </a:ext>
            </a:extLst>
          </p:cNvPr>
          <p:cNvSpPr/>
          <p:nvPr userDrawn="1"/>
        </p:nvSpPr>
        <p:spPr>
          <a:xfrm>
            <a:off x="-3" y="2743200"/>
            <a:ext cx="12192006" cy="18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_sig_horiz_1c_w_png.png">
            <a:extLst>
              <a:ext uri="{FF2B5EF4-FFF2-40B4-BE49-F238E27FC236}">
                <a16:creationId xmlns:a16="http://schemas.microsoft.com/office/drawing/2014/main" id="{D5D576B9-8434-43B8-A0EB-896A060EE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7330" y="6400800"/>
            <a:ext cx="1238344" cy="380160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29C71B25-F968-45A5-8DB2-97FAE2229A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4E0B1"/>
              </a:clrFrom>
              <a:clrTo>
                <a:srgbClr val="F4E0B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/>
          <a:stretch>
            <a:fillRect/>
          </a:stretch>
        </p:blipFill>
        <p:spPr>
          <a:xfrm>
            <a:off x="529282" y="0"/>
            <a:ext cx="11662717" cy="6874933"/>
          </a:xfrm>
          <a:custGeom>
            <a:avLst/>
            <a:gdLst>
              <a:gd name="connsiteX0" fmla="*/ 4407536 w 11662717"/>
              <a:gd name="connsiteY0" fmla="*/ 0 h 6874933"/>
              <a:gd name="connsiteX1" fmla="*/ 11662717 w 11662717"/>
              <a:gd name="connsiteY1" fmla="*/ 0 h 6874933"/>
              <a:gd name="connsiteX2" fmla="*/ 11662717 w 11662717"/>
              <a:gd name="connsiteY2" fmla="*/ 6874933 h 6874933"/>
              <a:gd name="connsiteX3" fmla="*/ 0 w 11662717"/>
              <a:gd name="connsiteY3" fmla="*/ 6874933 h 687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2717" h="6874933">
                <a:moveTo>
                  <a:pt x="4407536" y="0"/>
                </a:moveTo>
                <a:lnTo>
                  <a:pt x="11662717" y="0"/>
                </a:lnTo>
                <a:lnTo>
                  <a:pt x="11662717" y="6874933"/>
                </a:lnTo>
                <a:lnTo>
                  <a:pt x="0" y="68749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7603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-no backgound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32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at workbook - Image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487C1A8-A9D4-4148-B14C-0C046B957128}"/>
              </a:ext>
            </a:extLst>
          </p:cNvPr>
          <p:cNvSpPr/>
          <p:nvPr userDrawn="1"/>
        </p:nvSpPr>
        <p:spPr>
          <a:xfrm>
            <a:off x="4667948" y="0"/>
            <a:ext cx="7524052" cy="6858000"/>
          </a:xfrm>
          <a:custGeom>
            <a:avLst/>
            <a:gdLst>
              <a:gd name="connsiteX0" fmla="*/ 1811657 w 7524052"/>
              <a:gd name="connsiteY0" fmla="*/ 0 h 6858000"/>
              <a:gd name="connsiteX1" fmla="*/ 5883070 w 7524052"/>
              <a:gd name="connsiteY1" fmla="*/ 0 h 6858000"/>
              <a:gd name="connsiteX2" fmla="*/ 5888509 w 7524052"/>
              <a:gd name="connsiteY2" fmla="*/ 0 h 6858000"/>
              <a:gd name="connsiteX3" fmla="*/ 5922506 w 7524052"/>
              <a:gd name="connsiteY3" fmla="*/ 0 h 6858000"/>
              <a:gd name="connsiteX4" fmla="*/ 7096302 w 7524052"/>
              <a:gd name="connsiteY4" fmla="*/ 0 h 6858000"/>
              <a:gd name="connsiteX5" fmla="*/ 7524052 w 7524052"/>
              <a:gd name="connsiteY5" fmla="*/ 0 h 6858000"/>
              <a:gd name="connsiteX6" fmla="*/ 7524052 w 7524052"/>
              <a:gd name="connsiteY6" fmla="*/ 6858000 h 6858000"/>
              <a:gd name="connsiteX7" fmla="*/ 5922506 w 7524052"/>
              <a:gd name="connsiteY7" fmla="*/ 6858000 h 6858000"/>
              <a:gd name="connsiteX8" fmla="*/ 4252580 w 7524052"/>
              <a:gd name="connsiteY8" fmla="*/ 6858000 h 6858000"/>
              <a:gd name="connsiteX9" fmla="*/ 3619498 w 7524052"/>
              <a:gd name="connsiteY9" fmla="*/ 6858000 h 6858000"/>
              <a:gd name="connsiteX10" fmla="*/ 3046970 w 7524052"/>
              <a:gd name="connsiteY10" fmla="*/ 6858000 h 6858000"/>
              <a:gd name="connsiteX11" fmla="*/ 3039348 w 7524052"/>
              <a:gd name="connsiteY11" fmla="*/ 6858000 h 6858000"/>
              <a:gd name="connsiteX12" fmla="*/ 0 w 7524052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24052" h="6858000">
                <a:moveTo>
                  <a:pt x="1811657" y="0"/>
                </a:moveTo>
                <a:lnTo>
                  <a:pt x="5883070" y="0"/>
                </a:lnTo>
                <a:lnTo>
                  <a:pt x="5888509" y="0"/>
                </a:lnTo>
                <a:lnTo>
                  <a:pt x="5922506" y="0"/>
                </a:lnTo>
                <a:lnTo>
                  <a:pt x="7096302" y="0"/>
                </a:lnTo>
                <a:lnTo>
                  <a:pt x="7524052" y="0"/>
                </a:lnTo>
                <a:lnTo>
                  <a:pt x="7524052" y="6858000"/>
                </a:lnTo>
                <a:lnTo>
                  <a:pt x="5922506" y="6858000"/>
                </a:lnTo>
                <a:lnTo>
                  <a:pt x="4252580" y="6858000"/>
                </a:lnTo>
                <a:lnTo>
                  <a:pt x="3619498" y="6858000"/>
                </a:lnTo>
                <a:lnTo>
                  <a:pt x="3046970" y="6858000"/>
                </a:lnTo>
                <a:lnTo>
                  <a:pt x="30393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96DB81D-FE14-485F-91A0-A76651EE8D01}"/>
              </a:ext>
            </a:extLst>
          </p:cNvPr>
          <p:cNvSpPr/>
          <p:nvPr userDrawn="1"/>
        </p:nvSpPr>
        <p:spPr>
          <a:xfrm>
            <a:off x="0" y="-1"/>
            <a:ext cx="6182938" cy="6858001"/>
          </a:xfrm>
          <a:custGeom>
            <a:avLst/>
            <a:gdLst>
              <a:gd name="connsiteX0" fmla="*/ 0 w 6182938"/>
              <a:gd name="connsiteY0" fmla="*/ 0 h 6858001"/>
              <a:gd name="connsiteX1" fmla="*/ 6182938 w 6182938"/>
              <a:gd name="connsiteY1" fmla="*/ 0 h 6858001"/>
              <a:gd name="connsiteX2" fmla="*/ 4371280 w 6182938"/>
              <a:gd name="connsiteY2" fmla="*/ 6858001 h 6858001"/>
              <a:gd name="connsiteX3" fmla="*/ 0 w 618293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2938" h="6858001">
                <a:moveTo>
                  <a:pt x="0" y="0"/>
                </a:moveTo>
                <a:lnTo>
                  <a:pt x="6182938" y="0"/>
                </a:lnTo>
                <a:lnTo>
                  <a:pt x="437128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E91940-10EF-4945-BF06-250E1B92FA99}"/>
              </a:ext>
            </a:extLst>
          </p:cNvPr>
          <p:cNvSpPr/>
          <p:nvPr userDrawn="1"/>
        </p:nvSpPr>
        <p:spPr>
          <a:xfrm>
            <a:off x="4562475" y="3174"/>
            <a:ext cx="3155210" cy="6675118"/>
          </a:xfrm>
          <a:custGeom>
            <a:avLst/>
            <a:gdLst>
              <a:gd name="connsiteX0" fmla="*/ 1763346 w 3155210"/>
              <a:gd name="connsiteY0" fmla="*/ 0 h 6675118"/>
              <a:gd name="connsiteX1" fmla="*/ 3155210 w 3155210"/>
              <a:gd name="connsiteY1" fmla="*/ 0 h 6675118"/>
              <a:gd name="connsiteX2" fmla="*/ 1391864 w 3155210"/>
              <a:gd name="connsiteY2" fmla="*/ 6675118 h 6675118"/>
              <a:gd name="connsiteX3" fmla="*/ 0 w 3155210"/>
              <a:gd name="connsiteY3" fmla="*/ 6675118 h 66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210" h="6675118">
                <a:moveTo>
                  <a:pt x="1763346" y="0"/>
                </a:moveTo>
                <a:lnTo>
                  <a:pt x="3155210" y="0"/>
                </a:lnTo>
                <a:lnTo>
                  <a:pt x="1391864" y="6675118"/>
                </a:lnTo>
                <a:lnTo>
                  <a:pt x="0" y="6675118"/>
                </a:lnTo>
                <a:close/>
              </a:path>
            </a:pathLst>
          </a:custGeom>
          <a:solidFill>
            <a:schemeClr val="bg2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22999DB-3B33-4431-9EC3-8A7998D2B1FE}"/>
              </a:ext>
            </a:extLst>
          </p:cNvPr>
          <p:cNvSpPr/>
          <p:nvPr userDrawn="1"/>
        </p:nvSpPr>
        <p:spPr>
          <a:xfrm>
            <a:off x="4562475" y="3174"/>
            <a:ext cx="2844476" cy="6675119"/>
          </a:xfrm>
          <a:custGeom>
            <a:avLst/>
            <a:gdLst>
              <a:gd name="connsiteX0" fmla="*/ 1763346 w 2844476"/>
              <a:gd name="connsiteY0" fmla="*/ 0 h 6675119"/>
              <a:gd name="connsiteX1" fmla="*/ 2844476 w 2844476"/>
              <a:gd name="connsiteY1" fmla="*/ 0 h 6675119"/>
              <a:gd name="connsiteX2" fmla="*/ 1081130 w 2844476"/>
              <a:gd name="connsiteY2" fmla="*/ 6675119 h 6675119"/>
              <a:gd name="connsiteX3" fmla="*/ 0 w 2844476"/>
              <a:gd name="connsiteY3" fmla="*/ 6675119 h 667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476" h="6675119">
                <a:moveTo>
                  <a:pt x="1763346" y="0"/>
                </a:moveTo>
                <a:lnTo>
                  <a:pt x="2844476" y="0"/>
                </a:lnTo>
                <a:lnTo>
                  <a:pt x="1081130" y="6675119"/>
                </a:lnTo>
                <a:lnTo>
                  <a:pt x="0" y="6675119"/>
                </a:lnTo>
                <a:close/>
              </a:path>
            </a:pathLst>
          </a:custGeom>
          <a:solidFill>
            <a:schemeClr val="bg2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9E4667-7F4C-4684-A6AA-15B32B5D02ED}"/>
              </a:ext>
            </a:extLst>
          </p:cNvPr>
          <p:cNvGrpSpPr/>
          <p:nvPr userDrawn="1"/>
        </p:nvGrpSpPr>
        <p:grpSpPr>
          <a:xfrm>
            <a:off x="-3175" y="6675120"/>
            <a:ext cx="12195175" cy="182880"/>
            <a:chOff x="-3175" y="5257800"/>
            <a:chExt cx="12195175" cy="1828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172D3-A5C8-48A5-862F-D2854A196491}"/>
                </a:ext>
              </a:extLst>
            </p:cNvPr>
            <p:cNvSpPr/>
            <p:nvPr userDrawn="1"/>
          </p:nvSpPr>
          <p:spPr>
            <a:xfrm>
              <a:off x="4495801" y="5257800"/>
              <a:ext cx="3200399" cy="182880"/>
            </a:xfrm>
            <a:prstGeom prst="rect">
              <a:avLst/>
            </a:prstGeom>
            <a:solidFill>
              <a:srgbClr val="304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DA8B1C-6E66-432D-9635-FFF1588FDD78}"/>
                </a:ext>
              </a:extLst>
            </p:cNvPr>
            <p:cNvSpPr/>
            <p:nvPr userDrawn="1"/>
          </p:nvSpPr>
          <p:spPr>
            <a:xfrm>
              <a:off x="-3175" y="5257800"/>
              <a:ext cx="4566046" cy="182880"/>
            </a:xfrm>
            <a:custGeom>
              <a:avLst/>
              <a:gdLst>
                <a:gd name="connsiteX0" fmla="*/ 0 w 4566046"/>
                <a:gd name="connsiteY0" fmla="*/ 0 h 182880"/>
                <a:gd name="connsiteX1" fmla="*/ 4566046 w 4566046"/>
                <a:gd name="connsiteY1" fmla="*/ 0 h 182880"/>
                <a:gd name="connsiteX2" fmla="*/ 4522895 w 4566046"/>
                <a:gd name="connsiteY2" fmla="*/ 182880 h 182880"/>
                <a:gd name="connsiteX3" fmla="*/ 0 w 4566046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6046" h="182880">
                  <a:moveTo>
                    <a:pt x="0" y="0"/>
                  </a:moveTo>
                  <a:lnTo>
                    <a:pt x="4566046" y="0"/>
                  </a:lnTo>
                  <a:lnTo>
                    <a:pt x="4522895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E7C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1B36527-E581-498C-B676-BE1BAE9A3DB5}"/>
                </a:ext>
              </a:extLst>
            </p:cNvPr>
            <p:cNvSpPr/>
            <p:nvPr userDrawn="1"/>
          </p:nvSpPr>
          <p:spPr>
            <a:xfrm>
              <a:off x="7554895" y="5257800"/>
              <a:ext cx="4637105" cy="182880"/>
            </a:xfrm>
            <a:custGeom>
              <a:avLst/>
              <a:gdLst>
                <a:gd name="connsiteX0" fmla="*/ 76163 w 4640280"/>
                <a:gd name="connsiteY0" fmla="*/ 0 h 182880"/>
                <a:gd name="connsiteX1" fmla="*/ 4640280 w 4640280"/>
                <a:gd name="connsiteY1" fmla="*/ 0 h 182880"/>
                <a:gd name="connsiteX2" fmla="*/ 4640280 w 4640280"/>
                <a:gd name="connsiteY2" fmla="*/ 182880 h 182880"/>
                <a:gd name="connsiteX3" fmla="*/ 0 w 4640280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0280" h="182880">
                  <a:moveTo>
                    <a:pt x="76163" y="0"/>
                  </a:moveTo>
                  <a:lnTo>
                    <a:pt x="4640280" y="0"/>
                  </a:lnTo>
                  <a:lnTo>
                    <a:pt x="464028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031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284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at workbook - 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250CFC0-A823-43EB-A713-EF0CE2E23028}"/>
              </a:ext>
            </a:extLst>
          </p:cNvPr>
          <p:cNvSpPr/>
          <p:nvPr userDrawn="1"/>
        </p:nvSpPr>
        <p:spPr>
          <a:xfrm>
            <a:off x="4511486" y="0"/>
            <a:ext cx="5888509" cy="6858000"/>
          </a:xfrm>
          <a:custGeom>
            <a:avLst/>
            <a:gdLst>
              <a:gd name="connsiteX0" fmla="*/ 1811657 w 5888509"/>
              <a:gd name="connsiteY0" fmla="*/ 0 h 6858000"/>
              <a:gd name="connsiteX1" fmla="*/ 5888509 w 5888509"/>
              <a:gd name="connsiteY1" fmla="*/ 0 h 6858000"/>
              <a:gd name="connsiteX2" fmla="*/ 3046970 w 5888509"/>
              <a:gd name="connsiteY2" fmla="*/ 6858000 h 6858000"/>
              <a:gd name="connsiteX3" fmla="*/ 0 w 58885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8509" h="6858000">
                <a:moveTo>
                  <a:pt x="1811657" y="0"/>
                </a:moveTo>
                <a:lnTo>
                  <a:pt x="5888509" y="0"/>
                </a:lnTo>
                <a:lnTo>
                  <a:pt x="304697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38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833232-FA31-4E37-813F-65526903633A}"/>
              </a:ext>
            </a:extLst>
          </p:cNvPr>
          <p:cNvSpPr/>
          <p:nvPr userDrawn="1"/>
        </p:nvSpPr>
        <p:spPr>
          <a:xfrm flipH="1">
            <a:off x="7550834" y="0"/>
            <a:ext cx="4637104" cy="6858000"/>
          </a:xfrm>
          <a:custGeom>
            <a:avLst/>
            <a:gdLst>
              <a:gd name="connsiteX0" fmla="*/ 1792006 w 4633545"/>
              <a:gd name="connsiteY0" fmla="*/ 0 h 6858000"/>
              <a:gd name="connsiteX1" fmla="*/ 1752600 w 4633545"/>
              <a:gd name="connsiteY1" fmla="*/ 0 h 6858000"/>
              <a:gd name="connsiteX2" fmla="*/ 579705 w 4633545"/>
              <a:gd name="connsiteY2" fmla="*/ 0 h 6858000"/>
              <a:gd name="connsiteX3" fmla="*/ 0 w 4633545"/>
              <a:gd name="connsiteY3" fmla="*/ 0 h 6858000"/>
              <a:gd name="connsiteX4" fmla="*/ 0 w 4633545"/>
              <a:gd name="connsiteY4" fmla="*/ 6858000 h 6858000"/>
              <a:gd name="connsiteX5" fmla="*/ 1752600 w 4633545"/>
              <a:gd name="connsiteY5" fmla="*/ 6858000 h 6858000"/>
              <a:gd name="connsiteX6" fmla="*/ 3421244 w 4633545"/>
              <a:gd name="connsiteY6" fmla="*/ 6858000 h 6858000"/>
              <a:gd name="connsiteX7" fmla="*/ 4053840 w 4633545"/>
              <a:gd name="connsiteY7" fmla="*/ 6858000 h 6858000"/>
              <a:gd name="connsiteX8" fmla="*/ 4633545 w 4633545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3545" h="6858000">
                <a:moveTo>
                  <a:pt x="1792006" y="0"/>
                </a:moveTo>
                <a:lnTo>
                  <a:pt x="1752600" y="0"/>
                </a:lnTo>
                <a:lnTo>
                  <a:pt x="579705" y="0"/>
                </a:lnTo>
                <a:lnTo>
                  <a:pt x="0" y="0"/>
                </a:lnTo>
                <a:lnTo>
                  <a:pt x="0" y="6858000"/>
                </a:lnTo>
                <a:lnTo>
                  <a:pt x="1752600" y="6858000"/>
                </a:lnTo>
                <a:lnTo>
                  <a:pt x="3421244" y="6858000"/>
                </a:lnTo>
                <a:lnTo>
                  <a:pt x="4053840" y="6858000"/>
                </a:lnTo>
                <a:lnTo>
                  <a:pt x="4633545" y="6858000"/>
                </a:lnTo>
                <a:close/>
              </a:path>
            </a:pathLst>
          </a:custGeom>
          <a:solidFill>
            <a:srgbClr val="032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70A023-8C2D-4F5C-97F5-94EF529A4AB2}"/>
              </a:ext>
            </a:extLst>
          </p:cNvPr>
          <p:cNvSpPr/>
          <p:nvPr userDrawn="1"/>
        </p:nvSpPr>
        <p:spPr>
          <a:xfrm>
            <a:off x="0" y="0"/>
            <a:ext cx="6323139" cy="6858001"/>
          </a:xfrm>
          <a:custGeom>
            <a:avLst/>
            <a:gdLst>
              <a:gd name="connsiteX0" fmla="*/ 0 w 6323139"/>
              <a:gd name="connsiteY0" fmla="*/ 0 h 6858001"/>
              <a:gd name="connsiteX1" fmla="*/ 6323139 w 6323139"/>
              <a:gd name="connsiteY1" fmla="*/ 0 h 6858001"/>
              <a:gd name="connsiteX2" fmla="*/ 4511481 w 6323139"/>
              <a:gd name="connsiteY2" fmla="*/ 6858001 h 6858001"/>
              <a:gd name="connsiteX3" fmla="*/ 0 w 632313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3139" h="6858001">
                <a:moveTo>
                  <a:pt x="0" y="0"/>
                </a:moveTo>
                <a:lnTo>
                  <a:pt x="6323139" y="0"/>
                </a:lnTo>
                <a:lnTo>
                  <a:pt x="451148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F4E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89791F-4B2C-481B-BCC5-959FEF58C174}"/>
              </a:ext>
            </a:extLst>
          </p:cNvPr>
          <p:cNvGrpSpPr/>
          <p:nvPr userDrawn="1"/>
        </p:nvGrpSpPr>
        <p:grpSpPr>
          <a:xfrm>
            <a:off x="-3175" y="6675120"/>
            <a:ext cx="12195175" cy="182880"/>
            <a:chOff x="-3175" y="5257800"/>
            <a:chExt cx="12195175" cy="1828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D8D1BA-41FA-4212-8E31-0D86D5ED99B1}"/>
                </a:ext>
              </a:extLst>
            </p:cNvPr>
            <p:cNvSpPr/>
            <p:nvPr userDrawn="1"/>
          </p:nvSpPr>
          <p:spPr>
            <a:xfrm>
              <a:off x="4495801" y="5257800"/>
              <a:ext cx="3200399" cy="182880"/>
            </a:xfrm>
            <a:prstGeom prst="rect">
              <a:avLst/>
            </a:prstGeom>
            <a:solidFill>
              <a:srgbClr val="304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92A184-5393-419E-A7FC-DACB0B0E49D3}"/>
                </a:ext>
              </a:extLst>
            </p:cNvPr>
            <p:cNvSpPr/>
            <p:nvPr userDrawn="1"/>
          </p:nvSpPr>
          <p:spPr>
            <a:xfrm>
              <a:off x="-3175" y="5257800"/>
              <a:ext cx="4566046" cy="182880"/>
            </a:xfrm>
            <a:custGeom>
              <a:avLst/>
              <a:gdLst>
                <a:gd name="connsiteX0" fmla="*/ 0 w 4566046"/>
                <a:gd name="connsiteY0" fmla="*/ 0 h 182880"/>
                <a:gd name="connsiteX1" fmla="*/ 4566046 w 4566046"/>
                <a:gd name="connsiteY1" fmla="*/ 0 h 182880"/>
                <a:gd name="connsiteX2" fmla="*/ 4522895 w 4566046"/>
                <a:gd name="connsiteY2" fmla="*/ 182880 h 182880"/>
                <a:gd name="connsiteX3" fmla="*/ 0 w 4566046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6046" h="182880">
                  <a:moveTo>
                    <a:pt x="0" y="0"/>
                  </a:moveTo>
                  <a:lnTo>
                    <a:pt x="4566046" y="0"/>
                  </a:lnTo>
                  <a:lnTo>
                    <a:pt x="4522895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E7C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27F0D36-1206-47D3-ABB1-1F5CA4A336C0}"/>
                </a:ext>
              </a:extLst>
            </p:cNvPr>
            <p:cNvSpPr/>
            <p:nvPr userDrawn="1"/>
          </p:nvSpPr>
          <p:spPr>
            <a:xfrm>
              <a:off x="7554895" y="5257800"/>
              <a:ext cx="4637105" cy="182880"/>
            </a:xfrm>
            <a:custGeom>
              <a:avLst/>
              <a:gdLst>
                <a:gd name="connsiteX0" fmla="*/ 76163 w 4640280"/>
                <a:gd name="connsiteY0" fmla="*/ 0 h 182880"/>
                <a:gd name="connsiteX1" fmla="*/ 4640280 w 4640280"/>
                <a:gd name="connsiteY1" fmla="*/ 0 h 182880"/>
                <a:gd name="connsiteX2" fmla="*/ 4640280 w 4640280"/>
                <a:gd name="connsiteY2" fmla="*/ 182880 h 182880"/>
                <a:gd name="connsiteX3" fmla="*/ 0 w 4640280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0280" h="182880">
                  <a:moveTo>
                    <a:pt x="76163" y="0"/>
                  </a:moveTo>
                  <a:lnTo>
                    <a:pt x="4640280" y="0"/>
                  </a:lnTo>
                  <a:lnTo>
                    <a:pt x="464028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031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5" descr="a_sig_horiz_1c_w_png.png">
            <a:extLst>
              <a:ext uri="{FF2B5EF4-FFF2-40B4-BE49-F238E27FC236}">
                <a16:creationId xmlns:a16="http://schemas.microsoft.com/office/drawing/2014/main" id="{63EBC5D0-49E2-408E-AEAF-62EB368C5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6481130"/>
            <a:ext cx="976674" cy="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087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560" y="465139"/>
            <a:ext cx="10972800" cy="914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462088"/>
            <a:ext cx="1097280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0C40-F59A-41C3-9A85-CFDD09A2BD2D}" type="datetime4">
              <a:rPr lang="en-US" smtClean="0">
                <a:solidFill>
                  <a:srgbClr val="000000"/>
                </a:solidFill>
              </a:rPr>
              <a:pPr/>
              <a:t>October 30, 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70560" y="250825"/>
            <a:ext cx="5730240" cy="153888"/>
          </a:xfrm>
        </p:spPr>
        <p:txBody>
          <a:bodyPr rIns="0" bIns="0" anchor="ctr" anchorCtr="0">
            <a:noAutofit/>
          </a:bodyPr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56083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9574-5C23-41E1-960A-746F3962A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3400" b="1" cap="all" baseline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35559-2C07-4045-8F62-179E6877E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2200" b="1" kern="1200" dirty="0" smtClean="0">
                <a:solidFill>
                  <a:srgbClr val="0096D6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B6018-B5A1-4F10-87D1-00F115EF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7656D-D422-4BF8-B80F-78192075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D96B9-C0A9-4A64-9E83-525E2FA3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439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BFBF-90CC-4E68-B552-62BAA60A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20738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cap="all" baseline="0" dirty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95AC-7FC2-4622-9DC1-A92B9D556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481137"/>
            <a:ext cx="10515600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6D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buClr>
                <a:srgbClr val="DAA60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Clr>
                <a:srgbClr val="DAA60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>
              <a:buClr>
                <a:srgbClr val="DAA60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09A6D-7B65-42D7-A908-F6E2C0B4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87CFA-3EB6-4540-911A-6D9F912D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51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854D-A824-49B8-B213-F84AAAFD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3BBF4-F739-46ED-A04D-87E45489A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en-US" sz="2200" b="1" kern="1200" smtClean="0">
                <a:solidFill>
                  <a:srgbClr val="0096D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16D97-C924-45F4-A2E3-DD16E128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2955-A1B5-4677-BDBF-6686273C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BCF45-563B-4901-A956-A4680D2E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97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86E8-0E8F-4B1C-9BD5-670BAA50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b="1" cap="all" baseline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07B4-626A-49D5-A4B4-6C569B0C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42B65-7DCB-4810-8221-BF6543B56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5AE28-1AF9-4E39-954D-6B4AC5D4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DBFC6-E1A2-4F0B-8169-7AF9AC290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B5CA6-AD9C-4AF4-B3F4-EA216105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36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4A239-048F-40C4-91EF-73E056B61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54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b="1" cap="all" baseline="0" dirty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0F8A-A686-4929-8F59-F4E4342BA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AEE96-80CA-45FA-A06F-C5BC48E79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3DDC3D-1F8D-4373-B8FF-A28724C24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A414D-93BF-4D68-A29B-7C34808B6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D9A71-05D7-43FF-BE41-26F7151B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97F5E-B610-44CE-94ED-C0F1556B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75BF1-CA4E-4496-83EC-631F8A8A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5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BDB61-C480-B7C0-46AD-C32523AA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3F2D7F-176E-D4E2-72B7-95E1ED12D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340D36-876B-34D3-3EA3-375500FC1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F8AFA0A-BEA1-493B-1C40-9DEFE535F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992D492-2A91-7A7C-0F3D-EF3DB0432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192D0CA-EA64-1712-1AA0-04125FD5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7A1268-2CB9-4A16-43F5-0ECF59E8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5FDAE9-2F0D-543F-A932-ED78ABBA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8441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74F4-6360-4E07-ABCD-8729F129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59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b="1" cap="all" baseline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2F5238-AD34-C41D-F654-03B4B4D0010E}"/>
              </a:ext>
            </a:extLst>
          </p:cNvPr>
          <p:cNvSpPr/>
          <p:nvPr userDrawn="1"/>
        </p:nvSpPr>
        <p:spPr>
          <a:xfrm>
            <a:off x="0" y="6255327"/>
            <a:ext cx="12095018" cy="467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98546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20C87-D600-430D-96BC-46F97E6A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932C5-E43D-4C3F-9ACF-7F6DE3EC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0DF40-36C8-481A-B9B9-E14CB28B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332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2530A-406F-45F5-BFFA-0CB0D36E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b="1" cap="all" baseline="0">
                <a:solidFill>
                  <a:srgbClr val="273E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C6E9C-7353-47D0-8584-D3E17D2EF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7D213-FCCD-48F8-8D91-DE7AD5F8E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285750" indent="-285750">
              <a:buNone/>
              <a:defRPr sz="1600"/>
            </a:lvl1pPr>
            <a:lvl2pPr marL="457200" indent="0"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6D6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EA675-E8AB-4CD5-BE5B-4E524B58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A27F5-AF01-4063-B2C1-18BDB1D8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605F4-4F1F-4F4D-AA0D-C78799AB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011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N_SA - Right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70A023-8C2D-4F5C-97F5-94EF529A4AB2}"/>
              </a:ext>
            </a:extLst>
          </p:cNvPr>
          <p:cNvSpPr/>
          <p:nvPr userDrawn="1"/>
        </p:nvSpPr>
        <p:spPr>
          <a:xfrm>
            <a:off x="0" y="0"/>
            <a:ext cx="6323139" cy="6858001"/>
          </a:xfrm>
          <a:custGeom>
            <a:avLst/>
            <a:gdLst>
              <a:gd name="connsiteX0" fmla="*/ 0 w 6323139"/>
              <a:gd name="connsiteY0" fmla="*/ 0 h 6858001"/>
              <a:gd name="connsiteX1" fmla="*/ 6323139 w 6323139"/>
              <a:gd name="connsiteY1" fmla="*/ 0 h 6858001"/>
              <a:gd name="connsiteX2" fmla="*/ 4511481 w 6323139"/>
              <a:gd name="connsiteY2" fmla="*/ 6858001 h 6858001"/>
              <a:gd name="connsiteX3" fmla="*/ 0 w 632313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3139" h="6858001">
                <a:moveTo>
                  <a:pt x="0" y="0"/>
                </a:moveTo>
                <a:lnTo>
                  <a:pt x="6323139" y="0"/>
                </a:lnTo>
                <a:lnTo>
                  <a:pt x="451148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F4E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489A364F-7EF3-4087-BEE6-37622760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3140" y="1905000"/>
            <a:ext cx="5503099" cy="4267200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800"/>
            </a:lvl1pPr>
            <a:lvl2pPr marL="2921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CF182FC-497E-43EA-B7D9-075CC9F35287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F066D1-481C-4C77-9F32-ED567E8D52F1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A01D396-7770-E721-C2F0-E65637B31B4B}"/>
              </a:ext>
            </a:extLst>
          </p:cNvPr>
          <p:cNvSpPr/>
          <p:nvPr userDrawn="1"/>
        </p:nvSpPr>
        <p:spPr>
          <a:xfrm>
            <a:off x="10434918" y="6293224"/>
            <a:ext cx="1568823" cy="4114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1287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N_SA - 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F168D-B87F-4E56-A7CC-E154658DF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219200"/>
            <a:ext cx="100584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8A2201-BC92-490D-B5EC-48B2F70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57A2D-021A-419C-92FA-C8E182C0FD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887200" y="6539866"/>
            <a:ext cx="228600" cy="241934"/>
          </a:xfrm>
          <a:prstGeom prst="rect">
            <a:avLst/>
          </a:prstGeom>
        </p:spPr>
        <p:txBody>
          <a:bodyPr/>
          <a:lstStyle/>
          <a:p>
            <a:fld id="{1BA45A90-569A-4030-8B8B-A5835415C3E0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71ECB1-80EF-85E9-6CF6-C2E47BD0B4C4}"/>
              </a:ext>
            </a:extLst>
          </p:cNvPr>
          <p:cNvSpPr/>
          <p:nvPr userDrawn="1"/>
        </p:nvSpPr>
        <p:spPr>
          <a:xfrm>
            <a:off x="85725" y="6257925"/>
            <a:ext cx="1180147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6601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391323" y="1124745"/>
            <a:ext cx="9036423" cy="47078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5150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E3CD94-2221-4AE3-8325-0B848A12C5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981200" y="670563"/>
            <a:ext cx="0" cy="5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49E6DC2-C430-4C48-8914-0877219F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34235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F168D-B87F-4E56-A7CC-E154658DF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219200"/>
            <a:ext cx="100584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8A2201-BC92-490D-B5EC-48B2F70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5876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E3CD94-2221-4AE3-8325-0B848A12C584}"/>
              </a:ext>
            </a:extLst>
          </p:cNvPr>
          <p:cNvCxnSpPr>
            <a:cxnSpLocks/>
          </p:cNvCxnSpPr>
          <p:nvPr userDrawn="1"/>
        </p:nvCxnSpPr>
        <p:spPr>
          <a:xfrm flipV="1">
            <a:off x="1981200" y="670563"/>
            <a:ext cx="0" cy="5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757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no backg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49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20403-3FCD-3228-47C9-44CB8A29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AA586A-C3C3-FEB3-3F1D-BC487B529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E59258-061C-6910-4FAA-54465B7AE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9C8014-1E7F-0526-3B10-A410807E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6743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Right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70A023-8C2D-4F5C-97F5-94EF529A4AB2}"/>
              </a:ext>
            </a:extLst>
          </p:cNvPr>
          <p:cNvSpPr/>
          <p:nvPr userDrawn="1"/>
        </p:nvSpPr>
        <p:spPr>
          <a:xfrm>
            <a:off x="0" y="0"/>
            <a:ext cx="6323139" cy="6858001"/>
          </a:xfrm>
          <a:custGeom>
            <a:avLst/>
            <a:gdLst>
              <a:gd name="connsiteX0" fmla="*/ 0 w 6323139"/>
              <a:gd name="connsiteY0" fmla="*/ 0 h 6858001"/>
              <a:gd name="connsiteX1" fmla="*/ 6323139 w 6323139"/>
              <a:gd name="connsiteY1" fmla="*/ 0 h 6858001"/>
              <a:gd name="connsiteX2" fmla="*/ 4511481 w 6323139"/>
              <a:gd name="connsiteY2" fmla="*/ 6858001 h 6858001"/>
              <a:gd name="connsiteX3" fmla="*/ 0 w 632313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3139" h="6858001">
                <a:moveTo>
                  <a:pt x="0" y="0"/>
                </a:moveTo>
                <a:lnTo>
                  <a:pt x="6323139" y="0"/>
                </a:lnTo>
                <a:lnTo>
                  <a:pt x="451148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F4E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489A364F-7EF3-4087-BEE6-376227605B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3140" y="1905000"/>
            <a:ext cx="5503099" cy="4267200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800"/>
            </a:lvl1pPr>
            <a:lvl2pPr marL="2921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CF182FC-497E-43EA-B7D9-075CC9F35287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F066D1-481C-4C77-9F32-ED567E8D52F1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272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N_SA - Left Call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73FEE2-8D90-4FA0-9CAD-B6F7AFDB4CDD}"/>
              </a:ext>
            </a:extLst>
          </p:cNvPr>
          <p:cNvSpPr/>
          <p:nvPr userDrawn="1"/>
        </p:nvSpPr>
        <p:spPr>
          <a:xfrm>
            <a:off x="4519105" y="0"/>
            <a:ext cx="7672895" cy="6858000"/>
          </a:xfrm>
          <a:custGeom>
            <a:avLst/>
            <a:gdLst>
              <a:gd name="connsiteX0" fmla="*/ 1811657 w 7676452"/>
              <a:gd name="connsiteY0" fmla="*/ 0 h 6858000"/>
              <a:gd name="connsiteX1" fmla="*/ 5883070 w 7676452"/>
              <a:gd name="connsiteY1" fmla="*/ 0 h 6858000"/>
              <a:gd name="connsiteX2" fmla="*/ 5888509 w 7676452"/>
              <a:gd name="connsiteY2" fmla="*/ 0 h 6858000"/>
              <a:gd name="connsiteX3" fmla="*/ 5922506 w 7676452"/>
              <a:gd name="connsiteY3" fmla="*/ 0 h 6858000"/>
              <a:gd name="connsiteX4" fmla="*/ 7096302 w 7676452"/>
              <a:gd name="connsiteY4" fmla="*/ 0 h 6858000"/>
              <a:gd name="connsiteX5" fmla="*/ 7676452 w 7676452"/>
              <a:gd name="connsiteY5" fmla="*/ 0 h 6858000"/>
              <a:gd name="connsiteX6" fmla="*/ 7676452 w 7676452"/>
              <a:gd name="connsiteY6" fmla="*/ 6858000 h 6858000"/>
              <a:gd name="connsiteX7" fmla="*/ 5922506 w 7676452"/>
              <a:gd name="connsiteY7" fmla="*/ 6858000 h 6858000"/>
              <a:gd name="connsiteX8" fmla="*/ 4252580 w 7676452"/>
              <a:gd name="connsiteY8" fmla="*/ 6858000 h 6858000"/>
              <a:gd name="connsiteX9" fmla="*/ 3619498 w 7676452"/>
              <a:gd name="connsiteY9" fmla="*/ 6858000 h 6858000"/>
              <a:gd name="connsiteX10" fmla="*/ 3046970 w 7676452"/>
              <a:gd name="connsiteY10" fmla="*/ 6858000 h 6858000"/>
              <a:gd name="connsiteX11" fmla="*/ 3039348 w 7676452"/>
              <a:gd name="connsiteY11" fmla="*/ 6858000 h 6858000"/>
              <a:gd name="connsiteX12" fmla="*/ 0 w 7676452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76452" h="6858000">
                <a:moveTo>
                  <a:pt x="1811657" y="0"/>
                </a:moveTo>
                <a:lnTo>
                  <a:pt x="5883070" y="0"/>
                </a:lnTo>
                <a:lnTo>
                  <a:pt x="5888509" y="0"/>
                </a:lnTo>
                <a:lnTo>
                  <a:pt x="5922506" y="0"/>
                </a:lnTo>
                <a:lnTo>
                  <a:pt x="7096302" y="0"/>
                </a:lnTo>
                <a:lnTo>
                  <a:pt x="7676452" y="0"/>
                </a:lnTo>
                <a:lnTo>
                  <a:pt x="7676452" y="6858000"/>
                </a:lnTo>
                <a:lnTo>
                  <a:pt x="5922506" y="6858000"/>
                </a:lnTo>
                <a:lnTo>
                  <a:pt x="4252580" y="6858000"/>
                </a:lnTo>
                <a:lnTo>
                  <a:pt x="3619498" y="6858000"/>
                </a:lnTo>
                <a:lnTo>
                  <a:pt x="3046970" y="6858000"/>
                </a:lnTo>
                <a:lnTo>
                  <a:pt x="30393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38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961A40C0-61A5-4431-BB38-A14F97E77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611" y="685800"/>
            <a:ext cx="4996389" cy="36576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800"/>
            </a:lvl1pPr>
            <a:lvl2pPr marL="2921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E04296-E5C2-4DA2-B85F-495DD74BF1C3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B63B05F-320E-4FC1-A437-1D44C59F7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87200" y="6539866"/>
            <a:ext cx="228600" cy="24193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1BA45A90-569A-4030-8B8B-A5835415C3E0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DA05F8-4B20-4823-9565-2544C20A9E90}"/>
              </a:ext>
            </a:extLst>
          </p:cNvPr>
          <p:cNvSpPr/>
          <p:nvPr userDrawn="1"/>
        </p:nvSpPr>
        <p:spPr>
          <a:xfrm>
            <a:off x="10210800" y="6539866"/>
            <a:ext cx="1623446" cy="241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and confidential  |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34E1DD-8A70-493D-81C2-4E0C4AA55490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01935B-7E0F-4ABF-A024-4AB45E1D69F7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Polymorbidity</a:t>
            </a:r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983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10AF5-A381-4220-8A99-A9C7DC3BC7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47" t="12" r="793" b="7788"/>
          <a:stretch/>
        </p:blipFill>
        <p:spPr>
          <a:xfrm>
            <a:off x="7629131" y="0"/>
            <a:ext cx="4562869" cy="6675120"/>
          </a:xfrm>
          <a:custGeom>
            <a:avLst/>
            <a:gdLst>
              <a:gd name="connsiteX0" fmla="*/ 2767890 w 4562869"/>
              <a:gd name="connsiteY0" fmla="*/ 0 h 6675120"/>
              <a:gd name="connsiteX1" fmla="*/ 2809511 w 4562869"/>
              <a:gd name="connsiteY1" fmla="*/ 0 h 6675120"/>
              <a:gd name="connsiteX2" fmla="*/ 4048362 w 4562869"/>
              <a:gd name="connsiteY2" fmla="*/ 0 h 6675120"/>
              <a:gd name="connsiteX3" fmla="*/ 4562869 w 4562869"/>
              <a:gd name="connsiteY3" fmla="*/ 0 h 6675120"/>
              <a:gd name="connsiteX4" fmla="*/ 4562869 w 4562869"/>
              <a:gd name="connsiteY4" fmla="*/ 6675120 h 6675120"/>
              <a:gd name="connsiteX5" fmla="*/ 0 w 4562869"/>
              <a:gd name="connsiteY5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2869" h="6675120">
                <a:moveTo>
                  <a:pt x="2767890" y="0"/>
                </a:moveTo>
                <a:lnTo>
                  <a:pt x="2809511" y="0"/>
                </a:lnTo>
                <a:lnTo>
                  <a:pt x="4048362" y="0"/>
                </a:lnTo>
                <a:lnTo>
                  <a:pt x="4562869" y="0"/>
                </a:lnTo>
                <a:lnTo>
                  <a:pt x="4562869" y="6675120"/>
                </a:lnTo>
                <a:lnTo>
                  <a:pt x="0" y="6675120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72BD4C-2087-43A8-BBCD-19C6BCEE7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83" t="12" r="14698" b="7788"/>
          <a:stretch/>
        </p:blipFill>
        <p:spPr>
          <a:xfrm>
            <a:off x="6780283" y="0"/>
            <a:ext cx="3618271" cy="6675120"/>
          </a:xfrm>
          <a:custGeom>
            <a:avLst/>
            <a:gdLst>
              <a:gd name="connsiteX0" fmla="*/ 2765764 w 3618271"/>
              <a:gd name="connsiteY0" fmla="*/ 0 h 6675120"/>
              <a:gd name="connsiteX1" fmla="*/ 3618271 w 3618271"/>
              <a:gd name="connsiteY1" fmla="*/ 0 h 6675120"/>
              <a:gd name="connsiteX2" fmla="*/ 852507 w 3618271"/>
              <a:gd name="connsiteY2" fmla="*/ 6675120 h 6675120"/>
              <a:gd name="connsiteX3" fmla="*/ 0 w 3618271"/>
              <a:gd name="connsiteY3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8271" h="6675120">
                <a:moveTo>
                  <a:pt x="2765764" y="0"/>
                </a:moveTo>
                <a:lnTo>
                  <a:pt x="3618271" y="0"/>
                </a:lnTo>
                <a:lnTo>
                  <a:pt x="852507" y="6675120"/>
                </a:lnTo>
                <a:lnTo>
                  <a:pt x="0" y="6675120"/>
                </a:lnTo>
                <a:close/>
              </a:path>
            </a:pathLst>
          </a:custGeom>
          <a:solidFill>
            <a:srgbClr val="09235A"/>
          </a:solidFill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BDF65BF-D393-4671-99DD-C43F73DF97ED}"/>
              </a:ext>
            </a:extLst>
          </p:cNvPr>
          <p:cNvSpPr/>
          <p:nvPr userDrawn="1"/>
        </p:nvSpPr>
        <p:spPr>
          <a:xfrm>
            <a:off x="6865690" y="0"/>
            <a:ext cx="5326310" cy="6446528"/>
          </a:xfrm>
          <a:custGeom>
            <a:avLst/>
            <a:gdLst>
              <a:gd name="connsiteX0" fmla="*/ 2679115 w 5326310"/>
              <a:gd name="connsiteY0" fmla="*/ 0 h 6446528"/>
              <a:gd name="connsiteX1" fmla="*/ 5326310 w 5326310"/>
              <a:gd name="connsiteY1" fmla="*/ 0 h 6446528"/>
              <a:gd name="connsiteX2" fmla="*/ 5326310 w 5326310"/>
              <a:gd name="connsiteY2" fmla="*/ 537881 h 6446528"/>
              <a:gd name="connsiteX3" fmla="*/ 857471 w 5326310"/>
              <a:gd name="connsiteY3" fmla="*/ 6446528 h 6446528"/>
              <a:gd name="connsiteX4" fmla="*/ 0 w 5326310"/>
              <a:gd name="connsiteY4" fmla="*/ 6446528 h 6446528"/>
              <a:gd name="connsiteX5" fmla="*/ 525194 w 5326310"/>
              <a:gd name="connsiteY5" fmla="*/ 5201429 h 6446528"/>
              <a:gd name="connsiteX6" fmla="*/ 2369478 w 5326310"/>
              <a:gd name="connsiteY6" fmla="*/ 728956 h 6446528"/>
              <a:gd name="connsiteX7" fmla="*/ 2679089 w 5326310"/>
              <a:gd name="connsiteY7" fmla="*/ 1 h 644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6310" h="6446528">
                <a:moveTo>
                  <a:pt x="2679115" y="0"/>
                </a:moveTo>
                <a:lnTo>
                  <a:pt x="5326310" y="0"/>
                </a:lnTo>
                <a:lnTo>
                  <a:pt x="5326310" y="537881"/>
                </a:lnTo>
                <a:lnTo>
                  <a:pt x="857471" y="6446528"/>
                </a:lnTo>
                <a:lnTo>
                  <a:pt x="0" y="6446528"/>
                </a:lnTo>
                <a:lnTo>
                  <a:pt x="525194" y="5201429"/>
                </a:lnTo>
                <a:cubicBezTo>
                  <a:pt x="1142328" y="3716535"/>
                  <a:pt x="1748786" y="2204954"/>
                  <a:pt x="2369478" y="728956"/>
                </a:cubicBezTo>
                <a:lnTo>
                  <a:pt x="2679089" y="1"/>
                </a:lnTo>
                <a:close/>
              </a:path>
            </a:pathLst>
          </a:custGeom>
          <a:solidFill>
            <a:srgbClr val="09235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112C97-5013-496C-98D3-62C14DF6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86641B-3FA5-4B30-BE13-233D254C849D}"/>
              </a:ext>
            </a:extLst>
          </p:cNvPr>
          <p:cNvSpPr/>
          <p:nvPr userDrawn="1"/>
        </p:nvSpPr>
        <p:spPr>
          <a:xfrm>
            <a:off x="4498108" y="6446528"/>
            <a:ext cx="3502892" cy="411473"/>
          </a:xfrm>
          <a:custGeom>
            <a:avLst/>
            <a:gdLst>
              <a:gd name="connsiteX0" fmla="*/ 0 w 3502892"/>
              <a:gd name="connsiteY0" fmla="*/ 0 h 411473"/>
              <a:gd name="connsiteX1" fmla="*/ 3502892 w 3502892"/>
              <a:gd name="connsiteY1" fmla="*/ 0 h 411473"/>
              <a:gd name="connsiteX2" fmla="*/ 3502892 w 3502892"/>
              <a:gd name="connsiteY2" fmla="*/ 411473 h 411473"/>
              <a:gd name="connsiteX3" fmla="*/ 0 w 350289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892" h="411473">
                <a:moveTo>
                  <a:pt x="0" y="0"/>
                </a:moveTo>
                <a:lnTo>
                  <a:pt x="3502892" y="0"/>
                </a:lnTo>
                <a:lnTo>
                  <a:pt x="3502892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304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A87E98B-B714-4C24-B1D8-C366DDC15F74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9E8E0B8-C022-49E0-920C-6710A28F11F4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5" descr="a_sig_horiz_1c_w_png.png">
            <a:extLst>
              <a:ext uri="{FF2B5EF4-FFF2-40B4-BE49-F238E27FC236}">
                <a16:creationId xmlns:a16="http://schemas.microsoft.com/office/drawing/2014/main" id="{E3E84B02-835C-45A2-AC25-21758BDC1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6481130"/>
            <a:ext cx="976674" cy="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097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9919E4-5821-4A89-AD0A-ED21C746D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0" t="12" r="48192" b="7788"/>
          <a:stretch/>
        </p:blipFill>
        <p:spPr>
          <a:xfrm>
            <a:off x="0" y="-17359"/>
            <a:ext cx="6335484" cy="6714250"/>
          </a:xfrm>
          <a:custGeom>
            <a:avLst/>
            <a:gdLst>
              <a:gd name="connsiteX0" fmla="*/ 0 w 6335484"/>
              <a:gd name="connsiteY0" fmla="*/ 0 h 6714250"/>
              <a:gd name="connsiteX1" fmla="*/ 6335484 w 6335484"/>
              <a:gd name="connsiteY1" fmla="*/ 0 h 6714250"/>
              <a:gd name="connsiteX2" fmla="*/ 4562596 w 6335484"/>
              <a:gd name="connsiteY2" fmla="*/ 6714250 h 6714250"/>
              <a:gd name="connsiteX3" fmla="*/ 0 w 6335484"/>
              <a:gd name="connsiteY3" fmla="*/ 6714250 h 671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484" h="6714250">
                <a:moveTo>
                  <a:pt x="0" y="0"/>
                </a:moveTo>
                <a:lnTo>
                  <a:pt x="6335484" y="0"/>
                </a:lnTo>
                <a:lnTo>
                  <a:pt x="4562596" y="6714250"/>
                </a:lnTo>
                <a:lnTo>
                  <a:pt x="0" y="6714250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4DFE18-445C-4BF5-A783-51D51AB61ADB}"/>
              </a:ext>
            </a:extLst>
          </p:cNvPr>
          <p:cNvSpPr/>
          <p:nvPr userDrawn="1"/>
        </p:nvSpPr>
        <p:spPr>
          <a:xfrm>
            <a:off x="761930" y="838200"/>
            <a:ext cx="4267200" cy="5181600"/>
          </a:xfrm>
          <a:custGeom>
            <a:avLst/>
            <a:gdLst>
              <a:gd name="connsiteX0" fmla="*/ 0 w 4267200"/>
              <a:gd name="connsiteY0" fmla="*/ 0 h 5181600"/>
              <a:gd name="connsiteX1" fmla="*/ 1777328 w 4267200"/>
              <a:gd name="connsiteY1" fmla="*/ 0 h 5181600"/>
              <a:gd name="connsiteX2" fmla="*/ 1782541 w 4267200"/>
              <a:gd name="connsiteY2" fmla="*/ 16794 h 5181600"/>
              <a:gd name="connsiteX3" fmla="*/ 2133600 w 4267200"/>
              <a:gd name="connsiteY3" fmla="*/ 249492 h 5181600"/>
              <a:gd name="connsiteX4" fmla="*/ 2484659 w 4267200"/>
              <a:gd name="connsiteY4" fmla="*/ 16794 h 5181600"/>
              <a:gd name="connsiteX5" fmla="*/ 2489872 w 4267200"/>
              <a:gd name="connsiteY5" fmla="*/ 0 h 5181600"/>
              <a:gd name="connsiteX6" fmla="*/ 4267200 w 4267200"/>
              <a:gd name="connsiteY6" fmla="*/ 0 h 5181600"/>
              <a:gd name="connsiteX7" fmla="*/ 4267200 w 4267200"/>
              <a:gd name="connsiteY7" fmla="*/ 5181600 h 5181600"/>
              <a:gd name="connsiteX8" fmla="*/ 0 w 4267200"/>
              <a:gd name="connsiteY8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5181600">
                <a:moveTo>
                  <a:pt x="0" y="0"/>
                </a:moveTo>
                <a:lnTo>
                  <a:pt x="1777328" y="0"/>
                </a:lnTo>
                <a:lnTo>
                  <a:pt x="1782541" y="16794"/>
                </a:lnTo>
                <a:cubicBezTo>
                  <a:pt x="1840380" y="153541"/>
                  <a:pt x="1975785" y="249492"/>
                  <a:pt x="2133600" y="249492"/>
                </a:cubicBezTo>
                <a:cubicBezTo>
                  <a:pt x="2291415" y="249492"/>
                  <a:pt x="2426820" y="153541"/>
                  <a:pt x="2484659" y="16794"/>
                </a:cubicBezTo>
                <a:lnTo>
                  <a:pt x="2489872" y="0"/>
                </a:lnTo>
                <a:lnTo>
                  <a:pt x="4267200" y="0"/>
                </a:lnTo>
                <a:lnTo>
                  <a:pt x="4267200" y="5181600"/>
                </a:lnTo>
                <a:lnTo>
                  <a:pt x="0" y="5181600"/>
                </a:lnTo>
                <a:close/>
              </a:path>
            </a:pathLst>
          </a:custGeom>
          <a:solidFill>
            <a:schemeClr val="accent1">
              <a:lumMod val="7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CBB86B5-87FD-422E-9115-C18EDD1305E0}"/>
              </a:ext>
            </a:extLst>
          </p:cNvPr>
          <p:cNvSpPr/>
          <p:nvPr userDrawn="1"/>
        </p:nvSpPr>
        <p:spPr>
          <a:xfrm>
            <a:off x="609530" y="685800"/>
            <a:ext cx="4572000" cy="5486400"/>
          </a:xfrm>
          <a:custGeom>
            <a:avLst/>
            <a:gdLst>
              <a:gd name="connsiteX0" fmla="*/ 192664 w 4572000"/>
              <a:gd name="connsiteY0" fmla="*/ 0 h 5486400"/>
              <a:gd name="connsiteX1" fmla="*/ 1901953 w 4572000"/>
              <a:gd name="connsiteY1" fmla="*/ 0 h 5486400"/>
              <a:gd name="connsiteX2" fmla="*/ 1967542 w 4572000"/>
              <a:gd name="connsiteY2" fmla="*/ 214724 h 5486400"/>
              <a:gd name="connsiteX3" fmla="*/ 1978991 w 4572000"/>
              <a:gd name="connsiteY3" fmla="*/ 228600 h 5486400"/>
              <a:gd name="connsiteX4" fmla="*/ 333538 w 4572000"/>
              <a:gd name="connsiteY4" fmla="*/ 228600 h 5486400"/>
              <a:gd name="connsiteX5" fmla="*/ 257175 w 4572000"/>
              <a:gd name="connsiteY5" fmla="*/ 304963 h 5486400"/>
              <a:gd name="connsiteX6" fmla="*/ 257175 w 4572000"/>
              <a:gd name="connsiteY6" fmla="*/ 5181437 h 5486400"/>
              <a:gd name="connsiteX7" fmla="*/ 333538 w 4572000"/>
              <a:gd name="connsiteY7" fmla="*/ 5257800 h 5486400"/>
              <a:gd name="connsiteX8" fmla="*/ 4244812 w 4572000"/>
              <a:gd name="connsiteY8" fmla="*/ 5257800 h 5486400"/>
              <a:gd name="connsiteX9" fmla="*/ 4321175 w 4572000"/>
              <a:gd name="connsiteY9" fmla="*/ 5181437 h 5486400"/>
              <a:gd name="connsiteX10" fmla="*/ 4321175 w 4572000"/>
              <a:gd name="connsiteY10" fmla="*/ 304963 h 5486400"/>
              <a:gd name="connsiteX11" fmla="*/ 4244812 w 4572000"/>
              <a:gd name="connsiteY11" fmla="*/ 228600 h 5486400"/>
              <a:gd name="connsiteX12" fmla="*/ 2593009 w 4572000"/>
              <a:gd name="connsiteY12" fmla="*/ 228600 h 5486400"/>
              <a:gd name="connsiteX13" fmla="*/ 2604458 w 4572000"/>
              <a:gd name="connsiteY13" fmla="*/ 214724 h 5486400"/>
              <a:gd name="connsiteX14" fmla="*/ 2670047 w 4572000"/>
              <a:gd name="connsiteY14" fmla="*/ 0 h 5486400"/>
              <a:gd name="connsiteX15" fmla="*/ 4379336 w 4572000"/>
              <a:gd name="connsiteY15" fmla="*/ 0 h 5486400"/>
              <a:gd name="connsiteX16" fmla="*/ 4572000 w 4572000"/>
              <a:gd name="connsiteY16" fmla="*/ 192664 h 5486400"/>
              <a:gd name="connsiteX17" fmla="*/ 4572000 w 4572000"/>
              <a:gd name="connsiteY17" fmla="*/ 5293736 h 5486400"/>
              <a:gd name="connsiteX18" fmla="*/ 4379336 w 4572000"/>
              <a:gd name="connsiteY18" fmla="*/ 5486400 h 5486400"/>
              <a:gd name="connsiteX19" fmla="*/ 192664 w 4572000"/>
              <a:gd name="connsiteY19" fmla="*/ 5486400 h 5486400"/>
              <a:gd name="connsiteX20" fmla="*/ 0 w 4572000"/>
              <a:gd name="connsiteY20" fmla="*/ 5293736 h 5486400"/>
              <a:gd name="connsiteX21" fmla="*/ 0 w 4572000"/>
              <a:gd name="connsiteY21" fmla="*/ 192664 h 5486400"/>
              <a:gd name="connsiteX22" fmla="*/ 192664 w 4572000"/>
              <a:gd name="connsiteY22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72000" h="5486400">
                <a:moveTo>
                  <a:pt x="192664" y="0"/>
                </a:moveTo>
                <a:lnTo>
                  <a:pt x="1901953" y="0"/>
                </a:lnTo>
                <a:cubicBezTo>
                  <a:pt x="1901953" y="79539"/>
                  <a:pt x="1926133" y="153430"/>
                  <a:pt x="1967542" y="214724"/>
                </a:cubicBezTo>
                <a:lnTo>
                  <a:pt x="1978991" y="228600"/>
                </a:lnTo>
                <a:lnTo>
                  <a:pt x="333538" y="228600"/>
                </a:lnTo>
                <a:cubicBezTo>
                  <a:pt x="291364" y="228600"/>
                  <a:pt x="257175" y="262789"/>
                  <a:pt x="257175" y="304963"/>
                </a:cubicBezTo>
                <a:lnTo>
                  <a:pt x="257175" y="5181437"/>
                </a:lnTo>
                <a:cubicBezTo>
                  <a:pt x="257175" y="5223611"/>
                  <a:pt x="291364" y="5257800"/>
                  <a:pt x="333538" y="5257800"/>
                </a:cubicBezTo>
                <a:lnTo>
                  <a:pt x="4244812" y="5257800"/>
                </a:lnTo>
                <a:cubicBezTo>
                  <a:pt x="4286986" y="5257800"/>
                  <a:pt x="4321175" y="5223611"/>
                  <a:pt x="4321175" y="5181437"/>
                </a:cubicBezTo>
                <a:lnTo>
                  <a:pt x="4321175" y="304963"/>
                </a:lnTo>
                <a:cubicBezTo>
                  <a:pt x="4321175" y="262789"/>
                  <a:pt x="4286986" y="228600"/>
                  <a:pt x="4244812" y="228600"/>
                </a:cubicBezTo>
                <a:lnTo>
                  <a:pt x="2593009" y="228600"/>
                </a:lnTo>
                <a:lnTo>
                  <a:pt x="2604458" y="214724"/>
                </a:lnTo>
                <a:cubicBezTo>
                  <a:pt x="2645868" y="153430"/>
                  <a:pt x="2670047" y="79539"/>
                  <a:pt x="2670047" y="0"/>
                </a:cubicBezTo>
                <a:lnTo>
                  <a:pt x="4379336" y="0"/>
                </a:lnTo>
                <a:cubicBezTo>
                  <a:pt x="4485741" y="0"/>
                  <a:pt x="4572000" y="86259"/>
                  <a:pt x="4572000" y="192664"/>
                </a:cubicBezTo>
                <a:lnTo>
                  <a:pt x="4572000" y="5293736"/>
                </a:lnTo>
                <a:cubicBezTo>
                  <a:pt x="4572000" y="5400141"/>
                  <a:pt x="4485741" y="5486400"/>
                  <a:pt x="4379336" y="5486400"/>
                </a:cubicBezTo>
                <a:lnTo>
                  <a:pt x="192664" y="5486400"/>
                </a:lnTo>
                <a:cubicBezTo>
                  <a:pt x="86259" y="5486400"/>
                  <a:pt x="0" y="5400141"/>
                  <a:pt x="0" y="5293736"/>
                </a:cubicBezTo>
                <a:lnTo>
                  <a:pt x="0" y="192664"/>
                </a:lnTo>
                <a:cubicBezTo>
                  <a:pt x="0" y="86259"/>
                  <a:pt x="86259" y="0"/>
                  <a:pt x="192664" y="0"/>
                </a:cubicBezTo>
                <a:close/>
              </a:path>
            </a:pathLst>
          </a:custGeom>
          <a:solidFill>
            <a:srgbClr val="031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5B77F9-2527-4698-9661-C5039A1FE777}"/>
              </a:ext>
            </a:extLst>
          </p:cNvPr>
          <p:cNvSpPr/>
          <p:nvPr userDrawn="1"/>
        </p:nvSpPr>
        <p:spPr>
          <a:xfrm>
            <a:off x="1981130" y="228600"/>
            <a:ext cx="1828800" cy="914400"/>
          </a:xfrm>
          <a:custGeom>
            <a:avLst/>
            <a:gdLst>
              <a:gd name="connsiteX0" fmla="*/ 925512 w 1828800"/>
              <a:gd name="connsiteY0" fmla="*/ 207296 h 914400"/>
              <a:gd name="connsiteX1" fmla="*/ 696912 w 1828800"/>
              <a:gd name="connsiteY1" fmla="*/ 435896 h 914400"/>
              <a:gd name="connsiteX2" fmla="*/ 925512 w 1828800"/>
              <a:gd name="connsiteY2" fmla="*/ 664496 h 914400"/>
              <a:gd name="connsiteX3" fmla="*/ 1154112 w 1828800"/>
              <a:gd name="connsiteY3" fmla="*/ 435896 h 914400"/>
              <a:gd name="connsiteX4" fmla="*/ 925512 w 1828800"/>
              <a:gd name="connsiteY4" fmla="*/ 207296 h 914400"/>
              <a:gd name="connsiteX5" fmla="*/ 529857 w 1828800"/>
              <a:gd name="connsiteY5" fmla="*/ 0 h 914400"/>
              <a:gd name="connsiteX6" fmla="*/ 1321167 w 1828800"/>
              <a:gd name="connsiteY6" fmla="*/ 0 h 914400"/>
              <a:gd name="connsiteX7" fmla="*/ 1546224 w 1828800"/>
              <a:gd name="connsiteY7" fmla="*/ 225057 h 914400"/>
              <a:gd name="connsiteX8" fmla="*/ 1546224 w 1828800"/>
              <a:gd name="connsiteY8" fmla="*/ 359696 h 914400"/>
              <a:gd name="connsiteX9" fmla="*/ 1828800 w 1828800"/>
              <a:gd name="connsiteY9" fmla="*/ 359696 h 914400"/>
              <a:gd name="connsiteX10" fmla="*/ 1828800 w 1828800"/>
              <a:gd name="connsiteY10" fmla="*/ 914400 h 914400"/>
              <a:gd name="connsiteX11" fmla="*/ 0 w 1828800"/>
              <a:gd name="connsiteY11" fmla="*/ 914400 h 914400"/>
              <a:gd name="connsiteX12" fmla="*/ 0 w 1828800"/>
              <a:gd name="connsiteY12" fmla="*/ 359696 h 914400"/>
              <a:gd name="connsiteX13" fmla="*/ 304800 w 1828800"/>
              <a:gd name="connsiteY13" fmla="*/ 359696 h 914400"/>
              <a:gd name="connsiteX14" fmla="*/ 304800 w 1828800"/>
              <a:gd name="connsiteY14" fmla="*/ 225057 h 914400"/>
              <a:gd name="connsiteX15" fmla="*/ 529857 w 1828800"/>
              <a:gd name="connsiteY1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8800" h="914400">
                <a:moveTo>
                  <a:pt x="925512" y="207296"/>
                </a:moveTo>
                <a:cubicBezTo>
                  <a:pt x="799260" y="207296"/>
                  <a:pt x="696912" y="309644"/>
                  <a:pt x="696912" y="435896"/>
                </a:cubicBezTo>
                <a:cubicBezTo>
                  <a:pt x="696912" y="562148"/>
                  <a:pt x="799260" y="664496"/>
                  <a:pt x="925512" y="664496"/>
                </a:cubicBezTo>
                <a:cubicBezTo>
                  <a:pt x="1051764" y="664496"/>
                  <a:pt x="1154112" y="562148"/>
                  <a:pt x="1154112" y="435896"/>
                </a:cubicBezTo>
                <a:cubicBezTo>
                  <a:pt x="1154112" y="309644"/>
                  <a:pt x="1051764" y="207296"/>
                  <a:pt x="925512" y="207296"/>
                </a:cubicBezTo>
                <a:close/>
                <a:moveTo>
                  <a:pt x="529857" y="0"/>
                </a:moveTo>
                <a:lnTo>
                  <a:pt x="1321167" y="0"/>
                </a:lnTo>
                <a:cubicBezTo>
                  <a:pt x="1445463" y="0"/>
                  <a:pt x="1546224" y="100761"/>
                  <a:pt x="1546224" y="225057"/>
                </a:cubicBezTo>
                <a:lnTo>
                  <a:pt x="1546224" y="359696"/>
                </a:lnTo>
                <a:lnTo>
                  <a:pt x="1828800" y="359696"/>
                </a:lnTo>
                <a:lnTo>
                  <a:pt x="1828800" y="914400"/>
                </a:lnTo>
                <a:lnTo>
                  <a:pt x="0" y="914400"/>
                </a:lnTo>
                <a:lnTo>
                  <a:pt x="0" y="359696"/>
                </a:lnTo>
                <a:lnTo>
                  <a:pt x="304800" y="359696"/>
                </a:lnTo>
                <a:lnTo>
                  <a:pt x="304800" y="225057"/>
                </a:lnTo>
                <a:cubicBezTo>
                  <a:pt x="304800" y="100761"/>
                  <a:pt x="405561" y="0"/>
                  <a:pt x="529857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6953143-D3B7-4D17-8D59-7F3B77E56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3600" y="1817916"/>
            <a:ext cx="4051300" cy="2232244"/>
          </a:xfrm>
        </p:spPr>
        <p:txBody>
          <a:bodyPr lIns="182880" tIns="0" rIns="182880" bIns="0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C14B4C45-68A4-4ECA-AB47-9D7D1404CA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7884" y="1219200"/>
            <a:ext cx="5338356" cy="49530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228600" indent="-225425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520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</a:t>
            </a:r>
            <a:r>
              <a:rPr lang="en-US" err="1"/>
              <a:t>levelD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9A94CC-C7FF-403B-AC85-4B3A781D59AD}"/>
              </a:ext>
            </a:extLst>
          </p:cNvPr>
          <p:cNvSpPr/>
          <p:nvPr userDrawn="1"/>
        </p:nvSpPr>
        <p:spPr>
          <a:xfrm>
            <a:off x="1095828" y="1110339"/>
            <a:ext cx="1828800" cy="710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i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</a:t>
            </a:r>
          </a:p>
        </p:txBody>
      </p:sp>
      <p:pic>
        <p:nvPicPr>
          <p:cNvPr id="21" name="Graphic 20" descr="Target Audience">
            <a:extLst>
              <a:ext uri="{FF2B5EF4-FFF2-40B4-BE49-F238E27FC236}">
                <a16:creationId xmlns:a16="http://schemas.microsoft.com/office/drawing/2014/main" id="{C22EE724-1151-4BF5-8A4D-B3653DDDBB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4300" y="895350"/>
            <a:ext cx="914400" cy="9144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28E062-40DE-4A04-85AF-15EEFEF9CC92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E3BF51-68B3-447F-98EB-1703451181E7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453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Study Continu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CA1B7E-A348-4810-9EA5-96A22AEE9F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44" t="12" r="59282" b="7788"/>
          <a:stretch/>
        </p:blipFill>
        <p:spPr>
          <a:xfrm>
            <a:off x="2893" y="-1"/>
            <a:ext cx="2391132" cy="6696891"/>
          </a:xfrm>
          <a:custGeom>
            <a:avLst/>
            <a:gdLst>
              <a:gd name="connsiteX0" fmla="*/ 0 w 2391132"/>
              <a:gd name="connsiteY0" fmla="*/ 0 h 6696891"/>
              <a:gd name="connsiteX1" fmla="*/ 2391132 w 2391132"/>
              <a:gd name="connsiteY1" fmla="*/ 0 h 6696891"/>
              <a:gd name="connsiteX2" fmla="*/ 618245 w 2391132"/>
              <a:gd name="connsiteY2" fmla="*/ 6696891 h 6696891"/>
              <a:gd name="connsiteX3" fmla="*/ 0 w 2391132"/>
              <a:gd name="connsiteY3" fmla="*/ 6696891 h 66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132" h="6696891">
                <a:moveTo>
                  <a:pt x="0" y="0"/>
                </a:moveTo>
                <a:lnTo>
                  <a:pt x="2391132" y="0"/>
                </a:lnTo>
                <a:lnTo>
                  <a:pt x="618245" y="6696891"/>
                </a:lnTo>
                <a:lnTo>
                  <a:pt x="0" y="6696891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E9C9128-C8BC-4AED-A354-648587E8D509}"/>
              </a:ext>
            </a:extLst>
          </p:cNvPr>
          <p:cNvSpPr/>
          <p:nvPr userDrawn="1"/>
        </p:nvSpPr>
        <p:spPr>
          <a:xfrm>
            <a:off x="2262165" y="-1"/>
            <a:ext cx="9929835" cy="1600201"/>
          </a:xfrm>
          <a:custGeom>
            <a:avLst/>
            <a:gdLst>
              <a:gd name="connsiteX0" fmla="*/ 7796235 w 9929835"/>
              <a:gd name="connsiteY0" fmla="*/ 0 h 1600201"/>
              <a:gd name="connsiteX1" fmla="*/ 9929835 w 9929835"/>
              <a:gd name="connsiteY1" fmla="*/ 0 h 1600201"/>
              <a:gd name="connsiteX2" fmla="*/ 9929835 w 9929835"/>
              <a:gd name="connsiteY2" fmla="*/ 1600201 h 1600201"/>
              <a:gd name="connsiteX3" fmla="*/ 9472635 w 9929835"/>
              <a:gd name="connsiteY3" fmla="*/ 1600201 h 1600201"/>
              <a:gd name="connsiteX4" fmla="*/ 7796235 w 9929835"/>
              <a:gd name="connsiteY4" fmla="*/ 1600201 h 1600201"/>
              <a:gd name="connsiteX5" fmla="*/ 11776 w 9929835"/>
              <a:gd name="connsiteY5" fmla="*/ 1600201 h 1600201"/>
              <a:gd name="connsiteX6" fmla="*/ 11776 w 9929835"/>
              <a:gd name="connsiteY6" fmla="*/ 543438 h 1600201"/>
              <a:gd name="connsiteX7" fmla="*/ 3741 w 9929835"/>
              <a:gd name="connsiteY7" fmla="*/ 503639 h 1600201"/>
              <a:gd name="connsiteX8" fmla="*/ 0 w 9929835"/>
              <a:gd name="connsiteY8" fmla="*/ 498090 h 1600201"/>
              <a:gd name="connsiteX9" fmla="*/ 131860 w 9929835"/>
              <a:gd name="connsiteY9" fmla="*/ 1 h 1600201"/>
              <a:gd name="connsiteX10" fmla="*/ 7796235 w 9929835"/>
              <a:gd name="connsiteY10" fmla="*/ 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29835" h="1600201">
                <a:moveTo>
                  <a:pt x="7796235" y="0"/>
                </a:moveTo>
                <a:lnTo>
                  <a:pt x="9929835" y="0"/>
                </a:lnTo>
                <a:lnTo>
                  <a:pt x="9929835" y="1600201"/>
                </a:lnTo>
                <a:lnTo>
                  <a:pt x="9472635" y="1600201"/>
                </a:lnTo>
                <a:lnTo>
                  <a:pt x="7796235" y="1600201"/>
                </a:lnTo>
                <a:lnTo>
                  <a:pt x="11776" y="1600201"/>
                </a:lnTo>
                <a:lnTo>
                  <a:pt x="11776" y="543438"/>
                </a:lnTo>
                <a:cubicBezTo>
                  <a:pt x="11776" y="529321"/>
                  <a:pt x="8915" y="515872"/>
                  <a:pt x="3741" y="503639"/>
                </a:cubicBezTo>
                <a:lnTo>
                  <a:pt x="0" y="498090"/>
                </a:lnTo>
                <a:lnTo>
                  <a:pt x="131860" y="1"/>
                </a:lnTo>
                <a:lnTo>
                  <a:pt x="7796235" y="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D4DFE18-445C-4BF5-A783-51D51AB61ADB}"/>
              </a:ext>
            </a:extLst>
          </p:cNvPr>
          <p:cNvSpPr/>
          <p:nvPr userDrawn="1"/>
        </p:nvSpPr>
        <p:spPr>
          <a:xfrm>
            <a:off x="372951" y="471159"/>
            <a:ext cx="1908206" cy="2317107"/>
          </a:xfrm>
          <a:custGeom>
            <a:avLst/>
            <a:gdLst>
              <a:gd name="connsiteX0" fmla="*/ 0 w 4267200"/>
              <a:gd name="connsiteY0" fmla="*/ 0 h 5181600"/>
              <a:gd name="connsiteX1" fmla="*/ 1777328 w 4267200"/>
              <a:gd name="connsiteY1" fmla="*/ 0 h 5181600"/>
              <a:gd name="connsiteX2" fmla="*/ 1782541 w 4267200"/>
              <a:gd name="connsiteY2" fmla="*/ 16794 h 5181600"/>
              <a:gd name="connsiteX3" fmla="*/ 2133600 w 4267200"/>
              <a:gd name="connsiteY3" fmla="*/ 249492 h 5181600"/>
              <a:gd name="connsiteX4" fmla="*/ 2484659 w 4267200"/>
              <a:gd name="connsiteY4" fmla="*/ 16794 h 5181600"/>
              <a:gd name="connsiteX5" fmla="*/ 2489872 w 4267200"/>
              <a:gd name="connsiteY5" fmla="*/ 0 h 5181600"/>
              <a:gd name="connsiteX6" fmla="*/ 4267200 w 4267200"/>
              <a:gd name="connsiteY6" fmla="*/ 0 h 5181600"/>
              <a:gd name="connsiteX7" fmla="*/ 4267200 w 4267200"/>
              <a:gd name="connsiteY7" fmla="*/ 5181600 h 5181600"/>
              <a:gd name="connsiteX8" fmla="*/ 0 w 4267200"/>
              <a:gd name="connsiteY8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5181600">
                <a:moveTo>
                  <a:pt x="0" y="0"/>
                </a:moveTo>
                <a:lnTo>
                  <a:pt x="1777328" y="0"/>
                </a:lnTo>
                <a:lnTo>
                  <a:pt x="1782541" y="16794"/>
                </a:lnTo>
                <a:cubicBezTo>
                  <a:pt x="1840380" y="153541"/>
                  <a:pt x="1975785" y="249492"/>
                  <a:pt x="2133600" y="249492"/>
                </a:cubicBezTo>
                <a:cubicBezTo>
                  <a:pt x="2291415" y="249492"/>
                  <a:pt x="2426820" y="153541"/>
                  <a:pt x="2484659" y="16794"/>
                </a:cubicBezTo>
                <a:lnTo>
                  <a:pt x="2489872" y="0"/>
                </a:lnTo>
                <a:lnTo>
                  <a:pt x="4267200" y="0"/>
                </a:lnTo>
                <a:lnTo>
                  <a:pt x="4267200" y="5181600"/>
                </a:lnTo>
                <a:lnTo>
                  <a:pt x="0" y="5181600"/>
                </a:lnTo>
                <a:close/>
              </a:path>
            </a:pathLst>
          </a:custGeom>
          <a:solidFill>
            <a:schemeClr val="accent1">
              <a:lumMod val="7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CBB86B5-87FD-422E-9115-C18EDD1305E0}"/>
              </a:ext>
            </a:extLst>
          </p:cNvPr>
          <p:cNvSpPr/>
          <p:nvPr userDrawn="1"/>
        </p:nvSpPr>
        <p:spPr>
          <a:xfrm>
            <a:off x="304801" y="403009"/>
            <a:ext cx="2044506" cy="2453407"/>
          </a:xfrm>
          <a:custGeom>
            <a:avLst/>
            <a:gdLst>
              <a:gd name="connsiteX0" fmla="*/ 192664 w 4572000"/>
              <a:gd name="connsiteY0" fmla="*/ 0 h 5486400"/>
              <a:gd name="connsiteX1" fmla="*/ 1901953 w 4572000"/>
              <a:gd name="connsiteY1" fmla="*/ 0 h 5486400"/>
              <a:gd name="connsiteX2" fmla="*/ 1967542 w 4572000"/>
              <a:gd name="connsiteY2" fmla="*/ 214724 h 5486400"/>
              <a:gd name="connsiteX3" fmla="*/ 1978991 w 4572000"/>
              <a:gd name="connsiteY3" fmla="*/ 228600 h 5486400"/>
              <a:gd name="connsiteX4" fmla="*/ 333538 w 4572000"/>
              <a:gd name="connsiteY4" fmla="*/ 228600 h 5486400"/>
              <a:gd name="connsiteX5" fmla="*/ 257175 w 4572000"/>
              <a:gd name="connsiteY5" fmla="*/ 304963 h 5486400"/>
              <a:gd name="connsiteX6" fmla="*/ 257175 w 4572000"/>
              <a:gd name="connsiteY6" fmla="*/ 5181437 h 5486400"/>
              <a:gd name="connsiteX7" fmla="*/ 333538 w 4572000"/>
              <a:gd name="connsiteY7" fmla="*/ 5257800 h 5486400"/>
              <a:gd name="connsiteX8" fmla="*/ 4244812 w 4572000"/>
              <a:gd name="connsiteY8" fmla="*/ 5257800 h 5486400"/>
              <a:gd name="connsiteX9" fmla="*/ 4321175 w 4572000"/>
              <a:gd name="connsiteY9" fmla="*/ 5181437 h 5486400"/>
              <a:gd name="connsiteX10" fmla="*/ 4321175 w 4572000"/>
              <a:gd name="connsiteY10" fmla="*/ 304963 h 5486400"/>
              <a:gd name="connsiteX11" fmla="*/ 4244812 w 4572000"/>
              <a:gd name="connsiteY11" fmla="*/ 228600 h 5486400"/>
              <a:gd name="connsiteX12" fmla="*/ 2593009 w 4572000"/>
              <a:gd name="connsiteY12" fmla="*/ 228600 h 5486400"/>
              <a:gd name="connsiteX13" fmla="*/ 2604458 w 4572000"/>
              <a:gd name="connsiteY13" fmla="*/ 214724 h 5486400"/>
              <a:gd name="connsiteX14" fmla="*/ 2670047 w 4572000"/>
              <a:gd name="connsiteY14" fmla="*/ 0 h 5486400"/>
              <a:gd name="connsiteX15" fmla="*/ 4379336 w 4572000"/>
              <a:gd name="connsiteY15" fmla="*/ 0 h 5486400"/>
              <a:gd name="connsiteX16" fmla="*/ 4572000 w 4572000"/>
              <a:gd name="connsiteY16" fmla="*/ 192664 h 5486400"/>
              <a:gd name="connsiteX17" fmla="*/ 4572000 w 4572000"/>
              <a:gd name="connsiteY17" fmla="*/ 5293736 h 5486400"/>
              <a:gd name="connsiteX18" fmla="*/ 4379336 w 4572000"/>
              <a:gd name="connsiteY18" fmla="*/ 5486400 h 5486400"/>
              <a:gd name="connsiteX19" fmla="*/ 192664 w 4572000"/>
              <a:gd name="connsiteY19" fmla="*/ 5486400 h 5486400"/>
              <a:gd name="connsiteX20" fmla="*/ 0 w 4572000"/>
              <a:gd name="connsiteY20" fmla="*/ 5293736 h 5486400"/>
              <a:gd name="connsiteX21" fmla="*/ 0 w 4572000"/>
              <a:gd name="connsiteY21" fmla="*/ 192664 h 5486400"/>
              <a:gd name="connsiteX22" fmla="*/ 192664 w 4572000"/>
              <a:gd name="connsiteY22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72000" h="5486400">
                <a:moveTo>
                  <a:pt x="192664" y="0"/>
                </a:moveTo>
                <a:lnTo>
                  <a:pt x="1901953" y="0"/>
                </a:lnTo>
                <a:cubicBezTo>
                  <a:pt x="1901953" y="79539"/>
                  <a:pt x="1926133" y="153430"/>
                  <a:pt x="1967542" y="214724"/>
                </a:cubicBezTo>
                <a:lnTo>
                  <a:pt x="1978991" y="228600"/>
                </a:lnTo>
                <a:lnTo>
                  <a:pt x="333538" y="228600"/>
                </a:lnTo>
                <a:cubicBezTo>
                  <a:pt x="291364" y="228600"/>
                  <a:pt x="257175" y="262789"/>
                  <a:pt x="257175" y="304963"/>
                </a:cubicBezTo>
                <a:lnTo>
                  <a:pt x="257175" y="5181437"/>
                </a:lnTo>
                <a:cubicBezTo>
                  <a:pt x="257175" y="5223611"/>
                  <a:pt x="291364" y="5257800"/>
                  <a:pt x="333538" y="5257800"/>
                </a:cubicBezTo>
                <a:lnTo>
                  <a:pt x="4244812" y="5257800"/>
                </a:lnTo>
                <a:cubicBezTo>
                  <a:pt x="4286986" y="5257800"/>
                  <a:pt x="4321175" y="5223611"/>
                  <a:pt x="4321175" y="5181437"/>
                </a:cubicBezTo>
                <a:lnTo>
                  <a:pt x="4321175" y="304963"/>
                </a:lnTo>
                <a:cubicBezTo>
                  <a:pt x="4321175" y="262789"/>
                  <a:pt x="4286986" y="228600"/>
                  <a:pt x="4244812" y="228600"/>
                </a:cubicBezTo>
                <a:lnTo>
                  <a:pt x="2593009" y="228600"/>
                </a:lnTo>
                <a:lnTo>
                  <a:pt x="2604458" y="214724"/>
                </a:lnTo>
                <a:cubicBezTo>
                  <a:pt x="2645868" y="153430"/>
                  <a:pt x="2670047" y="79539"/>
                  <a:pt x="2670047" y="0"/>
                </a:cubicBezTo>
                <a:lnTo>
                  <a:pt x="4379336" y="0"/>
                </a:lnTo>
                <a:cubicBezTo>
                  <a:pt x="4485741" y="0"/>
                  <a:pt x="4572000" y="86259"/>
                  <a:pt x="4572000" y="192664"/>
                </a:cubicBezTo>
                <a:lnTo>
                  <a:pt x="4572000" y="5293736"/>
                </a:lnTo>
                <a:cubicBezTo>
                  <a:pt x="4572000" y="5400141"/>
                  <a:pt x="4485741" y="5486400"/>
                  <a:pt x="4379336" y="5486400"/>
                </a:cubicBezTo>
                <a:lnTo>
                  <a:pt x="192664" y="5486400"/>
                </a:lnTo>
                <a:cubicBezTo>
                  <a:pt x="86259" y="5486400"/>
                  <a:pt x="0" y="5400141"/>
                  <a:pt x="0" y="5293736"/>
                </a:cubicBezTo>
                <a:lnTo>
                  <a:pt x="0" y="192664"/>
                </a:lnTo>
                <a:cubicBezTo>
                  <a:pt x="0" y="86259"/>
                  <a:pt x="86259" y="0"/>
                  <a:pt x="192664" y="0"/>
                </a:cubicBezTo>
                <a:close/>
              </a:path>
            </a:pathLst>
          </a:custGeom>
          <a:solidFill>
            <a:srgbClr val="031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5B77F9-2527-4698-9661-C5039A1FE777}"/>
              </a:ext>
            </a:extLst>
          </p:cNvPr>
          <p:cNvSpPr/>
          <p:nvPr userDrawn="1"/>
        </p:nvSpPr>
        <p:spPr>
          <a:xfrm>
            <a:off x="918153" y="198558"/>
            <a:ext cx="817802" cy="408901"/>
          </a:xfrm>
          <a:custGeom>
            <a:avLst/>
            <a:gdLst>
              <a:gd name="connsiteX0" fmla="*/ 925512 w 1828800"/>
              <a:gd name="connsiteY0" fmla="*/ 207296 h 914400"/>
              <a:gd name="connsiteX1" fmla="*/ 696912 w 1828800"/>
              <a:gd name="connsiteY1" fmla="*/ 435896 h 914400"/>
              <a:gd name="connsiteX2" fmla="*/ 925512 w 1828800"/>
              <a:gd name="connsiteY2" fmla="*/ 664496 h 914400"/>
              <a:gd name="connsiteX3" fmla="*/ 1154112 w 1828800"/>
              <a:gd name="connsiteY3" fmla="*/ 435896 h 914400"/>
              <a:gd name="connsiteX4" fmla="*/ 925512 w 1828800"/>
              <a:gd name="connsiteY4" fmla="*/ 207296 h 914400"/>
              <a:gd name="connsiteX5" fmla="*/ 529857 w 1828800"/>
              <a:gd name="connsiteY5" fmla="*/ 0 h 914400"/>
              <a:gd name="connsiteX6" fmla="*/ 1321167 w 1828800"/>
              <a:gd name="connsiteY6" fmla="*/ 0 h 914400"/>
              <a:gd name="connsiteX7" fmla="*/ 1546224 w 1828800"/>
              <a:gd name="connsiteY7" fmla="*/ 225057 h 914400"/>
              <a:gd name="connsiteX8" fmla="*/ 1546224 w 1828800"/>
              <a:gd name="connsiteY8" fmla="*/ 359696 h 914400"/>
              <a:gd name="connsiteX9" fmla="*/ 1828800 w 1828800"/>
              <a:gd name="connsiteY9" fmla="*/ 359696 h 914400"/>
              <a:gd name="connsiteX10" fmla="*/ 1828800 w 1828800"/>
              <a:gd name="connsiteY10" fmla="*/ 914400 h 914400"/>
              <a:gd name="connsiteX11" fmla="*/ 0 w 1828800"/>
              <a:gd name="connsiteY11" fmla="*/ 914400 h 914400"/>
              <a:gd name="connsiteX12" fmla="*/ 0 w 1828800"/>
              <a:gd name="connsiteY12" fmla="*/ 359696 h 914400"/>
              <a:gd name="connsiteX13" fmla="*/ 304800 w 1828800"/>
              <a:gd name="connsiteY13" fmla="*/ 359696 h 914400"/>
              <a:gd name="connsiteX14" fmla="*/ 304800 w 1828800"/>
              <a:gd name="connsiteY14" fmla="*/ 225057 h 914400"/>
              <a:gd name="connsiteX15" fmla="*/ 529857 w 1828800"/>
              <a:gd name="connsiteY1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8800" h="914400">
                <a:moveTo>
                  <a:pt x="925512" y="207296"/>
                </a:moveTo>
                <a:cubicBezTo>
                  <a:pt x="799260" y="207296"/>
                  <a:pt x="696912" y="309644"/>
                  <a:pt x="696912" y="435896"/>
                </a:cubicBezTo>
                <a:cubicBezTo>
                  <a:pt x="696912" y="562148"/>
                  <a:pt x="799260" y="664496"/>
                  <a:pt x="925512" y="664496"/>
                </a:cubicBezTo>
                <a:cubicBezTo>
                  <a:pt x="1051764" y="664496"/>
                  <a:pt x="1154112" y="562148"/>
                  <a:pt x="1154112" y="435896"/>
                </a:cubicBezTo>
                <a:cubicBezTo>
                  <a:pt x="1154112" y="309644"/>
                  <a:pt x="1051764" y="207296"/>
                  <a:pt x="925512" y="207296"/>
                </a:cubicBezTo>
                <a:close/>
                <a:moveTo>
                  <a:pt x="529857" y="0"/>
                </a:moveTo>
                <a:lnTo>
                  <a:pt x="1321167" y="0"/>
                </a:lnTo>
                <a:cubicBezTo>
                  <a:pt x="1445463" y="0"/>
                  <a:pt x="1546224" y="100761"/>
                  <a:pt x="1546224" y="225057"/>
                </a:cubicBezTo>
                <a:lnTo>
                  <a:pt x="1546224" y="359696"/>
                </a:lnTo>
                <a:lnTo>
                  <a:pt x="1828800" y="359696"/>
                </a:lnTo>
                <a:lnTo>
                  <a:pt x="1828800" y="914400"/>
                </a:lnTo>
                <a:lnTo>
                  <a:pt x="0" y="914400"/>
                </a:lnTo>
                <a:lnTo>
                  <a:pt x="0" y="359696"/>
                </a:lnTo>
                <a:lnTo>
                  <a:pt x="304800" y="359696"/>
                </a:lnTo>
                <a:lnTo>
                  <a:pt x="304800" y="225057"/>
                </a:lnTo>
                <a:cubicBezTo>
                  <a:pt x="304800" y="100761"/>
                  <a:pt x="405561" y="0"/>
                  <a:pt x="529857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5FBA6F-D069-48D6-AE81-3E93732D768B}"/>
              </a:ext>
            </a:extLst>
          </p:cNvPr>
          <p:cNvSpPr/>
          <p:nvPr userDrawn="1"/>
        </p:nvSpPr>
        <p:spPr>
          <a:xfrm>
            <a:off x="464497" y="680842"/>
            <a:ext cx="1182157" cy="317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00" i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</a:t>
            </a:r>
          </a:p>
        </p:txBody>
      </p:sp>
      <p:pic>
        <p:nvPicPr>
          <p:cNvPr id="5" name="Graphic 4" descr="Target Audience">
            <a:extLst>
              <a:ext uri="{FF2B5EF4-FFF2-40B4-BE49-F238E27FC236}">
                <a16:creationId xmlns:a16="http://schemas.microsoft.com/office/drawing/2014/main" id="{D627E232-C1C8-4E90-912D-49CBB309F9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1371" y="587058"/>
            <a:ext cx="505500" cy="5055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916AADA-8E5B-4D31-A1DE-5CDDEA046CC8}"/>
              </a:ext>
            </a:extLst>
          </p:cNvPr>
          <p:cNvSpPr/>
          <p:nvPr userDrawn="1"/>
        </p:nvSpPr>
        <p:spPr>
          <a:xfrm>
            <a:off x="2893" y="0"/>
            <a:ext cx="2391132" cy="6696891"/>
          </a:xfrm>
          <a:custGeom>
            <a:avLst/>
            <a:gdLst/>
            <a:ahLst/>
            <a:cxnLst/>
            <a:rect l="l" t="t" r="r" b="b"/>
            <a:pathLst>
              <a:path w="2391132" h="6696891">
                <a:moveTo>
                  <a:pt x="0" y="0"/>
                </a:moveTo>
                <a:lnTo>
                  <a:pt x="2391132" y="0"/>
                </a:lnTo>
                <a:lnTo>
                  <a:pt x="2283215" y="407645"/>
                </a:lnTo>
                <a:lnTo>
                  <a:pt x="2293794" y="409781"/>
                </a:lnTo>
                <a:cubicBezTo>
                  <a:pt x="2324717" y="422860"/>
                  <a:pt x="2346414" y="453479"/>
                  <a:pt x="2346414" y="489166"/>
                </a:cubicBezTo>
                <a:lnTo>
                  <a:pt x="2346414" y="2770262"/>
                </a:lnTo>
                <a:cubicBezTo>
                  <a:pt x="2346414" y="2817844"/>
                  <a:pt x="2307841" y="2856417"/>
                  <a:pt x="2260259" y="2856417"/>
                </a:cubicBezTo>
                <a:lnTo>
                  <a:pt x="1634945" y="2856417"/>
                </a:lnTo>
                <a:lnTo>
                  <a:pt x="618245" y="6696891"/>
                </a:lnTo>
                <a:lnTo>
                  <a:pt x="0" y="669689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AAB6EE8-E94C-4CED-ABDB-E2117FBD1E41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527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ESPEN Primar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9919E4-5821-4A89-AD0A-ED21C746D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0" t="12" r="48192" b="7788"/>
          <a:stretch/>
        </p:blipFill>
        <p:spPr>
          <a:xfrm>
            <a:off x="0" y="-1"/>
            <a:ext cx="6335484" cy="6696891"/>
          </a:xfrm>
          <a:custGeom>
            <a:avLst/>
            <a:gdLst>
              <a:gd name="connsiteX0" fmla="*/ 0 w 6335484"/>
              <a:gd name="connsiteY0" fmla="*/ 0 h 6714250"/>
              <a:gd name="connsiteX1" fmla="*/ 6335484 w 6335484"/>
              <a:gd name="connsiteY1" fmla="*/ 0 h 6714250"/>
              <a:gd name="connsiteX2" fmla="*/ 4562596 w 6335484"/>
              <a:gd name="connsiteY2" fmla="*/ 6714250 h 6714250"/>
              <a:gd name="connsiteX3" fmla="*/ 0 w 6335484"/>
              <a:gd name="connsiteY3" fmla="*/ 6714250 h 671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484" h="6714250">
                <a:moveTo>
                  <a:pt x="0" y="0"/>
                </a:moveTo>
                <a:lnTo>
                  <a:pt x="6335484" y="0"/>
                </a:lnTo>
                <a:lnTo>
                  <a:pt x="4562596" y="6714250"/>
                </a:lnTo>
                <a:lnTo>
                  <a:pt x="0" y="6714250"/>
                </a:lnTo>
                <a:close/>
              </a:path>
            </a:pathLst>
          </a:custGeom>
        </p:spPr>
      </p:pic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2C86CA02-161C-44F1-AE51-5FE3D6CC0F20}"/>
              </a:ext>
            </a:extLst>
          </p:cNvPr>
          <p:cNvSpPr/>
          <p:nvPr userDrawn="1"/>
        </p:nvSpPr>
        <p:spPr>
          <a:xfrm>
            <a:off x="717755" y="776580"/>
            <a:ext cx="4355690" cy="5304840"/>
          </a:xfrm>
          <a:prstGeom prst="snip1Rect">
            <a:avLst>
              <a:gd name="adj" fmla="val 19204"/>
            </a:avLst>
          </a:prstGeom>
          <a:solidFill>
            <a:srgbClr val="F8F8F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7F598FE-6B92-44AA-A0F5-7400CAF260BF}"/>
              </a:ext>
            </a:extLst>
          </p:cNvPr>
          <p:cNvSpPr/>
          <p:nvPr userDrawn="1"/>
        </p:nvSpPr>
        <p:spPr>
          <a:xfrm flipH="1">
            <a:off x="609600" y="676275"/>
            <a:ext cx="4572000" cy="5495925"/>
          </a:xfrm>
          <a:custGeom>
            <a:avLst/>
            <a:gdLst>
              <a:gd name="connsiteX0" fmla="*/ 158750 w 4572000"/>
              <a:gd name="connsiteY0" fmla="*/ 152400 h 5486400"/>
              <a:gd name="connsiteX1" fmla="*/ 158750 w 4572000"/>
              <a:gd name="connsiteY1" fmla="*/ 5334000 h 5486400"/>
              <a:gd name="connsiteX2" fmla="*/ 4413250 w 4572000"/>
              <a:gd name="connsiteY2" fmla="*/ 5334000 h 5486400"/>
              <a:gd name="connsiteX3" fmla="*/ 4413250 w 4572000"/>
              <a:gd name="connsiteY3" fmla="*/ 969434 h 5486400"/>
              <a:gd name="connsiteX4" fmla="*/ 3596216 w 4572000"/>
              <a:gd name="connsiteY4" fmla="*/ 152400 h 5486400"/>
              <a:gd name="connsiteX5" fmla="*/ 0 w 4572000"/>
              <a:gd name="connsiteY5" fmla="*/ 0 h 5486400"/>
              <a:gd name="connsiteX6" fmla="*/ 3642832 w 4572000"/>
              <a:gd name="connsiteY6" fmla="*/ 0 h 5486400"/>
              <a:gd name="connsiteX7" fmla="*/ 4572000 w 4572000"/>
              <a:gd name="connsiteY7" fmla="*/ 929168 h 5486400"/>
              <a:gd name="connsiteX8" fmla="*/ 4572000 w 4572000"/>
              <a:gd name="connsiteY8" fmla="*/ 5486400 h 5486400"/>
              <a:gd name="connsiteX9" fmla="*/ 0 w 4572000"/>
              <a:gd name="connsiteY9" fmla="*/ 5486400 h 5486400"/>
              <a:gd name="connsiteX0" fmla="*/ 158750 w 4572000"/>
              <a:gd name="connsiteY0" fmla="*/ 171450 h 5505450"/>
              <a:gd name="connsiteX1" fmla="*/ 158750 w 4572000"/>
              <a:gd name="connsiteY1" fmla="*/ 5353050 h 5505450"/>
              <a:gd name="connsiteX2" fmla="*/ 4413250 w 4572000"/>
              <a:gd name="connsiteY2" fmla="*/ 5353050 h 5505450"/>
              <a:gd name="connsiteX3" fmla="*/ 4413250 w 4572000"/>
              <a:gd name="connsiteY3" fmla="*/ 988484 h 5505450"/>
              <a:gd name="connsiteX4" fmla="*/ 3596216 w 4572000"/>
              <a:gd name="connsiteY4" fmla="*/ 171450 h 5505450"/>
              <a:gd name="connsiteX5" fmla="*/ 158750 w 4572000"/>
              <a:gd name="connsiteY5" fmla="*/ 171450 h 5505450"/>
              <a:gd name="connsiteX6" fmla="*/ 0 w 4572000"/>
              <a:gd name="connsiteY6" fmla="*/ 19050 h 5505450"/>
              <a:gd name="connsiteX7" fmla="*/ 3909532 w 4572000"/>
              <a:gd name="connsiteY7" fmla="*/ 0 h 5505450"/>
              <a:gd name="connsiteX8" fmla="*/ 4572000 w 4572000"/>
              <a:gd name="connsiteY8" fmla="*/ 948218 h 5505450"/>
              <a:gd name="connsiteX9" fmla="*/ 4572000 w 4572000"/>
              <a:gd name="connsiteY9" fmla="*/ 5505450 h 5505450"/>
              <a:gd name="connsiteX10" fmla="*/ 0 w 4572000"/>
              <a:gd name="connsiteY10" fmla="*/ 5505450 h 5505450"/>
              <a:gd name="connsiteX11" fmla="*/ 0 w 4572000"/>
              <a:gd name="connsiteY11" fmla="*/ 19050 h 5505450"/>
              <a:gd name="connsiteX0" fmla="*/ 158750 w 4572000"/>
              <a:gd name="connsiteY0" fmla="*/ 171450 h 5505450"/>
              <a:gd name="connsiteX1" fmla="*/ 158750 w 4572000"/>
              <a:gd name="connsiteY1" fmla="*/ 5353050 h 5505450"/>
              <a:gd name="connsiteX2" fmla="*/ 4413250 w 4572000"/>
              <a:gd name="connsiteY2" fmla="*/ 5353050 h 5505450"/>
              <a:gd name="connsiteX3" fmla="*/ 4413250 w 4572000"/>
              <a:gd name="connsiteY3" fmla="*/ 988484 h 5505450"/>
              <a:gd name="connsiteX4" fmla="*/ 3834341 w 4572000"/>
              <a:gd name="connsiteY4" fmla="*/ 161925 h 5505450"/>
              <a:gd name="connsiteX5" fmla="*/ 158750 w 4572000"/>
              <a:gd name="connsiteY5" fmla="*/ 171450 h 5505450"/>
              <a:gd name="connsiteX6" fmla="*/ 0 w 4572000"/>
              <a:gd name="connsiteY6" fmla="*/ 19050 h 5505450"/>
              <a:gd name="connsiteX7" fmla="*/ 3909532 w 4572000"/>
              <a:gd name="connsiteY7" fmla="*/ 0 h 5505450"/>
              <a:gd name="connsiteX8" fmla="*/ 4572000 w 4572000"/>
              <a:gd name="connsiteY8" fmla="*/ 948218 h 5505450"/>
              <a:gd name="connsiteX9" fmla="*/ 4572000 w 4572000"/>
              <a:gd name="connsiteY9" fmla="*/ 5505450 h 5505450"/>
              <a:gd name="connsiteX10" fmla="*/ 0 w 4572000"/>
              <a:gd name="connsiteY10" fmla="*/ 5505450 h 5505450"/>
              <a:gd name="connsiteX11" fmla="*/ 0 w 4572000"/>
              <a:gd name="connsiteY11" fmla="*/ 19050 h 5505450"/>
              <a:gd name="connsiteX0" fmla="*/ 158750 w 4572000"/>
              <a:gd name="connsiteY0" fmla="*/ 161925 h 5495925"/>
              <a:gd name="connsiteX1" fmla="*/ 158750 w 4572000"/>
              <a:gd name="connsiteY1" fmla="*/ 5343525 h 5495925"/>
              <a:gd name="connsiteX2" fmla="*/ 4413250 w 4572000"/>
              <a:gd name="connsiteY2" fmla="*/ 5343525 h 5495925"/>
              <a:gd name="connsiteX3" fmla="*/ 4413250 w 4572000"/>
              <a:gd name="connsiteY3" fmla="*/ 978959 h 5495925"/>
              <a:gd name="connsiteX4" fmla="*/ 3834341 w 4572000"/>
              <a:gd name="connsiteY4" fmla="*/ 152400 h 5495925"/>
              <a:gd name="connsiteX5" fmla="*/ 158750 w 4572000"/>
              <a:gd name="connsiteY5" fmla="*/ 161925 h 5495925"/>
              <a:gd name="connsiteX6" fmla="*/ 0 w 4572000"/>
              <a:gd name="connsiteY6" fmla="*/ 9525 h 5495925"/>
              <a:gd name="connsiteX7" fmla="*/ 3909532 w 4572000"/>
              <a:gd name="connsiteY7" fmla="*/ 0 h 5495925"/>
              <a:gd name="connsiteX8" fmla="*/ 4572000 w 4572000"/>
              <a:gd name="connsiteY8" fmla="*/ 938693 h 5495925"/>
              <a:gd name="connsiteX9" fmla="*/ 4572000 w 4572000"/>
              <a:gd name="connsiteY9" fmla="*/ 5495925 h 5495925"/>
              <a:gd name="connsiteX10" fmla="*/ 0 w 4572000"/>
              <a:gd name="connsiteY10" fmla="*/ 5495925 h 5495925"/>
              <a:gd name="connsiteX11" fmla="*/ 0 w 4572000"/>
              <a:gd name="connsiteY11" fmla="*/ 9525 h 549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72000" h="5495925">
                <a:moveTo>
                  <a:pt x="158750" y="161925"/>
                </a:moveTo>
                <a:lnTo>
                  <a:pt x="158750" y="5343525"/>
                </a:lnTo>
                <a:lnTo>
                  <a:pt x="4413250" y="5343525"/>
                </a:lnTo>
                <a:lnTo>
                  <a:pt x="4413250" y="978959"/>
                </a:lnTo>
                <a:lnTo>
                  <a:pt x="3834341" y="152400"/>
                </a:lnTo>
                <a:lnTo>
                  <a:pt x="158750" y="161925"/>
                </a:lnTo>
                <a:close/>
                <a:moveTo>
                  <a:pt x="0" y="9525"/>
                </a:moveTo>
                <a:lnTo>
                  <a:pt x="3909532" y="0"/>
                </a:lnTo>
                <a:lnTo>
                  <a:pt x="4572000" y="938693"/>
                </a:lnTo>
                <a:lnTo>
                  <a:pt x="4572000" y="5495925"/>
                </a:lnTo>
                <a:lnTo>
                  <a:pt x="0" y="5495925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0778C5A1-09A9-4D7B-83B5-DFC5587AD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7884" y="990600"/>
            <a:ext cx="5338356" cy="51816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520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2" descr="ESPEN">
            <a:extLst>
              <a:ext uri="{FF2B5EF4-FFF2-40B4-BE49-F238E27FC236}">
                <a16:creationId xmlns:a16="http://schemas.microsoft.com/office/drawing/2014/main" id="{CCDEBDBD-B175-42F1-B4E4-0BDAD686436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8647" b="16917"/>
          <a:stretch/>
        </p:blipFill>
        <p:spPr bwMode="auto">
          <a:xfrm>
            <a:off x="1629967" y="1027980"/>
            <a:ext cx="3170978" cy="61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71A2D0-66D4-4EF1-AE69-8D4958AFB98C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1E701C-198B-4B89-9C5A-E370A33B9F00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3977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ESPEN Continu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D72BD4C-2087-43A8-BBCD-19C6BCEE7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83" t="12" r="14698" b="7788"/>
          <a:stretch/>
        </p:blipFill>
        <p:spPr>
          <a:xfrm>
            <a:off x="6780283" y="0"/>
            <a:ext cx="3618271" cy="6675120"/>
          </a:xfrm>
          <a:custGeom>
            <a:avLst/>
            <a:gdLst>
              <a:gd name="connsiteX0" fmla="*/ 2765764 w 3618271"/>
              <a:gd name="connsiteY0" fmla="*/ 0 h 6675120"/>
              <a:gd name="connsiteX1" fmla="*/ 3618271 w 3618271"/>
              <a:gd name="connsiteY1" fmla="*/ 0 h 6675120"/>
              <a:gd name="connsiteX2" fmla="*/ 852507 w 3618271"/>
              <a:gd name="connsiteY2" fmla="*/ 6675120 h 6675120"/>
              <a:gd name="connsiteX3" fmla="*/ 0 w 3618271"/>
              <a:gd name="connsiteY3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8271" h="6675120">
                <a:moveTo>
                  <a:pt x="2765764" y="0"/>
                </a:moveTo>
                <a:lnTo>
                  <a:pt x="3618271" y="0"/>
                </a:lnTo>
                <a:lnTo>
                  <a:pt x="852507" y="6675120"/>
                </a:lnTo>
                <a:lnTo>
                  <a:pt x="0" y="6675120"/>
                </a:lnTo>
                <a:close/>
              </a:path>
            </a:pathLst>
          </a:custGeom>
          <a:solidFill>
            <a:srgbClr val="09235A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410AF5-A381-4220-8A99-A9C7DC3BC7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47" t="12" r="793" b="7788"/>
          <a:stretch/>
        </p:blipFill>
        <p:spPr>
          <a:xfrm>
            <a:off x="7629131" y="0"/>
            <a:ext cx="4562869" cy="6675120"/>
          </a:xfrm>
          <a:custGeom>
            <a:avLst/>
            <a:gdLst>
              <a:gd name="connsiteX0" fmla="*/ 2767890 w 4562869"/>
              <a:gd name="connsiteY0" fmla="*/ 0 h 6675120"/>
              <a:gd name="connsiteX1" fmla="*/ 2809511 w 4562869"/>
              <a:gd name="connsiteY1" fmla="*/ 0 h 6675120"/>
              <a:gd name="connsiteX2" fmla="*/ 4048362 w 4562869"/>
              <a:gd name="connsiteY2" fmla="*/ 0 h 6675120"/>
              <a:gd name="connsiteX3" fmla="*/ 4562869 w 4562869"/>
              <a:gd name="connsiteY3" fmla="*/ 0 h 6675120"/>
              <a:gd name="connsiteX4" fmla="*/ 4562869 w 4562869"/>
              <a:gd name="connsiteY4" fmla="*/ 6675120 h 6675120"/>
              <a:gd name="connsiteX5" fmla="*/ 0 w 4562869"/>
              <a:gd name="connsiteY5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2869" h="6675120">
                <a:moveTo>
                  <a:pt x="2767890" y="0"/>
                </a:moveTo>
                <a:lnTo>
                  <a:pt x="2809511" y="0"/>
                </a:lnTo>
                <a:lnTo>
                  <a:pt x="4048362" y="0"/>
                </a:lnTo>
                <a:lnTo>
                  <a:pt x="4562869" y="0"/>
                </a:lnTo>
                <a:lnTo>
                  <a:pt x="4562869" y="6675120"/>
                </a:lnTo>
                <a:lnTo>
                  <a:pt x="0" y="6675120"/>
                </a:lnTo>
                <a:close/>
              </a:path>
            </a:pathLst>
          </a:custGeom>
        </p:spPr>
      </p:pic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2776CC2C-AC21-451A-A580-EAE11EF5E3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125" y="693402"/>
            <a:ext cx="6878388" cy="5021598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i="1">
                <a:solidFill>
                  <a:schemeClr val="accent1"/>
                </a:solidFill>
              </a:defRPr>
            </a:lvl2pPr>
            <a:lvl3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3pPr>
            <a:lvl4pPr marL="6350" indent="-6350">
              <a:spcBef>
                <a:spcPts val="1800"/>
              </a:spcBef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D90FC10-BEFE-42DD-B06A-1C6D7A78DA04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7E6710-8094-46D6-9284-117818DE2816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BBE197-79B8-44C2-8BAC-C3D933B46D3C}"/>
              </a:ext>
            </a:extLst>
          </p:cNvPr>
          <p:cNvSpPr/>
          <p:nvPr userDrawn="1"/>
        </p:nvSpPr>
        <p:spPr>
          <a:xfrm>
            <a:off x="6865690" y="0"/>
            <a:ext cx="5326310" cy="6446528"/>
          </a:xfrm>
          <a:custGeom>
            <a:avLst/>
            <a:gdLst>
              <a:gd name="connsiteX0" fmla="*/ 2679115 w 5326310"/>
              <a:gd name="connsiteY0" fmla="*/ 0 h 6446528"/>
              <a:gd name="connsiteX1" fmla="*/ 5326310 w 5326310"/>
              <a:gd name="connsiteY1" fmla="*/ 0 h 6446528"/>
              <a:gd name="connsiteX2" fmla="*/ 5326310 w 5326310"/>
              <a:gd name="connsiteY2" fmla="*/ 537881 h 6446528"/>
              <a:gd name="connsiteX3" fmla="*/ 857471 w 5326310"/>
              <a:gd name="connsiteY3" fmla="*/ 6446528 h 6446528"/>
              <a:gd name="connsiteX4" fmla="*/ 0 w 5326310"/>
              <a:gd name="connsiteY4" fmla="*/ 6446528 h 6446528"/>
              <a:gd name="connsiteX5" fmla="*/ 525194 w 5326310"/>
              <a:gd name="connsiteY5" fmla="*/ 5201429 h 6446528"/>
              <a:gd name="connsiteX6" fmla="*/ 2369478 w 5326310"/>
              <a:gd name="connsiteY6" fmla="*/ 728956 h 6446528"/>
              <a:gd name="connsiteX7" fmla="*/ 2679089 w 5326310"/>
              <a:gd name="connsiteY7" fmla="*/ 1 h 644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6310" h="6446528">
                <a:moveTo>
                  <a:pt x="2679115" y="0"/>
                </a:moveTo>
                <a:lnTo>
                  <a:pt x="5326310" y="0"/>
                </a:lnTo>
                <a:lnTo>
                  <a:pt x="5326310" y="537881"/>
                </a:lnTo>
                <a:lnTo>
                  <a:pt x="857471" y="6446528"/>
                </a:lnTo>
                <a:lnTo>
                  <a:pt x="0" y="6446528"/>
                </a:lnTo>
                <a:lnTo>
                  <a:pt x="525194" y="5201429"/>
                </a:lnTo>
                <a:cubicBezTo>
                  <a:pt x="1142328" y="3716535"/>
                  <a:pt x="1748786" y="2204954"/>
                  <a:pt x="2369478" y="728956"/>
                </a:cubicBezTo>
                <a:lnTo>
                  <a:pt x="2679089" y="1"/>
                </a:lnTo>
                <a:close/>
              </a:path>
            </a:pathLst>
          </a:custGeom>
          <a:solidFill>
            <a:srgbClr val="09235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28F6CD5-A674-45BF-A08A-64CAE59E7CFA}"/>
              </a:ext>
            </a:extLst>
          </p:cNvPr>
          <p:cNvSpPr/>
          <p:nvPr userDrawn="1"/>
        </p:nvSpPr>
        <p:spPr>
          <a:xfrm>
            <a:off x="7238999" y="4541916"/>
            <a:ext cx="4953000" cy="1630284"/>
          </a:xfrm>
          <a:custGeom>
            <a:avLst/>
            <a:gdLst>
              <a:gd name="connsiteX0" fmla="*/ 675490 w 4953000"/>
              <a:gd name="connsiteY0" fmla="*/ 0 h 1630284"/>
              <a:gd name="connsiteX1" fmla="*/ 4267200 w 4953000"/>
              <a:gd name="connsiteY1" fmla="*/ 0 h 1630284"/>
              <a:gd name="connsiteX2" fmla="*/ 4664047 w 4953000"/>
              <a:gd name="connsiteY2" fmla="*/ 0 h 1630284"/>
              <a:gd name="connsiteX3" fmla="*/ 4953000 w 4953000"/>
              <a:gd name="connsiteY3" fmla="*/ 0 h 1630284"/>
              <a:gd name="connsiteX4" fmla="*/ 4953000 w 4953000"/>
              <a:gd name="connsiteY4" fmla="*/ 1630284 h 1630284"/>
              <a:gd name="connsiteX5" fmla="*/ 4664047 w 4953000"/>
              <a:gd name="connsiteY5" fmla="*/ 1630284 h 1630284"/>
              <a:gd name="connsiteX6" fmla="*/ 4267200 w 4953000"/>
              <a:gd name="connsiteY6" fmla="*/ 1630284 h 1630284"/>
              <a:gd name="connsiteX7" fmla="*/ 0 w 4953000"/>
              <a:gd name="connsiteY7" fmla="*/ 1630284 h 163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3000" h="1630284">
                <a:moveTo>
                  <a:pt x="675490" y="0"/>
                </a:moveTo>
                <a:lnTo>
                  <a:pt x="4267200" y="0"/>
                </a:lnTo>
                <a:lnTo>
                  <a:pt x="4664047" y="0"/>
                </a:lnTo>
                <a:lnTo>
                  <a:pt x="4953000" y="0"/>
                </a:lnTo>
                <a:lnTo>
                  <a:pt x="4953000" y="1630284"/>
                </a:lnTo>
                <a:lnTo>
                  <a:pt x="4664047" y="1630284"/>
                </a:lnTo>
                <a:lnTo>
                  <a:pt x="4267200" y="1630284"/>
                </a:lnTo>
                <a:lnTo>
                  <a:pt x="0" y="1630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7315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i="1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Guías</a:t>
            </a:r>
            <a:r>
              <a:rPr lang="en-US" sz="2800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ESPEN 2018</a:t>
            </a:r>
            <a:r>
              <a:rPr lang="en-US" sz="2800" i="1" baseline="30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800" baseline="300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 descr="ESPEN">
            <a:extLst>
              <a:ext uri="{FF2B5EF4-FFF2-40B4-BE49-F238E27FC236}">
                <a16:creationId xmlns:a16="http://schemas.microsoft.com/office/drawing/2014/main" id="{BCA62BBC-400C-4CA1-8B56-E0563771297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8647" b="16917"/>
          <a:stretch/>
        </p:blipFill>
        <p:spPr bwMode="auto">
          <a:xfrm>
            <a:off x="7956228" y="4724400"/>
            <a:ext cx="3830142" cy="7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1251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EFF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10AF5-A381-4220-8A99-A9C7DC3BC7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47" t="12" r="793" b="7788"/>
          <a:stretch/>
        </p:blipFill>
        <p:spPr>
          <a:xfrm>
            <a:off x="7629131" y="0"/>
            <a:ext cx="4562869" cy="6675120"/>
          </a:xfrm>
          <a:custGeom>
            <a:avLst/>
            <a:gdLst>
              <a:gd name="connsiteX0" fmla="*/ 2767890 w 4562869"/>
              <a:gd name="connsiteY0" fmla="*/ 0 h 6675120"/>
              <a:gd name="connsiteX1" fmla="*/ 2809511 w 4562869"/>
              <a:gd name="connsiteY1" fmla="*/ 0 h 6675120"/>
              <a:gd name="connsiteX2" fmla="*/ 4048362 w 4562869"/>
              <a:gd name="connsiteY2" fmla="*/ 0 h 6675120"/>
              <a:gd name="connsiteX3" fmla="*/ 4562869 w 4562869"/>
              <a:gd name="connsiteY3" fmla="*/ 0 h 6675120"/>
              <a:gd name="connsiteX4" fmla="*/ 4562869 w 4562869"/>
              <a:gd name="connsiteY4" fmla="*/ 6675120 h 6675120"/>
              <a:gd name="connsiteX5" fmla="*/ 0 w 4562869"/>
              <a:gd name="connsiteY5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2869" h="6675120">
                <a:moveTo>
                  <a:pt x="2767890" y="0"/>
                </a:moveTo>
                <a:lnTo>
                  <a:pt x="2809511" y="0"/>
                </a:lnTo>
                <a:lnTo>
                  <a:pt x="4048362" y="0"/>
                </a:lnTo>
                <a:lnTo>
                  <a:pt x="4562869" y="0"/>
                </a:lnTo>
                <a:lnTo>
                  <a:pt x="4562869" y="6675120"/>
                </a:lnTo>
                <a:lnTo>
                  <a:pt x="0" y="6675120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72BD4C-2087-43A8-BBCD-19C6BCEE7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83" t="12" r="14698" b="7788"/>
          <a:stretch/>
        </p:blipFill>
        <p:spPr>
          <a:xfrm>
            <a:off x="6780283" y="0"/>
            <a:ext cx="3618271" cy="6675120"/>
          </a:xfrm>
          <a:custGeom>
            <a:avLst/>
            <a:gdLst>
              <a:gd name="connsiteX0" fmla="*/ 2765764 w 3618271"/>
              <a:gd name="connsiteY0" fmla="*/ 0 h 6675120"/>
              <a:gd name="connsiteX1" fmla="*/ 3618271 w 3618271"/>
              <a:gd name="connsiteY1" fmla="*/ 0 h 6675120"/>
              <a:gd name="connsiteX2" fmla="*/ 852507 w 3618271"/>
              <a:gd name="connsiteY2" fmla="*/ 6675120 h 6675120"/>
              <a:gd name="connsiteX3" fmla="*/ 0 w 3618271"/>
              <a:gd name="connsiteY3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8271" h="6675120">
                <a:moveTo>
                  <a:pt x="2765764" y="0"/>
                </a:moveTo>
                <a:lnTo>
                  <a:pt x="3618271" y="0"/>
                </a:lnTo>
                <a:lnTo>
                  <a:pt x="852507" y="6675120"/>
                </a:lnTo>
                <a:lnTo>
                  <a:pt x="0" y="6675120"/>
                </a:lnTo>
                <a:close/>
              </a:path>
            </a:pathLst>
          </a:custGeom>
          <a:solidFill>
            <a:srgbClr val="09235A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F95302-EF47-4480-A3BE-E6B989C7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C653DB02-AE55-4EE1-8BDB-3EA08A85B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798" y="1447800"/>
            <a:ext cx="6629401" cy="47244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520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CA37453-655C-4E56-A693-B743691A53FB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573B6F-EDB3-4F96-A19C-3FF320F63912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9C8D6E0-7B28-471A-8F4F-54678203BFE6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089BCF-E706-4D9D-AF72-AEDFAFB0FACB}"/>
              </a:ext>
            </a:extLst>
          </p:cNvPr>
          <p:cNvSpPr/>
          <p:nvPr userDrawn="1"/>
        </p:nvSpPr>
        <p:spPr>
          <a:xfrm>
            <a:off x="6865690" y="0"/>
            <a:ext cx="5326310" cy="6446528"/>
          </a:xfrm>
          <a:custGeom>
            <a:avLst/>
            <a:gdLst>
              <a:gd name="connsiteX0" fmla="*/ 2679115 w 5326310"/>
              <a:gd name="connsiteY0" fmla="*/ 0 h 6446528"/>
              <a:gd name="connsiteX1" fmla="*/ 5326310 w 5326310"/>
              <a:gd name="connsiteY1" fmla="*/ 0 h 6446528"/>
              <a:gd name="connsiteX2" fmla="*/ 5326310 w 5326310"/>
              <a:gd name="connsiteY2" fmla="*/ 537881 h 6446528"/>
              <a:gd name="connsiteX3" fmla="*/ 857471 w 5326310"/>
              <a:gd name="connsiteY3" fmla="*/ 6446528 h 6446528"/>
              <a:gd name="connsiteX4" fmla="*/ 0 w 5326310"/>
              <a:gd name="connsiteY4" fmla="*/ 6446528 h 6446528"/>
              <a:gd name="connsiteX5" fmla="*/ 525194 w 5326310"/>
              <a:gd name="connsiteY5" fmla="*/ 5201429 h 6446528"/>
              <a:gd name="connsiteX6" fmla="*/ 2369478 w 5326310"/>
              <a:gd name="connsiteY6" fmla="*/ 728956 h 6446528"/>
              <a:gd name="connsiteX7" fmla="*/ 2679089 w 5326310"/>
              <a:gd name="connsiteY7" fmla="*/ 1 h 644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6310" h="6446528">
                <a:moveTo>
                  <a:pt x="2679115" y="0"/>
                </a:moveTo>
                <a:lnTo>
                  <a:pt x="5326310" y="0"/>
                </a:lnTo>
                <a:lnTo>
                  <a:pt x="5326310" y="537881"/>
                </a:lnTo>
                <a:lnTo>
                  <a:pt x="857471" y="6446528"/>
                </a:lnTo>
                <a:lnTo>
                  <a:pt x="0" y="6446528"/>
                </a:lnTo>
                <a:lnTo>
                  <a:pt x="525194" y="5201429"/>
                </a:lnTo>
                <a:cubicBezTo>
                  <a:pt x="1142328" y="3716535"/>
                  <a:pt x="1748786" y="2204954"/>
                  <a:pt x="2369478" y="728956"/>
                </a:cubicBezTo>
                <a:lnTo>
                  <a:pt x="2679089" y="1"/>
                </a:lnTo>
                <a:close/>
              </a:path>
            </a:pathLst>
          </a:custGeom>
          <a:solidFill>
            <a:srgbClr val="09235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5" descr="a_sig_horiz_1c_w_png.png">
            <a:extLst>
              <a:ext uri="{FF2B5EF4-FFF2-40B4-BE49-F238E27FC236}">
                <a16:creationId xmlns:a16="http://schemas.microsoft.com/office/drawing/2014/main" id="{FC8EEBB2-F0D1-49CC-B8A3-DC3231B03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6481130"/>
            <a:ext cx="976674" cy="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055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N_SA - Systematic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73FEE2-8D90-4FA0-9CAD-B6F7AFDB4CDD}"/>
              </a:ext>
            </a:extLst>
          </p:cNvPr>
          <p:cNvSpPr/>
          <p:nvPr userDrawn="1"/>
        </p:nvSpPr>
        <p:spPr>
          <a:xfrm>
            <a:off x="4519105" y="0"/>
            <a:ext cx="7672895" cy="6858000"/>
          </a:xfrm>
          <a:custGeom>
            <a:avLst/>
            <a:gdLst>
              <a:gd name="connsiteX0" fmla="*/ 1811657 w 7676452"/>
              <a:gd name="connsiteY0" fmla="*/ 0 h 6858000"/>
              <a:gd name="connsiteX1" fmla="*/ 5883070 w 7676452"/>
              <a:gd name="connsiteY1" fmla="*/ 0 h 6858000"/>
              <a:gd name="connsiteX2" fmla="*/ 5888509 w 7676452"/>
              <a:gd name="connsiteY2" fmla="*/ 0 h 6858000"/>
              <a:gd name="connsiteX3" fmla="*/ 5922506 w 7676452"/>
              <a:gd name="connsiteY3" fmla="*/ 0 h 6858000"/>
              <a:gd name="connsiteX4" fmla="*/ 7096302 w 7676452"/>
              <a:gd name="connsiteY4" fmla="*/ 0 h 6858000"/>
              <a:gd name="connsiteX5" fmla="*/ 7676452 w 7676452"/>
              <a:gd name="connsiteY5" fmla="*/ 0 h 6858000"/>
              <a:gd name="connsiteX6" fmla="*/ 7676452 w 7676452"/>
              <a:gd name="connsiteY6" fmla="*/ 6858000 h 6858000"/>
              <a:gd name="connsiteX7" fmla="*/ 5922506 w 7676452"/>
              <a:gd name="connsiteY7" fmla="*/ 6858000 h 6858000"/>
              <a:gd name="connsiteX8" fmla="*/ 4252580 w 7676452"/>
              <a:gd name="connsiteY8" fmla="*/ 6858000 h 6858000"/>
              <a:gd name="connsiteX9" fmla="*/ 3619498 w 7676452"/>
              <a:gd name="connsiteY9" fmla="*/ 6858000 h 6858000"/>
              <a:gd name="connsiteX10" fmla="*/ 3046970 w 7676452"/>
              <a:gd name="connsiteY10" fmla="*/ 6858000 h 6858000"/>
              <a:gd name="connsiteX11" fmla="*/ 3039348 w 7676452"/>
              <a:gd name="connsiteY11" fmla="*/ 6858000 h 6858000"/>
              <a:gd name="connsiteX12" fmla="*/ 0 w 7676452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76452" h="6858000">
                <a:moveTo>
                  <a:pt x="1811657" y="0"/>
                </a:moveTo>
                <a:lnTo>
                  <a:pt x="5883070" y="0"/>
                </a:lnTo>
                <a:lnTo>
                  <a:pt x="5888509" y="0"/>
                </a:lnTo>
                <a:lnTo>
                  <a:pt x="5922506" y="0"/>
                </a:lnTo>
                <a:lnTo>
                  <a:pt x="7096302" y="0"/>
                </a:lnTo>
                <a:lnTo>
                  <a:pt x="7676452" y="0"/>
                </a:lnTo>
                <a:lnTo>
                  <a:pt x="7676452" y="6858000"/>
                </a:lnTo>
                <a:lnTo>
                  <a:pt x="5922506" y="6858000"/>
                </a:lnTo>
                <a:lnTo>
                  <a:pt x="4252580" y="6858000"/>
                </a:lnTo>
                <a:lnTo>
                  <a:pt x="3619498" y="6858000"/>
                </a:lnTo>
                <a:lnTo>
                  <a:pt x="3046970" y="6858000"/>
                </a:lnTo>
                <a:lnTo>
                  <a:pt x="30393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38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3F8330-416C-4352-A6C7-9513F95F1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47" t="12" r="793" b="7788"/>
          <a:stretch/>
        </p:blipFill>
        <p:spPr>
          <a:xfrm>
            <a:off x="7629131" y="0"/>
            <a:ext cx="4562869" cy="6675120"/>
          </a:xfrm>
          <a:custGeom>
            <a:avLst/>
            <a:gdLst>
              <a:gd name="connsiteX0" fmla="*/ 2767890 w 4562869"/>
              <a:gd name="connsiteY0" fmla="*/ 0 h 6675120"/>
              <a:gd name="connsiteX1" fmla="*/ 2809511 w 4562869"/>
              <a:gd name="connsiteY1" fmla="*/ 0 h 6675120"/>
              <a:gd name="connsiteX2" fmla="*/ 4048362 w 4562869"/>
              <a:gd name="connsiteY2" fmla="*/ 0 h 6675120"/>
              <a:gd name="connsiteX3" fmla="*/ 4562869 w 4562869"/>
              <a:gd name="connsiteY3" fmla="*/ 0 h 6675120"/>
              <a:gd name="connsiteX4" fmla="*/ 4562869 w 4562869"/>
              <a:gd name="connsiteY4" fmla="*/ 6675120 h 6675120"/>
              <a:gd name="connsiteX5" fmla="*/ 0 w 4562869"/>
              <a:gd name="connsiteY5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2869" h="6675120">
                <a:moveTo>
                  <a:pt x="2767890" y="0"/>
                </a:moveTo>
                <a:lnTo>
                  <a:pt x="2809511" y="0"/>
                </a:lnTo>
                <a:lnTo>
                  <a:pt x="4048362" y="0"/>
                </a:lnTo>
                <a:lnTo>
                  <a:pt x="4562869" y="0"/>
                </a:lnTo>
                <a:lnTo>
                  <a:pt x="4562869" y="6675120"/>
                </a:lnTo>
                <a:lnTo>
                  <a:pt x="0" y="6675120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846C06-D3F9-4133-8000-D401A2064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132" t="12" r="14698" b="7788"/>
          <a:stretch/>
        </p:blipFill>
        <p:spPr>
          <a:xfrm>
            <a:off x="4586307" y="0"/>
            <a:ext cx="5812246" cy="6675120"/>
          </a:xfrm>
          <a:custGeom>
            <a:avLst/>
            <a:gdLst>
              <a:gd name="connsiteX0" fmla="*/ 1763346 w 5812246"/>
              <a:gd name="connsiteY0" fmla="*/ 0 h 6675120"/>
              <a:gd name="connsiteX1" fmla="*/ 5812246 w 5812246"/>
              <a:gd name="connsiteY1" fmla="*/ 0 h 6675120"/>
              <a:gd name="connsiteX2" fmla="*/ 3046482 w 5812246"/>
              <a:gd name="connsiteY2" fmla="*/ 6675120 h 6675120"/>
              <a:gd name="connsiteX3" fmla="*/ 0 w 5812246"/>
              <a:gd name="connsiteY3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2246" h="6675120">
                <a:moveTo>
                  <a:pt x="1763346" y="0"/>
                </a:moveTo>
                <a:lnTo>
                  <a:pt x="5812246" y="0"/>
                </a:lnTo>
                <a:lnTo>
                  <a:pt x="3046482" y="6675120"/>
                </a:lnTo>
                <a:lnTo>
                  <a:pt x="0" y="6675120"/>
                </a:lnTo>
                <a:close/>
              </a:path>
            </a:pathLst>
          </a:cu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1A14ACD-FA50-42D5-B18F-63AF565AA7CD}"/>
              </a:ext>
            </a:extLst>
          </p:cNvPr>
          <p:cNvSpPr/>
          <p:nvPr userDrawn="1"/>
        </p:nvSpPr>
        <p:spPr>
          <a:xfrm>
            <a:off x="6365875" y="1734026"/>
            <a:ext cx="5191125" cy="3753737"/>
          </a:xfrm>
          <a:prstGeom prst="rect">
            <a:avLst/>
          </a:prstGeom>
          <a:solidFill>
            <a:srgbClr val="03154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893812-0823-42A2-9C04-EA33B83C3CE3}"/>
              </a:ext>
            </a:extLst>
          </p:cNvPr>
          <p:cNvSpPr/>
          <p:nvPr userDrawn="1"/>
        </p:nvSpPr>
        <p:spPr>
          <a:xfrm>
            <a:off x="6194425" y="1583263"/>
            <a:ext cx="5552084" cy="4032691"/>
          </a:xfrm>
          <a:custGeom>
            <a:avLst/>
            <a:gdLst>
              <a:gd name="connsiteX0" fmla="*/ 259534 w 4611007"/>
              <a:gd name="connsiteY0" fmla="*/ 238432 h 3119209"/>
              <a:gd name="connsiteX1" fmla="*/ 259534 w 4611007"/>
              <a:gd name="connsiteY1" fmla="*/ 2880778 h 3119209"/>
              <a:gd name="connsiteX2" fmla="*/ 4351472 w 4611007"/>
              <a:gd name="connsiteY2" fmla="*/ 2880778 h 3119209"/>
              <a:gd name="connsiteX3" fmla="*/ 4351472 w 4611007"/>
              <a:gd name="connsiteY3" fmla="*/ 238432 h 3119209"/>
              <a:gd name="connsiteX4" fmla="*/ 271236 w 4611007"/>
              <a:gd name="connsiteY4" fmla="*/ 0 h 3119209"/>
              <a:gd name="connsiteX5" fmla="*/ 4339770 w 4611007"/>
              <a:gd name="connsiteY5" fmla="*/ 0 h 3119209"/>
              <a:gd name="connsiteX6" fmla="*/ 4611007 w 4611007"/>
              <a:gd name="connsiteY6" fmla="*/ 271236 h 3119209"/>
              <a:gd name="connsiteX7" fmla="*/ 4611007 w 4611007"/>
              <a:gd name="connsiteY7" fmla="*/ 3119209 h 3119209"/>
              <a:gd name="connsiteX8" fmla="*/ 0 w 4611007"/>
              <a:gd name="connsiteY8" fmla="*/ 3119209 h 3119209"/>
              <a:gd name="connsiteX9" fmla="*/ 0 w 4611007"/>
              <a:gd name="connsiteY9" fmla="*/ 271236 h 3119209"/>
              <a:gd name="connsiteX10" fmla="*/ 271236 w 4611007"/>
              <a:gd name="connsiteY10" fmla="*/ 0 h 31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1007" h="3119209">
                <a:moveTo>
                  <a:pt x="259534" y="238432"/>
                </a:moveTo>
                <a:lnTo>
                  <a:pt x="259534" y="2880778"/>
                </a:lnTo>
                <a:lnTo>
                  <a:pt x="4351472" y="2880778"/>
                </a:lnTo>
                <a:lnTo>
                  <a:pt x="4351472" y="238432"/>
                </a:lnTo>
                <a:close/>
                <a:moveTo>
                  <a:pt x="271236" y="0"/>
                </a:moveTo>
                <a:lnTo>
                  <a:pt x="4339770" y="0"/>
                </a:lnTo>
                <a:cubicBezTo>
                  <a:pt x="4488950" y="0"/>
                  <a:pt x="4611007" y="122056"/>
                  <a:pt x="4611007" y="271236"/>
                </a:cubicBezTo>
                <a:lnTo>
                  <a:pt x="4611007" y="3119209"/>
                </a:lnTo>
                <a:lnTo>
                  <a:pt x="0" y="3119209"/>
                </a:lnTo>
                <a:lnTo>
                  <a:pt x="0" y="271236"/>
                </a:lnTo>
                <a:cubicBezTo>
                  <a:pt x="0" y="122056"/>
                  <a:pt x="122056" y="0"/>
                  <a:pt x="271236" y="0"/>
                </a:cubicBezTo>
                <a:close/>
              </a:path>
            </a:pathLst>
          </a:custGeom>
          <a:solidFill>
            <a:schemeClr val="accent1"/>
          </a:solidFill>
          <a:ln w="829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F3969D2-B9E8-4B6C-81C5-B971B5FB24FC}"/>
              </a:ext>
            </a:extLst>
          </p:cNvPr>
          <p:cNvSpPr/>
          <p:nvPr/>
        </p:nvSpPr>
        <p:spPr>
          <a:xfrm>
            <a:off x="6577206" y="5892825"/>
            <a:ext cx="4859004" cy="251244"/>
          </a:xfrm>
          <a:custGeom>
            <a:avLst/>
            <a:gdLst>
              <a:gd name="connsiteX0" fmla="*/ 4313238 w 7631112"/>
              <a:gd name="connsiteY0" fmla="*/ 0 h 497681"/>
              <a:gd name="connsiteX1" fmla="*/ 4313238 w 7631112"/>
              <a:gd name="connsiteY1" fmla="*/ 82947 h 497681"/>
              <a:gd name="connsiteX2" fmla="*/ 4230291 w 7631112"/>
              <a:gd name="connsiteY2" fmla="*/ 165894 h 497681"/>
              <a:gd name="connsiteX3" fmla="*/ 3400822 w 7631112"/>
              <a:gd name="connsiteY3" fmla="*/ 165894 h 497681"/>
              <a:gd name="connsiteX4" fmla="*/ 3317875 w 7631112"/>
              <a:gd name="connsiteY4" fmla="*/ 82947 h 497681"/>
              <a:gd name="connsiteX5" fmla="*/ 3317875 w 7631112"/>
              <a:gd name="connsiteY5" fmla="*/ 0 h 497681"/>
              <a:gd name="connsiteX6" fmla="*/ 0 w 7631112"/>
              <a:gd name="connsiteY6" fmla="*/ 0 h 497681"/>
              <a:gd name="connsiteX7" fmla="*/ 0 w 7631112"/>
              <a:gd name="connsiteY7" fmla="*/ 165894 h 497681"/>
              <a:gd name="connsiteX8" fmla="*/ 331788 w 7631112"/>
              <a:gd name="connsiteY8" fmla="*/ 497681 h 497681"/>
              <a:gd name="connsiteX9" fmla="*/ 7299325 w 7631112"/>
              <a:gd name="connsiteY9" fmla="*/ 497681 h 497681"/>
              <a:gd name="connsiteX10" fmla="*/ 7631113 w 7631112"/>
              <a:gd name="connsiteY10" fmla="*/ 165894 h 497681"/>
              <a:gd name="connsiteX11" fmla="*/ 7631113 w 7631112"/>
              <a:gd name="connsiteY11" fmla="*/ 0 h 497681"/>
              <a:gd name="connsiteX12" fmla="*/ 4313238 w 7631112"/>
              <a:gd name="connsiteY12" fmla="*/ 0 h 49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31112" h="497681">
                <a:moveTo>
                  <a:pt x="4313238" y="0"/>
                </a:moveTo>
                <a:lnTo>
                  <a:pt x="4313238" y="82947"/>
                </a:lnTo>
                <a:cubicBezTo>
                  <a:pt x="4313238" y="132715"/>
                  <a:pt x="4280059" y="165894"/>
                  <a:pt x="4230291" y="165894"/>
                </a:cubicBezTo>
                <a:lnTo>
                  <a:pt x="3400822" y="165894"/>
                </a:lnTo>
                <a:cubicBezTo>
                  <a:pt x="3351054" y="165894"/>
                  <a:pt x="3317875" y="132715"/>
                  <a:pt x="3317875" y="82947"/>
                </a:cubicBezTo>
                <a:lnTo>
                  <a:pt x="3317875" y="0"/>
                </a:lnTo>
                <a:lnTo>
                  <a:pt x="0" y="0"/>
                </a:lnTo>
                <a:lnTo>
                  <a:pt x="0" y="165894"/>
                </a:lnTo>
                <a:cubicBezTo>
                  <a:pt x="0" y="348377"/>
                  <a:pt x="149304" y="497681"/>
                  <a:pt x="331788" y="497681"/>
                </a:cubicBezTo>
                <a:lnTo>
                  <a:pt x="7299325" y="497681"/>
                </a:lnTo>
                <a:cubicBezTo>
                  <a:pt x="7481808" y="497681"/>
                  <a:pt x="7631113" y="348377"/>
                  <a:pt x="7631113" y="165894"/>
                </a:cubicBezTo>
                <a:lnTo>
                  <a:pt x="7631113" y="0"/>
                </a:lnTo>
                <a:lnTo>
                  <a:pt x="4313238" y="0"/>
                </a:lnTo>
                <a:close/>
              </a:path>
            </a:pathLst>
          </a:custGeom>
          <a:solidFill>
            <a:schemeClr val="accent1"/>
          </a:solidFill>
          <a:ln w="829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8B1B9-A38A-4789-99AB-7685321B40EA}"/>
              </a:ext>
            </a:extLst>
          </p:cNvPr>
          <p:cNvSpPr/>
          <p:nvPr userDrawn="1"/>
        </p:nvSpPr>
        <p:spPr>
          <a:xfrm>
            <a:off x="6577206" y="878177"/>
            <a:ext cx="4743746" cy="51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0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Revisión</a:t>
            </a:r>
            <a:r>
              <a:rPr lang="en-US" sz="2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sistemática</a:t>
            </a:r>
            <a:r>
              <a:rPr lang="en-US" sz="20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meta-</a:t>
            </a:r>
            <a:r>
              <a:rPr lang="en-US" sz="20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endParaRPr lang="en-US" sz="20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658D0773-0517-4135-A9C7-6187DC8EFB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482" y="488155"/>
            <a:ext cx="5338356" cy="5655913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9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228600" indent="-228600">
              <a:spcBef>
                <a:spcPts val="12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520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4pPr>
            <a:lvl5pPr marL="800100" indent="-2286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34">
            <a:extLst>
              <a:ext uri="{FF2B5EF4-FFF2-40B4-BE49-F238E27FC236}">
                <a16:creationId xmlns:a16="http://schemas.microsoft.com/office/drawing/2014/main" id="{BC34F51F-90AF-4E61-8096-8E49A241FC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5600" y="1922252"/>
            <a:ext cx="4511674" cy="1659148"/>
          </a:xfrm>
        </p:spPr>
        <p:txBody>
          <a:bodyPr lIns="0" tIns="0" rIns="0" bIns="0" anchor="ctr">
            <a:noAutofit/>
          </a:bodyPr>
          <a:lstStyle>
            <a:lvl1pPr algn="ctr"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F4F298-E0B9-4727-BBB9-777800354686}"/>
              </a:ext>
            </a:extLst>
          </p:cNvPr>
          <p:cNvCxnSpPr/>
          <p:nvPr userDrawn="1"/>
        </p:nvCxnSpPr>
        <p:spPr>
          <a:xfrm>
            <a:off x="6858317" y="3613036"/>
            <a:ext cx="4206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5766AFE-062A-4436-ABDB-FCD89F25B65F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D33ED51-4A0B-415C-9FE7-EADF90624EBF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A9E01E-043F-4E17-B1DC-80E87E9B016F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781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N_SA - Systematic Review Continu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520ABEAC-BBCC-46A6-950D-F2C7A00CA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312" t="35797" r="947" b="7788"/>
          <a:stretch/>
        </p:blipFill>
        <p:spPr>
          <a:xfrm>
            <a:off x="8107680" y="2590800"/>
            <a:ext cx="4084320" cy="4084320"/>
          </a:xfrm>
          <a:custGeom>
            <a:avLst/>
            <a:gdLst>
              <a:gd name="connsiteX0" fmla="*/ 4084320 w 4084320"/>
              <a:gd name="connsiteY0" fmla="*/ 0 h 4084320"/>
              <a:gd name="connsiteX1" fmla="*/ 4084320 w 4084320"/>
              <a:gd name="connsiteY1" fmla="*/ 4084320 h 4084320"/>
              <a:gd name="connsiteX2" fmla="*/ 0 w 4084320"/>
              <a:gd name="connsiteY2" fmla="*/ 4084320 h 408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4320" h="4084320">
                <a:moveTo>
                  <a:pt x="4084320" y="0"/>
                </a:moveTo>
                <a:lnTo>
                  <a:pt x="4084320" y="4084320"/>
                </a:lnTo>
                <a:lnTo>
                  <a:pt x="0" y="4084320"/>
                </a:ln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4A5A3D-61FF-4C0D-A6B8-008C51F2E0A2}"/>
              </a:ext>
            </a:extLst>
          </p:cNvPr>
          <p:cNvGrpSpPr/>
          <p:nvPr userDrawn="1"/>
        </p:nvGrpSpPr>
        <p:grpSpPr>
          <a:xfrm>
            <a:off x="8915400" y="3962400"/>
            <a:ext cx="2618270" cy="2150800"/>
            <a:chOff x="6194425" y="1583263"/>
            <a:chExt cx="5552084" cy="45608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F7899C-E3A3-40EB-8E2F-503AAC89642F}"/>
                </a:ext>
              </a:extLst>
            </p:cNvPr>
            <p:cNvSpPr/>
            <p:nvPr userDrawn="1"/>
          </p:nvSpPr>
          <p:spPr>
            <a:xfrm>
              <a:off x="6365875" y="1734026"/>
              <a:ext cx="5191125" cy="37537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EC6754-23C3-4A11-A6DF-4A02BA042544}"/>
                </a:ext>
              </a:extLst>
            </p:cNvPr>
            <p:cNvSpPr/>
            <p:nvPr userDrawn="1"/>
          </p:nvSpPr>
          <p:spPr>
            <a:xfrm>
              <a:off x="6194425" y="1583263"/>
              <a:ext cx="5552084" cy="4032691"/>
            </a:xfrm>
            <a:custGeom>
              <a:avLst/>
              <a:gdLst>
                <a:gd name="connsiteX0" fmla="*/ 259534 w 4611007"/>
                <a:gd name="connsiteY0" fmla="*/ 238432 h 3119209"/>
                <a:gd name="connsiteX1" fmla="*/ 259534 w 4611007"/>
                <a:gd name="connsiteY1" fmla="*/ 2880778 h 3119209"/>
                <a:gd name="connsiteX2" fmla="*/ 4351472 w 4611007"/>
                <a:gd name="connsiteY2" fmla="*/ 2880778 h 3119209"/>
                <a:gd name="connsiteX3" fmla="*/ 4351472 w 4611007"/>
                <a:gd name="connsiteY3" fmla="*/ 238432 h 3119209"/>
                <a:gd name="connsiteX4" fmla="*/ 271236 w 4611007"/>
                <a:gd name="connsiteY4" fmla="*/ 0 h 3119209"/>
                <a:gd name="connsiteX5" fmla="*/ 4339770 w 4611007"/>
                <a:gd name="connsiteY5" fmla="*/ 0 h 3119209"/>
                <a:gd name="connsiteX6" fmla="*/ 4611007 w 4611007"/>
                <a:gd name="connsiteY6" fmla="*/ 271236 h 3119209"/>
                <a:gd name="connsiteX7" fmla="*/ 4611007 w 4611007"/>
                <a:gd name="connsiteY7" fmla="*/ 3119209 h 3119209"/>
                <a:gd name="connsiteX8" fmla="*/ 0 w 4611007"/>
                <a:gd name="connsiteY8" fmla="*/ 3119209 h 3119209"/>
                <a:gd name="connsiteX9" fmla="*/ 0 w 4611007"/>
                <a:gd name="connsiteY9" fmla="*/ 271236 h 3119209"/>
                <a:gd name="connsiteX10" fmla="*/ 271236 w 4611007"/>
                <a:gd name="connsiteY10" fmla="*/ 0 h 311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11007" h="3119209">
                  <a:moveTo>
                    <a:pt x="259534" y="238432"/>
                  </a:moveTo>
                  <a:lnTo>
                    <a:pt x="259534" y="2880778"/>
                  </a:lnTo>
                  <a:lnTo>
                    <a:pt x="4351472" y="2880778"/>
                  </a:lnTo>
                  <a:lnTo>
                    <a:pt x="4351472" y="238432"/>
                  </a:lnTo>
                  <a:close/>
                  <a:moveTo>
                    <a:pt x="271236" y="0"/>
                  </a:moveTo>
                  <a:lnTo>
                    <a:pt x="4339770" y="0"/>
                  </a:lnTo>
                  <a:cubicBezTo>
                    <a:pt x="4488950" y="0"/>
                    <a:pt x="4611007" y="122056"/>
                    <a:pt x="4611007" y="271236"/>
                  </a:cubicBezTo>
                  <a:lnTo>
                    <a:pt x="4611007" y="3119209"/>
                  </a:lnTo>
                  <a:lnTo>
                    <a:pt x="0" y="3119209"/>
                  </a:lnTo>
                  <a:lnTo>
                    <a:pt x="0" y="271236"/>
                  </a:lnTo>
                  <a:cubicBezTo>
                    <a:pt x="0" y="122056"/>
                    <a:pt x="122056" y="0"/>
                    <a:pt x="271236" y="0"/>
                  </a:cubicBezTo>
                  <a:close/>
                </a:path>
              </a:pathLst>
            </a:custGeom>
            <a:solidFill>
              <a:schemeClr val="accent1"/>
            </a:solidFill>
            <a:ln w="82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C96AB7D-7FFC-4E46-B68B-F9E76EA39725}"/>
                </a:ext>
              </a:extLst>
            </p:cNvPr>
            <p:cNvSpPr/>
            <p:nvPr userDrawn="1"/>
          </p:nvSpPr>
          <p:spPr>
            <a:xfrm>
              <a:off x="6577206" y="5892825"/>
              <a:ext cx="4859004" cy="251244"/>
            </a:xfrm>
            <a:custGeom>
              <a:avLst/>
              <a:gdLst>
                <a:gd name="connsiteX0" fmla="*/ 4313238 w 7631112"/>
                <a:gd name="connsiteY0" fmla="*/ 0 h 497681"/>
                <a:gd name="connsiteX1" fmla="*/ 4313238 w 7631112"/>
                <a:gd name="connsiteY1" fmla="*/ 82947 h 497681"/>
                <a:gd name="connsiteX2" fmla="*/ 4230291 w 7631112"/>
                <a:gd name="connsiteY2" fmla="*/ 165894 h 497681"/>
                <a:gd name="connsiteX3" fmla="*/ 3400822 w 7631112"/>
                <a:gd name="connsiteY3" fmla="*/ 165894 h 497681"/>
                <a:gd name="connsiteX4" fmla="*/ 3317875 w 7631112"/>
                <a:gd name="connsiteY4" fmla="*/ 82947 h 497681"/>
                <a:gd name="connsiteX5" fmla="*/ 3317875 w 7631112"/>
                <a:gd name="connsiteY5" fmla="*/ 0 h 497681"/>
                <a:gd name="connsiteX6" fmla="*/ 0 w 7631112"/>
                <a:gd name="connsiteY6" fmla="*/ 0 h 497681"/>
                <a:gd name="connsiteX7" fmla="*/ 0 w 7631112"/>
                <a:gd name="connsiteY7" fmla="*/ 165894 h 497681"/>
                <a:gd name="connsiteX8" fmla="*/ 331788 w 7631112"/>
                <a:gd name="connsiteY8" fmla="*/ 497681 h 497681"/>
                <a:gd name="connsiteX9" fmla="*/ 7299325 w 7631112"/>
                <a:gd name="connsiteY9" fmla="*/ 497681 h 497681"/>
                <a:gd name="connsiteX10" fmla="*/ 7631113 w 7631112"/>
                <a:gd name="connsiteY10" fmla="*/ 165894 h 497681"/>
                <a:gd name="connsiteX11" fmla="*/ 7631113 w 7631112"/>
                <a:gd name="connsiteY11" fmla="*/ 0 h 497681"/>
                <a:gd name="connsiteX12" fmla="*/ 4313238 w 7631112"/>
                <a:gd name="connsiteY12" fmla="*/ 0 h 497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31112" h="497681">
                  <a:moveTo>
                    <a:pt x="4313238" y="0"/>
                  </a:moveTo>
                  <a:lnTo>
                    <a:pt x="4313238" y="82947"/>
                  </a:lnTo>
                  <a:cubicBezTo>
                    <a:pt x="4313238" y="132715"/>
                    <a:pt x="4280059" y="165894"/>
                    <a:pt x="4230291" y="165894"/>
                  </a:cubicBezTo>
                  <a:lnTo>
                    <a:pt x="3400822" y="165894"/>
                  </a:lnTo>
                  <a:cubicBezTo>
                    <a:pt x="3351054" y="165894"/>
                    <a:pt x="3317875" y="132715"/>
                    <a:pt x="3317875" y="82947"/>
                  </a:cubicBezTo>
                  <a:lnTo>
                    <a:pt x="3317875" y="0"/>
                  </a:lnTo>
                  <a:lnTo>
                    <a:pt x="0" y="0"/>
                  </a:lnTo>
                  <a:lnTo>
                    <a:pt x="0" y="165894"/>
                  </a:lnTo>
                  <a:cubicBezTo>
                    <a:pt x="0" y="348377"/>
                    <a:pt x="149304" y="497681"/>
                    <a:pt x="331788" y="497681"/>
                  </a:cubicBezTo>
                  <a:lnTo>
                    <a:pt x="7299325" y="497681"/>
                  </a:lnTo>
                  <a:cubicBezTo>
                    <a:pt x="7481808" y="497681"/>
                    <a:pt x="7631113" y="348377"/>
                    <a:pt x="7631113" y="165894"/>
                  </a:cubicBezTo>
                  <a:lnTo>
                    <a:pt x="7631113" y="0"/>
                  </a:lnTo>
                  <a:lnTo>
                    <a:pt x="4313238" y="0"/>
                  </a:lnTo>
                  <a:close/>
                </a:path>
              </a:pathLst>
            </a:custGeom>
            <a:solidFill>
              <a:schemeClr val="accent1"/>
            </a:solidFill>
            <a:ln w="82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6C8C471-A124-4AC2-AB23-900E3A2573F2}"/>
              </a:ext>
            </a:extLst>
          </p:cNvPr>
          <p:cNvSpPr/>
          <p:nvPr userDrawn="1"/>
        </p:nvSpPr>
        <p:spPr>
          <a:xfrm>
            <a:off x="9086337" y="4259555"/>
            <a:ext cx="2253151" cy="51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Revisión</a:t>
            </a:r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sistemática</a:t>
            </a:r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meta-</a:t>
            </a:r>
            <a:r>
              <a:rPr lang="en-US" sz="1600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05B011C-EEC8-4BC9-BF27-E21FD54CA521}"/>
              </a:ext>
            </a:extLst>
          </p:cNvPr>
          <p:cNvCxnSpPr>
            <a:cxnSpLocks/>
          </p:cNvCxnSpPr>
          <p:nvPr userDrawn="1"/>
        </p:nvCxnSpPr>
        <p:spPr>
          <a:xfrm>
            <a:off x="9348235" y="4733101"/>
            <a:ext cx="175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1099EA-B25E-477F-8C7F-7603634148CA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51F35B1-2C37-4CAA-8405-E2669325ADCF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9DB6CBD-7240-4EA1-AC70-4982846E075A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29403-6229-4496-B3E9-8B42B4F6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25" descr="a_sig_horiz_1c_w_png.png">
            <a:extLst>
              <a:ext uri="{FF2B5EF4-FFF2-40B4-BE49-F238E27FC236}">
                <a16:creationId xmlns:a16="http://schemas.microsoft.com/office/drawing/2014/main" id="{BABCDEFA-A83F-4B13-B56B-4F96E5968D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6481130"/>
            <a:ext cx="976674" cy="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3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74A975-2E8C-E6B2-8F2B-DCAADAC9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ADD861-691E-B6DD-6695-A2E04820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EF3EA2-3078-9224-5D8D-E87B1739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4999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N_SA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68B0FA-CCBA-4C31-9183-CC2C5FF0A6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" b="778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" y="2209800"/>
            <a:ext cx="12192001" cy="22860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3" y="2438400"/>
            <a:ext cx="12192006" cy="18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76FFAE-AF21-46CF-8D87-2C979D06805A}"/>
              </a:ext>
            </a:extLst>
          </p:cNvPr>
          <p:cNvGrpSpPr/>
          <p:nvPr userDrawn="1"/>
        </p:nvGrpSpPr>
        <p:grpSpPr>
          <a:xfrm>
            <a:off x="0" y="6309360"/>
            <a:ext cx="12192000" cy="548640"/>
            <a:chOff x="0" y="6324605"/>
            <a:chExt cx="12192000" cy="533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5E18BB-F2FE-4393-A2DF-5DBEAF40E829}"/>
                </a:ext>
              </a:extLst>
            </p:cNvPr>
            <p:cNvSpPr/>
            <p:nvPr userDrawn="1"/>
          </p:nvSpPr>
          <p:spPr>
            <a:xfrm>
              <a:off x="4498107" y="6324605"/>
              <a:ext cx="3502893" cy="533400"/>
            </a:xfrm>
            <a:prstGeom prst="rect">
              <a:avLst/>
            </a:prstGeom>
            <a:solidFill>
              <a:srgbClr val="304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38C02F-48F6-43C6-AB09-1BA917064C85}"/>
                </a:ext>
              </a:extLst>
            </p:cNvPr>
            <p:cNvSpPr/>
            <p:nvPr userDrawn="1"/>
          </p:nvSpPr>
          <p:spPr>
            <a:xfrm>
              <a:off x="0" y="6324605"/>
              <a:ext cx="4654946" cy="533400"/>
            </a:xfrm>
            <a:custGeom>
              <a:avLst/>
              <a:gdLst>
                <a:gd name="connsiteX0" fmla="*/ 0 w 4566046"/>
                <a:gd name="connsiteY0" fmla="*/ 0 h 182880"/>
                <a:gd name="connsiteX1" fmla="*/ 4566046 w 4566046"/>
                <a:gd name="connsiteY1" fmla="*/ 0 h 182880"/>
                <a:gd name="connsiteX2" fmla="*/ 4522895 w 4566046"/>
                <a:gd name="connsiteY2" fmla="*/ 182880 h 182880"/>
                <a:gd name="connsiteX3" fmla="*/ 0 w 4566046"/>
                <a:gd name="connsiteY3" fmla="*/ 182880 h 182880"/>
                <a:gd name="connsiteX0" fmla="*/ 0 w 4658121"/>
                <a:gd name="connsiteY0" fmla="*/ 0 h 182880"/>
                <a:gd name="connsiteX1" fmla="*/ 4658121 w 4658121"/>
                <a:gd name="connsiteY1" fmla="*/ 0 h 182880"/>
                <a:gd name="connsiteX2" fmla="*/ 4522895 w 4658121"/>
                <a:gd name="connsiteY2" fmla="*/ 182880 h 182880"/>
                <a:gd name="connsiteX3" fmla="*/ 0 w 4658121"/>
                <a:gd name="connsiteY3" fmla="*/ 182880 h 182880"/>
                <a:gd name="connsiteX4" fmla="*/ 0 w 4658121"/>
                <a:gd name="connsiteY4" fmla="*/ 0 h 182880"/>
                <a:gd name="connsiteX0" fmla="*/ 0 w 4667646"/>
                <a:gd name="connsiteY0" fmla="*/ 0 h 182880"/>
                <a:gd name="connsiteX1" fmla="*/ 4667646 w 4667646"/>
                <a:gd name="connsiteY1" fmla="*/ 0 h 182880"/>
                <a:gd name="connsiteX2" fmla="*/ 4522895 w 4667646"/>
                <a:gd name="connsiteY2" fmla="*/ 182880 h 182880"/>
                <a:gd name="connsiteX3" fmla="*/ 0 w 4667646"/>
                <a:gd name="connsiteY3" fmla="*/ 182880 h 182880"/>
                <a:gd name="connsiteX4" fmla="*/ 0 w 4667646"/>
                <a:gd name="connsiteY4" fmla="*/ 0 h 182880"/>
                <a:gd name="connsiteX0" fmla="*/ 0 w 4654946"/>
                <a:gd name="connsiteY0" fmla="*/ 0 h 182880"/>
                <a:gd name="connsiteX1" fmla="*/ 4654946 w 4654946"/>
                <a:gd name="connsiteY1" fmla="*/ 0 h 182880"/>
                <a:gd name="connsiteX2" fmla="*/ 4522895 w 4654946"/>
                <a:gd name="connsiteY2" fmla="*/ 182880 h 182880"/>
                <a:gd name="connsiteX3" fmla="*/ 0 w 4654946"/>
                <a:gd name="connsiteY3" fmla="*/ 182880 h 182880"/>
                <a:gd name="connsiteX4" fmla="*/ 0 w 4654946"/>
                <a:gd name="connsiteY4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946" h="182880">
                  <a:moveTo>
                    <a:pt x="0" y="0"/>
                  </a:moveTo>
                  <a:lnTo>
                    <a:pt x="4654946" y="0"/>
                  </a:lnTo>
                  <a:lnTo>
                    <a:pt x="4522895" y="182880"/>
                  </a:ln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BB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5F542B-6403-4B30-AC40-2081E548B24A}"/>
                </a:ext>
              </a:extLst>
            </p:cNvPr>
            <p:cNvSpPr/>
            <p:nvPr userDrawn="1"/>
          </p:nvSpPr>
          <p:spPr>
            <a:xfrm>
              <a:off x="7568865" y="6324605"/>
              <a:ext cx="4623135" cy="533400"/>
            </a:xfrm>
            <a:custGeom>
              <a:avLst/>
              <a:gdLst>
                <a:gd name="connsiteX0" fmla="*/ 212341 w 4637105"/>
                <a:gd name="connsiteY0" fmla="*/ 0 h 533400"/>
                <a:gd name="connsiteX1" fmla="*/ 4637105 w 4637105"/>
                <a:gd name="connsiteY1" fmla="*/ 0 h 533400"/>
                <a:gd name="connsiteX2" fmla="*/ 4637105 w 4637105"/>
                <a:gd name="connsiteY2" fmla="*/ 533400 h 533400"/>
                <a:gd name="connsiteX3" fmla="*/ 0 w 4637105"/>
                <a:gd name="connsiteY3" fmla="*/ 533400 h 533400"/>
                <a:gd name="connsiteX4" fmla="*/ 346 w 4637105"/>
                <a:gd name="connsiteY4" fmla="*/ 530978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105" h="533400">
                  <a:moveTo>
                    <a:pt x="212341" y="0"/>
                  </a:moveTo>
                  <a:lnTo>
                    <a:pt x="4637105" y="0"/>
                  </a:lnTo>
                  <a:lnTo>
                    <a:pt x="4637105" y="533400"/>
                  </a:lnTo>
                  <a:lnTo>
                    <a:pt x="0" y="533400"/>
                  </a:lnTo>
                  <a:lnTo>
                    <a:pt x="346" y="530978"/>
                  </a:lnTo>
                  <a:close/>
                </a:path>
              </a:pathLst>
            </a:custGeom>
            <a:solidFill>
              <a:srgbClr val="001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Picture 25" descr="a_sig_horiz_1c_w_png.png">
            <a:extLst>
              <a:ext uri="{FF2B5EF4-FFF2-40B4-BE49-F238E27FC236}">
                <a16:creationId xmlns:a16="http://schemas.microsoft.com/office/drawing/2014/main" id="{A0D3FEDE-6BE7-4F1F-B36E-A4CFC4F1CC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7330" y="6400800"/>
            <a:ext cx="1238344" cy="38016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D6648-B49D-4E51-9391-DBA36B4D6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6999" y="2590800"/>
            <a:ext cx="9136653" cy="1524000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32029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BN-SA -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15E3AD-EB1E-490E-B254-BC9133990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" b="778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CA03707-0926-4B8C-AF4E-0E488EEAC6FE}"/>
              </a:ext>
            </a:extLst>
          </p:cNvPr>
          <p:cNvSpPr/>
          <p:nvPr userDrawn="1"/>
        </p:nvSpPr>
        <p:spPr>
          <a:xfrm>
            <a:off x="1752600" y="1178698"/>
            <a:ext cx="10439400" cy="4957804"/>
          </a:xfrm>
          <a:custGeom>
            <a:avLst/>
            <a:gdLst>
              <a:gd name="connsiteX0" fmla="*/ 1309689 w 10439400"/>
              <a:gd name="connsiteY0" fmla="*/ 0 h 4957804"/>
              <a:gd name="connsiteX1" fmla="*/ 8425252 w 10439400"/>
              <a:gd name="connsiteY1" fmla="*/ 0 h 4957804"/>
              <a:gd name="connsiteX2" fmla="*/ 9986513 w 10439400"/>
              <a:gd name="connsiteY2" fmla="*/ 0 h 4957804"/>
              <a:gd name="connsiteX3" fmla="*/ 10439400 w 10439400"/>
              <a:gd name="connsiteY3" fmla="*/ 0 h 4957804"/>
              <a:gd name="connsiteX4" fmla="*/ 10439400 w 10439400"/>
              <a:gd name="connsiteY4" fmla="*/ 4957804 h 4957804"/>
              <a:gd name="connsiteX5" fmla="*/ 9986513 w 10439400"/>
              <a:gd name="connsiteY5" fmla="*/ 4957804 h 4957804"/>
              <a:gd name="connsiteX6" fmla="*/ 8425252 w 10439400"/>
              <a:gd name="connsiteY6" fmla="*/ 4957804 h 4957804"/>
              <a:gd name="connsiteX7" fmla="*/ 0 w 10439400"/>
              <a:gd name="connsiteY7" fmla="*/ 4957804 h 495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39400" h="4957804">
                <a:moveTo>
                  <a:pt x="1309689" y="0"/>
                </a:moveTo>
                <a:lnTo>
                  <a:pt x="8425252" y="0"/>
                </a:lnTo>
                <a:lnTo>
                  <a:pt x="9986513" y="0"/>
                </a:lnTo>
                <a:lnTo>
                  <a:pt x="10439400" y="0"/>
                </a:lnTo>
                <a:lnTo>
                  <a:pt x="10439400" y="4957804"/>
                </a:lnTo>
                <a:lnTo>
                  <a:pt x="9986513" y="4957804"/>
                </a:lnTo>
                <a:lnTo>
                  <a:pt x="8425252" y="4957804"/>
                </a:lnTo>
                <a:lnTo>
                  <a:pt x="0" y="4957804"/>
                </a:lnTo>
                <a:close/>
              </a:path>
            </a:pathLst>
          </a:cu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1E602B6-D213-4EBC-9D33-830DD4E670A7}"/>
              </a:ext>
            </a:extLst>
          </p:cNvPr>
          <p:cNvSpPr/>
          <p:nvPr userDrawn="1"/>
        </p:nvSpPr>
        <p:spPr>
          <a:xfrm>
            <a:off x="2014148" y="1371600"/>
            <a:ext cx="10177852" cy="4572000"/>
          </a:xfrm>
          <a:custGeom>
            <a:avLst/>
            <a:gdLst>
              <a:gd name="connsiteX0" fmla="*/ 1204306 w 10177852"/>
              <a:gd name="connsiteY0" fmla="*/ 0 h 4558880"/>
              <a:gd name="connsiteX1" fmla="*/ 10177852 w 10177852"/>
              <a:gd name="connsiteY1" fmla="*/ 0 h 4558880"/>
              <a:gd name="connsiteX2" fmla="*/ 10177852 w 10177852"/>
              <a:gd name="connsiteY2" fmla="*/ 4556760 h 4558880"/>
              <a:gd name="connsiteX3" fmla="*/ 9724964 w 10177852"/>
              <a:gd name="connsiteY3" fmla="*/ 4556760 h 4558880"/>
              <a:gd name="connsiteX4" fmla="*/ 9724964 w 10177852"/>
              <a:gd name="connsiteY4" fmla="*/ 4558880 h 4558880"/>
              <a:gd name="connsiteX5" fmla="*/ 0 w 10177852"/>
              <a:gd name="connsiteY5" fmla="*/ 4558880 h 455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7852" h="4558880">
                <a:moveTo>
                  <a:pt x="1204306" y="0"/>
                </a:moveTo>
                <a:lnTo>
                  <a:pt x="10177852" y="0"/>
                </a:lnTo>
                <a:lnTo>
                  <a:pt x="10177852" y="4556760"/>
                </a:lnTo>
                <a:lnTo>
                  <a:pt x="9724964" y="4556760"/>
                </a:lnTo>
                <a:lnTo>
                  <a:pt x="9724964" y="4558880"/>
                </a:lnTo>
                <a:lnTo>
                  <a:pt x="0" y="45588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20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081091-FA3E-4CD3-AA5C-E3F4FE90D30D}"/>
              </a:ext>
            </a:extLst>
          </p:cNvPr>
          <p:cNvGrpSpPr/>
          <p:nvPr userDrawn="1"/>
        </p:nvGrpSpPr>
        <p:grpSpPr>
          <a:xfrm>
            <a:off x="0" y="6309360"/>
            <a:ext cx="12192000" cy="548640"/>
            <a:chOff x="0" y="6324605"/>
            <a:chExt cx="12192000" cy="5334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6DDC38-0CCD-40CD-8773-9CE8597BFF33}"/>
                </a:ext>
              </a:extLst>
            </p:cNvPr>
            <p:cNvSpPr/>
            <p:nvPr userDrawn="1"/>
          </p:nvSpPr>
          <p:spPr>
            <a:xfrm>
              <a:off x="4498107" y="6324605"/>
              <a:ext cx="3502893" cy="533400"/>
            </a:xfrm>
            <a:prstGeom prst="rect">
              <a:avLst/>
            </a:prstGeom>
            <a:solidFill>
              <a:srgbClr val="304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62982B3-DE38-4253-8B6A-C5B26A48B37D}"/>
                </a:ext>
              </a:extLst>
            </p:cNvPr>
            <p:cNvSpPr/>
            <p:nvPr userDrawn="1"/>
          </p:nvSpPr>
          <p:spPr>
            <a:xfrm>
              <a:off x="0" y="6324605"/>
              <a:ext cx="4654946" cy="533400"/>
            </a:xfrm>
            <a:custGeom>
              <a:avLst/>
              <a:gdLst>
                <a:gd name="connsiteX0" fmla="*/ 0 w 4566046"/>
                <a:gd name="connsiteY0" fmla="*/ 0 h 182880"/>
                <a:gd name="connsiteX1" fmla="*/ 4566046 w 4566046"/>
                <a:gd name="connsiteY1" fmla="*/ 0 h 182880"/>
                <a:gd name="connsiteX2" fmla="*/ 4522895 w 4566046"/>
                <a:gd name="connsiteY2" fmla="*/ 182880 h 182880"/>
                <a:gd name="connsiteX3" fmla="*/ 0 w 4566046"/>
                <a:gd name="connsiteY3" fmla="*/ 182880 h 182880"/>
                <a:gd name="connsiteX0" fmla="*/ 0 w 4658121"/>
                <a:gd name="connsiteY0" fmla="*/ 0 h 182880"/>
                <a:gd name="connsiteX1" fmla="*/ 4658121 w 4658121"/>
                <a:gd name="connsiteY1" fmla="*/ 0 h 182880"/>
                <a:gd name="connsiteX2" fmla="*/ 4522895 w 4658121"/>
                <a:gd name="connsiteY2" fmla="*/ 182880 h 182880"/>
                <a:gd name="connsiteX3" fmla="*/ 0 w 4658121"/>
                <a:gd name="connsiteY3" fmla="*/ 182880 h 182880"/>
                <a:gd name="connsiteX4" fmla="*/ 0 w 4658121"/>
                <a:gd name="connsiteY4" fmla="*/ 0 h 182880"/>
                <a:gd name="connsiteX0" fmla="*/ 0 w 4667646"/>
                <a:gd name="connsiteY0" fmla="*/ 0 h 182880"/>
                <a:gd name="connsiteX1" fmla="*/ 4667646 w 4667646"/>
                <a:gd name="connsiteY1" fmla="*/ 0 h 182880"/>
                <a:gd name="connsiteX2" fmla="*/ 4522895 w 4667646"/>
                <a:gd name="connsiteY2" fmla="*/ 182880 h 182880"/>
                <a:gd name="connsiteX3" fmla="*/ 0 w 4667646"/>
                <a:gd name="connsiteY3" fmla="*/ 182880 h 182880"/>
                <a:gd name="connsiteX4" fmla="*/ 0 w 4667646"/>
                <a:gd name="connsiteY4" fmla="*/ 0 h 182880"/>
                <a:gd name="connsiteX0" fmla="*/ 0 w 4654946"/>
                <a:gd name="connsiteY0" fmla="*/ 0 h 182880"/>
                <a:gd name="connsiteX1" fmla="*/ 4654946 w 4654946"/>
                <a:gd name="connsiteY1" fmla="*/ 0 h 182880"/>
                <a:gd name="connsiteX2" fmla="*/ 4522895 w 4654946"/>
                <a:gd name="connsiteY2" fmla="*/ 182880 h 182880"/>
                <a:gd name="connsiteX3" fmla="*/ 0 w 4654946"/>
                <a:gd name="connsiteY3" fmla="*/ 182880 h 182880"/>
                <a:gd name="connsiteX4" fmla="*/ 0 w 4654946"/>
                <a:gd name="connsiteY4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4946" h="182880">
                  <a:moveTo>
                    <a:pt x="0" y="0"/>
                  </a:moveTo>
                  <a:lnTo>
                    <a:pt x="4654946" y="0"/>
                  </a:lnTo>
                  <a:lnTo>
                    <a:pt x="4522895" y="182880"/>
                  </a:ln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BB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56357FE-2E69-4BC8-B1E2-695C6224301A}"/>
                </a:ext>
              </a:extLst>
            </p:cNvPr>
            <p:cNvSpPr/>
            <p:nvPr userDrawn="1"/>
          </p:nvSpPr>
          <p:spPr>
            <a:xfrm>
              <a:off x="7568865" y="6324605"/>
              <a:ext cx="4623135" cy="533400"/>
            </a:xfrm>
            <a:custGeom>
              <a:avLst/>
              <a:gdLst>
                <a:gd name="connsiteX0" fmla="*/ 212341 w 4637105"/>
                <a:gd name="connsiteY0" fmla="*/ 0 h 533400"/>
                <a:gd name="connsiteX1" fmla="*/ 4637105 w 4637105"/>
                <a:gd name="connsiteY1" fmla="*/ 0 h 533400"/>
                <a:gd name="connsiteX2" fmla="*/ 4637105 w 4637105"/>
                <a:gd name="connsiteY2" fmla="*/ 533400 h 533400"/>
                <a:gd name="connsiteX3" fmla="*/ 0 w 4637105"/>
                <a:gd name="connsiteY3" fmla="*/ 533400 h 533400"/>
                <a:gd name="connsiteX4" fmla="*/ 346 w 4637105"/>
                <a:gd name="connsiteY4" fmla="*/ 530978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105" h="533400">
                  <a:moveTo>
                    <a:pt x="212341" y="0"/>
                  </a:moveTo>
                  <a:lnTo>
                    <a:pt x="4637105" y="0"/>
                  </a:lnTo>
                  <a:lnTo>
                    <a:pt x="4637105" y="533400"/>
                  </a:lnTo>
                  <a:lnTo>
                    <a:pt x="0" y="533400"/>
                  </a:lnTo>
                  <a:lnTo>
                    <a:pt x="346" y="530978"/>
                  </a:lnTo>
                  <a:close/>
                </a:path>
              </a:pathLst>
            </a:custGeom>
            <a:solidFill>
              <a:srgbClr val="001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 descr="a_sig_horiz_1c_w_png.png">
            <a:extLst>
              <a:ext uri="{FF2B5EF4-FFF2-40B4-BE49-F238E27FC236}">
                <a16:creationId xmlns:a16="http://schemas.microsoft.com/office/drawing/2014/main" id="{84F505BB-9077-43E1-ABA5-C3B6BF330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7330" y="6400800"/>
            <a:ext cx="1238344" cy="380160"/>
          </a:xfrm>
          <a:prstGeom prst="rect">
            <a:avLst/>
          </a:prstGeom>
        </p:spPr>
      </p:pic>
      <p:sp>
        <p:nvSpPr>
          <p:cNvPr id="29" name="Text Placeholder 36">
            <a:extLst>
              <a:ext uri="{FF2B5EF4-FFF2-40B4-BE49-F238E27FC236}">
                <a16:creationId xmlns:a16="http://schemas.microsoft.com/office/drawing/2014/main" id="{94EC12B5-E98C-4855-9BEF-1CD00250B9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0" y="1371600"/>
            <a:ext cx="8346580" cy="4549472"/>
          </a:xfrm>
          <a:noFill/>
          <a:ln>
            <a:noFill/>
          </a:ln>
        </p:spPr>
        <p:txBody>
          <a:bodyPr lIns="0" tIns="0" rIns="0" bIns="0" anchor="ctr">
            <a:normAutofit/>
          </a:bodyPr>
          <a:lstStyle>
            <a:lvl1pPr marL="457200" indent="-4572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→"/>
              <a:defRPr sz="2000" b="0">
                <a:solidFill>
                  <a:schemeClr val="tx1"/>
                </a:solidFill>
              </a:defRPr>
            </a:lvl1pPr>
            <a:lvl2pPr marL="744538" indent="-228600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2000"/>
            </a:lvl2pPr>
            <a:lvl3pPr marL="685800" indent="-22860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028700" indent="-228600">
              <a:spcBef>
                <a:spcPts val="600"/>
              </a:spcBef>
              <a:buFont typeface="Arial" panose="020B0604020202020204" pitchFamily="34" charset="0"/>
              <a:buChar char="-"/>
              <a:defRPr sz="2000"/>
            </a:lvl4pPr>
            <a:lvl5pPr marL="1257300" indent="-393700">
              <a:spcBef>
                <a:spcPts val="300"/>
              </a:spcBef>
              <a:buClr>
                <a:schemeClr val="tx1">
                  <a:lumMod val="60000"/>
                  <a:lumOff val="40000"/>
                </a:schemeClr>
              </a:buCl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BFA44-5F55-485D-B8FD-2CFAB010D067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304800" y="304800"/>
            <a:ext cx="5410200" cy="754062"/>
          </a:xfrm>
        </p:spPr>
        <p:txBody>
          <a:bodyPr>
            <a:noAutofit/>
          </a:bodyPr>
          <a:lstStyle>
            <a:lvl1pPr>
              <a:defRPr sz="2800" cap="all" baseline="0">
                <a:solidFill>
                  <a:schemeClr val="tx2"/>
                </a:solidFill>
              </a:defRPr>
            </a:lvl1pPr>
            <a:lvl2pPr marL="635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93713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N_SA -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761F45-F36C-4547-A4C1-E3A19D903B84}"/>
              </a:ext>
            </a:extLst>
          </p:cNvPr>
          <p:cNvSpPr/>
          <p:nvPr userDrawn="1"/>
        </p:nvSpPr>
        <p:spPr>
          <a:xfrm>
            <a:off x="-2" y="2514600"/>
            <a:ext cx="12192001" cy="22860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70E91E-1536-4808-BFAB-DB00BDFEF8AA}"/>
              </a:ext>
            </a:extLst>
          </p:cNvPr>
          <p:cNvSpPr/>
          <p:nvPr userDrawn="1"/>
        </p:nvSpPr>
        <p:spPr>
          <a:xfrm>
            <a:off x="-3" y="2743200"/>
            <a:ext cx="12192006" cy="18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_sig_horiz_1c_w_png.png">
            <a:extLst>
              <a:ext uri="{FF2B5EF4-FFF2-40B4-BE49-F238E27FC236}">
                <a16:creationId xmlns:a16="http://schemas.microsoft.com/office/drawing/2014/main" id="{D5D576B9-8434-43B8-A0EB-896A060EE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7330" y="6400800"/>
            <a:ext cx="1238344" cy="380160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29C71B25-F968-45A5-8DB2-97FAE2229A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4E0B1"/>
              </a:clrFrom>
              <a:clrTo>
                <a:srgbClr val="F4E0B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/>
          <a:stretch>
            <a:fillRect/>
          </a:stretch>
        </p:blipFill>
        <p:spPr>
          <a:xfrm>
            <a:off x="529282" y="0"/>
            <a:ext cx="11662717" cy="6874933"/>
          </a:xfrm>
          <a:custGeom>
            <a:avLst/>
            <a:gdLst>
              <a:gd name="connsiteX0" fmla="*/ 4407536 w 11662717"/>
              <a:gd name="connsiteY0" fmla="*/ 0 h 6874933"/>
              <a:gd name="connsiteX1" fmla="*/ 11662717 w 11662717"/>
              <a:gd name="connsiteY1" fmla="*/ 0 h 6874933"/>
              <a:gd name="connsiteX2" fmla="*/ 11662717 w 11662717"/>
              <a:gd name="connsiteY2" fmla="*/ 6874933 h 6874933"/>
              <a:gd name="connsiteX3" fmla="*/ 0 w 11662717"/>
              <a:gd name="connsiteY3" fmla="*/ 6874933 h 687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2717" h="6874933">
                <a:moveTo>
                  <a:pt x="4407536" y="0"/>
                </a:moveTo>
                <a:lnTo>
                  <a:pt x="11662717" y="0"/>
                </a:lnTo>
                <a:lnTo>
                  <a:pt x="11662717" y="6874933"/>
                </a:lnTo>
                <a:lnTo>
                  <a:pt x="0" y="68749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63964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-no backgound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4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at workbook - Image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487C1A8-A9D4-4148-B14C-0C046B957128}"/>
              </a:ext>
            </a:extLst>
          </p:cNvPr>
          <p:cNvSpPr/>
          <p:nvPr userDrawn="1"/>
        </p:nvSpPr>
        <p:spPr>
          <a:xfrm>
            <a:off x="4667948" y="0"/>
            <a:ext cx="7524052" cy="6858000"/>
          </a:xfrm>
          <a:custGeom>
            <a:avLst/>
            <a:gdLst>
              <a:gd name="connsiteX0" fmla="*/ 1811657 w 7524052"/>
              <a:gd name="connsiteY0" fmla="*/ 0 h 6858000"/>
              <a:gd name="connsiteX1" fmla="*/ 5883070 w 7524052"/>
              <a:gd name="connsiteY1" fmla="*/ 0 h 6858000"/>
              <a:gd name="connsiteX2" fmla="*/ 5888509 w 7524052"/>
              <a:gd name="connsiteY2" fmla="*/ 0 h 6858000"/>
              <a:gd name="connsiteX3" fmla="*/ 5922506 w 7524052"/>
              <a:gd name="connsiteY3" fmla="*/ 0 h 6858000"/>
              <a:gd name="connsiteX4" fmla="*/ 7096302 w 7524052"/>
              <a:gd name="connsiteY4" fmla="*/ 0 h 6858000"/>
              <a:gd name="connsiteX5" fmla="*/ 7524052 w 7524052"/>
              <a:gd name="connsiteY5" fmla="*/ 0 h 6858000"/>
              <a:gd name="connsiteX6" fmla="*/ 7524052 w 7524052"/>
              <a:gd name="connsiteY6" fmla="*/ 6858000 h 6858000"/>
              <a:gd name="connsiteX7" fmla="*/ 5922506 w 7524052"/>
              <a:gd name="connsiteY7" fmla="*/ 6858000 h 6858000"/>
              <a:gd name="connsiteX8" fmla="*/ 4252580 w 7524052"/>
              <a:gd name="connsiteY8" fmla="*/ 6858000 h 6858000"/>
              <a:gd name="connsiteX9" fmla="*/ 3619498 w 7524052"/>
              <a:gd name="connsiteY9" fmla="*/ 6858000 h 6858000"/>
              <a:gd name="connsiteX10" fmla="*/ 3046970 w 7524052"/>
              <a:gd name="connsiteY10" fmla="*/ 6858000 h 6858000"/>
              <a:gd name="connsiteX11" fmla="*/ 3039348 w 7524052"/>
              <a:gd name="connsiteY11" fmla="*/ 6858000 h 6858000"/>
              <a:gd name="connsiteX12" fmla="*/ 0 w 7524052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24052" h="6858000">
                <a:moveTo>
                  <a:pt x="1811657" y="0"/>
                </a:moveTo>
                <a:lnTo>
                  <a:pt x="5883070" y="0"/>
                </a:lnTo>
                <a:lnTo>
                  <a:pt x="5888509" y="0"/>
                </a:lnTo>
                <a:lnTo>
                  <a:pt x="5922506" y="0"/>
                </a:lnTo>
                <a:lnTo>
                  <a:pt x="7096302" y="0"/>
                </a:lnTo>
                <a:lnTo>
                  <a:pt x="7524052" y="0"/>
                </a:lnTo>
                <a:lnTo>
                  <a:pt x="7524052" y="6858000"/>
                </a:lnTo>
                <a:lnTo>
                  <a:pt x="5922506" y="6858000"/>
                </a:lnTo>
                <a:lnTo>
                  <a:pt x="4252580" y="6858000"/>
                </a:lnTo>
                <a:lnTo>
                  <a:pt x="3619498" y="6858000"/>
                </a:lnTo>
                <a:lnTo>
                  <a:pt x="3046970" y="6858000"/>
                </a:lnTo>
                <a:lnTo>
                  <a:pt x="30393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96DB81D-FE14-485F-91A0-A76651EE8D01}"/>
              </a:ext>
            </a:extLst>
          </p:cNvPr>
          <p:cNvSpPr/>
          <p:nvPr userDrawn="1"/>
        </p:nvSpPr>
        <p:spPr>
          <a:xfrm>
            <a:off x="0" y="-1"/>
            <a:ext cx="6182938" cy="6858001"/>
          </a:xfrm>
          <a:custGeom>
            <a:avLst/>
            <a:gdLst>
              <a:gd name="connsiteX0" fmla="*/ 0 w 6182938"/>
              <a:gd name="connsiteY0" fmla="*/ 0 h 6858001"/>
              <a:gd name="connsiteX1" fmla="*/ 6182938 w 6182938"/>
              <a:gd name="connsiteY1" fmla="*/ 0 h 6858001"/>
              <a:gd name="connsiteX2" fmla="*/ 4371280 w 6182938"/>
              <a:gd name="connsiteY2" fmla="*/ 6858001 h 6858001"/>
              <a:gd name="connsiteX3" fmla="*/ 0 w 618293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2938" h="6858001">
                <a:moveTo>
                  <a:pt x="0" y="0"/>
                </a:moveTo>
                <a:lnTo>
                  <a:pt x="6182938" y="0"/>
                </a:lnTo>
                <a:lnTo>
                  <a:pt x="437128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2E91940-10EF-4945-BF06-250E1B92FA99}"/>
              </a:ext>
            </a:extLst>
          </p:cNvPr>
          <p:cNvSpPr/>
          <p:nvPr userDrawn="1"/>
        </p:nvSpPr>
        <p:spPr>
          <a:xfrm>
            <a:off x="4562475" y="3174"/>
            <a:ext cx="3155210" cy="6675118"/>
          </a:xfrm>
          <a:custGeom>
            <a:avLst/>
            <a:gdLst>
              <a:gd name="connsiteX0" fmla="*/ 1763346 w 3155210"/>
              <a:gd name="connsiteY0" fmla="*/ 0 h 6675118"/>
              <a:gd name="connsiteX1" fmla="*/ 3155210 w 3155210"/>
              <a:gd name="connsiteY1" fmla="*/ 0 h 6675118"/>
              <a:gd name="connsiteX2" fmla="*/ 1391864 w 3155210"/>
              <a:gd name="connsiteY2" fmla="*/ 6675118 h 6675118"/>
              <a:gd name="connsiteX3" fmla="*/ 0 w 3155210"/>
              <a:gd name="connsiteY3" fmla="*/ 6675118 h 66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210" h="6675118">
                <a:moveTo>
                  <a:pt x="1763346" y="0"/>
                </a:moveTo>
                <a:lnTo>
                  <a:pt x="3155210" y="0"/>
                </a:lnTo>
                <a:lnTo>
                  <a:pt x="1391864" y="6675118"/>
                </a:lnTo>
                <a:lnTo>
                  <a:pt x="0" y="6675118"/>
                </a:lnTo>
                <a:close/>
              </a:path>
            </a:pathLst>
          </a:custGeom>
          <a:solidFill>
            <a:schemeClr val="bg2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22999DB-3B33-4431-9EC3-8A7998D2B1FE}"/>
              </a:ext>
            </a:extLst>
          </p:cNvPr>
          <p:cNvSpPr/>
          <p:nvPr userDrawn="1"/>
        </p:nvSpPr>
        <p:spPr>
          <a:xfrm>
            <a:off x="4562475" y="3174"/>
            <a:ext cx="2844476" cy="6675119"/>
          </a:xfrm>
          <a:custGeom>
            <a:avLst/>
            <a:gdLst>
              <a:gd name="connsiteX0" fmla="*/ 1763346 w 2844476"/>
              <a:gd name="connsiteY0" fmla="*/ 0 h 6675119"/>
              <a:gd name="connsiteX1" fmla="*/ 2844476 w 2844476"/>
              <a:gd name="connsiteY1" fmla="*/ 0 h 6675119"/>
              <a:gd name="connsiteX2" fmla="*/ 1081130 w 2844476"/>
              <a:gd name="connsiteY2" fmla="*/ 6675119 h 6675119"/>
              <a:gd name="connsiteX3" fmla="*/ 0 w 2844476"/>
              <a:gd name="connsiteY3" fmla="*/ 6675119 h 667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476" h="6675119">
                <a:moveTo>
                  <a:pt x="1763346" y="0"/>
                </a:moveTo>
                <a:lnTo>
                  <a:pt x="2844476" y="0"/>
                </a:lnTo>
                <a:lnTo>
                  <a:pt x="1081130" y="6675119"/>
                </a:lnTo>
                <a:lnTo>
                  <a:pt x="0" y="6675119"/>
                </a:lnTo>
                <a:close/>
              </a:path>
            </a:pathLst>
          </a:custGeom>
          <a:solidFill>
            <a:schemeClr val="bg2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9E4667-7F4C-4684-A6AA-15B32B5D02ED}"/>
              </a:ext>
            </a:extLst>
          </p:cNvPr>
          <p:cNvGrpSpPr/>
          <p:nvPr userDrawn="1"/>
        </p:nvGrpSpPr>
        <p:grpSpPr>
          <a:xfrm>
            <a:off x="-3175" y="6675120"/>
            <a:ext cx="12195175" cy="182880"/>
            <a:chOff x="-3175" y="5257800"/>
            <a:chExt cx="12195175" cy="1828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B172D3-A5C8-48A5-862F-D2854A196491}"/>
                </a:ext>
              </a:extLst>
            </p:cNvPr>
            <p:cNvSpPr/>
            <p:nvPr userDrawn="1"/>
          </p:nvSpPr>
          <p:spPr>
            <a:xfrm>
              <a:off x="4495801" y="5257800"/>
              <a:ext cx="3200399" cy="182880"/>
            </a:xfrm>
            <a:prstGeom prst="rect">
              <a:avLst/>
            </a:prstGeom>
            <a:solidFill>
              <a:srgbClr val="304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DA8B1C-6E66-432D-9635-FFF1588FDD78}"/>
                </a:ext>
              </a:extLst>
            </p:cNvPr>
            <p:cNvSpPr/>
            <p:nvPr userDrawn="1"/>
          </p:nvSpPr>
          <p:spPr>
            <a:xfrm>
              <a:off x="-3175" y="5257800"/>
              <a:ext cx="4566046" cy="182880"/>
            </a:xfrm>
            <a:custGeom>
              <a:avLst/>
              <a:gdLst>
                <a:gd name="connsiteX0" fmla="*/ 0 w 4566046"/>
                <a:gd name="connsiteY0" fmla="*/ 0 h 182880"/>
                <a:gd name="connsiteX1" fmla="*/ 4566046 w 4566046"/>
                <a:gd name="connsiteY1" fmla="*/ 0 h 182880"/>
                <a:gd name="connsiteX2" fmla="*/ 4522895 w 4566046"/>
                <a:gd name="connsiteY2" fmla="*/ 182880 h 182880"/>
                <a:gd name="connsiteX3" fmla="*/ 0 w 4566046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6046" h="182880">
                  <a:moveTo>
                    <a:pt x="0" y="0"/>
                  </a:moveTo>
                  <a:lnTo>
                    <a:pt x="4566046" y="0"/>
                  </a:lnTo>
                  <a:lnTo>
                    <a:pt x="4522895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E7C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1B36527-E581-498C-B676-BE1BAE9A3DB5}"/>
                </a:ext>
              </a:extLst>
            </p:cNvPr>
            <p:cNvSpPr/>
            <p:nvPr userDrawn="1"/>
          </p:nvSpPr>
          <p:spPr>
            <a:xfrm>
              <a:off x="7554895" y="5257800"/>
              <a:ext cx="4637105" cy="182880"/>
            </a:xfrm>
            <a:custGeom>
              <a:avLst/>
              <a:gdLst>
                <a:gd name="connsiteX0" fmla="*/ 76163 w 4640280"/>
                <a:gd name="connsiteY0" fmla="*/ 0 h 182880"/>
                <a:gd name="connsiteX1" fmla="*/ 4640280 w 4640280"/>
                <a:gd name="connsiteY1" fmla="*/ 0 h 182880"/>
                <a:gd name="connsiteX2" fmla="*/ 4640280 w 4640280"/>
                <a:gd name="connsiteY2" fmla="*/ 182880 h 182880"/>
                <a:gd name="connsiteX3" fmla="*/ 0 w 4640280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0280" h="182880">
                  <a:moveTo>
                    <a:pt x="76163" y="0"/>
                  </a:moveTo>
                  <a:lnTo>
                    <a:pt x="4640280" y="0"/>
                  </a:lnTo>
                  <a:lnTo>
                    <a:pt x="464028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031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4596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at workbook - 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4CE915-3716-4865-9207-C48310CD6040}"/>
              </a:ext>
            </a:extLst>
          </p:cNvPr>
          <p:cNvSpPr txBox="1">
            <a:spLocks/>
          </p:cNvSpPr>
          <p:nvPr userDrawn="1"/>
        </p:nvSpPr>
        <p:spPr>
          <a:xfrm>
            <a:off x="152901" y="1065044"/>
            <a:ext cx="11691963" cy="60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250CFC0-A823-43EB-A713-EF0CE2E23028}"/>
              </a:ext>
            </a:extLst>
          </p:cNvPr>
          <p:cNvSpPr/>
          <p:nvPr userDrawn="1"/>
        </p:nvSpPr>
        <p:spPr>
          <a:xfrm>
            <a:off x="4511486" y="0"/>
            <a:ext cx="5888509" cy="6858000"/>
          </a:xfrm>
          <a:custGeom>
            <a:avLst/>
            <a:gdLst>
              <a:gd name="connsiteX0" fmla="*/ 1811657 w 5888509"/>
              <a:gd name="connsiteY0" fmla="*/ 0 h 6858000"/>
              <a:gd name="connsiteX1" fmla="*/ 5888509 w 5888509"/>
              <a:gd name="connsiteY1" fmla="*/ 0 h 6858000"/>
              <a:gd name="connsiteX2" fmla="*/ 3046970 w 5888509"/>
              <a:gd name="connsiteY2" fmla="*/ 6858000 h 6858000"/>
              <a:gd name="connsiteX3" fmla="*/ 0 w 58885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8509" h="6858000">
                <a:moveTo>
                  <a:pt x="1811657" y="0"/>
                </a:moveTo>
                <a:lnTo>
                  <a:pt x="5888509" y="0"/>
                </a:lnTo>
                <a:lnTo>
                  <a:pt x="304697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38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833232-FA31-4E37-813F-65526903633A}"/>
              </a:ext>
            </a:extLst>
          </p:cNvPr>
          <p:cNvSpPr/>
          <p:nvPr userDrawn="1"/>
        </p:nvSpPr>
        <p:spPr>
          <a:xfrm flipH="1">
            <a:off x="7550834" y="0"/>
            <a:ext cx="4637104" cy="6858000"/>
          </a:xfrm>
          <a:custGeom>
            <a:avLst/>
            <a:gdLst>
              <a:gd name="connsiteX0" fmla="*/ 1792006 w 4633545"/>
              <a:gd name="connsiteY0" fmla="*/ 0 h 6858000"/>
              <a:gd name="connsiteX1" fmla="*/ 1752600 w 4633545"/>
              <a:gd name="connsiteY1" fmla="*/ 0 h 6858000"/>
              <a:gd name="connsiteX2" fmla="*/ 579705 w 4633545"/>
              <a:gd name="connsiteY2" fmla="*/ 0 h 6858000"/>
              <a:gd name="connsiteX3" fmla="*/ 0 w 4633545"/>
              <a:gd name="connsiteY3" fmla="*/ 0 h 6858000"/>
              <a:gd name="connsiteX4" fmla="*/ 0 w 4633545"/>
              <a:gd name="connsiteY4" fmla="*/ 6858000 h 6858000"/>
              <a:gd name="connsiteX5" fmla="*/ 1752600 w 4633545"/>
              <a:gd name="connsiteY5" fmla="*/ 6858000 h 6858000"/>
              <a:gd name="connsiteX6" fmla="*/ 3421244 w 4633545"/>
              <a:gd name="connsiteY6" fmla="*/ 6858000 h 6858000"/>
              <a:gd name="connsiteX7" fmla="*/ 4053840 w 4633545"/>
              <a:gd name="connsiteY7" fmla="*/ 6858000 h 6858000"/>
              <a:gd name="connsiteX8" fmla="*/ 4633545 w 4633545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3545" h="6858000">
                <a:moveTo>
                  <a:pt x="1792006" y="0"/>
                </a:moveTo>
                <a:lnTo>
                  <a:pt x="1752600" y="0"/>
                </a:lnTo>
                <a:lnTo>
                  <a:pt x="579705" y="0"/>
                </a:lnTo>
                <a:lnTo>
                  <a:pt x="0" y="0"/>
                </a:lnTo>
                <a:lnTo>
                  <a:pt x="0" y="6858000"/>
                </a:lnTo>
                <a:lnTo>
                  <a:pt x="1752600" y="6858000"/>
                </a:lnTo>
                <a:lnTo>
                  <a:pt x="3421244" y="6858000"/>
                </a:lnTo>
                <a:lnTo>
                  <a:pt x="4053840" y="6858000"/>
                </a:lnTo>
                <a:lnTo>
                  <a:pt x="4633545" y="6858000"/>
                </a:lnTo>
                <a:close/>
              </a:path>
            </a:pathLst>
          </a:custGeom>
          <a:solidFill>
            <a:srgbClr val="032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B70A023-8C2D-4F5C-97F5-94EF529A4AB2}"/>
              </a:ext>
            </a:extLst>
          </p:cNvPr>
          <p:cNvSpPr/>
          <p:nvPr userDrawn="1"/>
        </p:nvSpPr>
        <p:spPr>
          <a:xfrm>
            <a:off x="0" y="0"/>
            <a:ext cx="6323139" cy="6858001"/>
          </a:xfrm>
          <a:custGeom>
            <a:avLst/>
            <a:gdLst>
              <a:gd name="connsiteX0" fmla="*/ 0 w 6323139"/>
              <a:gd name="connsiteY0" fmla="*/ 0 h 6858001"/>
              <a:gd name="connsiteX1" fmla="*/ 6323139 w 6323139"/>
              <a:gd name="connsiteY1" fmla="*/ 0 h 6858001"/>
              <a:gd name="connsiteX2" fmla="*/ 4511481 w 6323139"/>
              <a:gd name="connsiteY2" fmla="*/ 6858001 h 6858001"/>
              <a:gd name="connsiteX3" fmla="*/ 0 w 632313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3139" h="6858001">
                <a:moveTo>
                  <a:pt x="0" y="0"/>
                </a:moveTo>
                <a:lnTo>
                  <a:pt x="6323139" y="0"/>
                </a:lnTo>
                <a:lnTo>
                  <a:pt x="451148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F4E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89791F-4B2C-481B-BCC5-959FEF58C174}"/>
              </a:ext>
            </a:extLst>
          </p:cNvPr>
          <p:cNvGrpSpPr/>
          <p:nvPr userDrawn="1"/>
        </p:nvGrpSpPr>
        <p:grpSpPr>
          <a:xfrm>
            <a:off x="-3175" y="6675120"/>
            <a:ext cx="12195175" cy="182880"/>
            <a:chOff x="-3175" y="5257800"/>
            <a:chExt cx="12195175" cy="1828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D8D1BA-41FA-4212-8E31-0D86D5ED99B1}"/>
                </a:ext>
              </a:extLst>
            </p:cNvPr>
            <p:cNvSpPr/>
            <p:nvPr userDrawn="1"/>
          </p:nvSpPr>
          <p:spPr>
            <a:xfrm>
              <a:off x="4495801" y="5257800"/>
              <a:ext cx="3200399" cy="182880"/>
            </a:xfrm>
            <a:prstGeom prst="rect">
              <a:avLst/>
            </a:prstGeom>
            <a:solidFill>
              <a:srgbClr val="304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92A184-5393-419E-A7FC-DACB0B0E49D3}"/>
                </a:ext>
              </a:extLst>
            </p:cNvPr>
            <p:cNvSpPr/>
            <p:nvPr userDrawn="1"/>
          </p:nvSpPr>
          <p:spPr>
            <a:xfrm>
              <a:off x="-3175" y="5257800"/>
              <a:ext cx="4566046" cy="182880"/>
            </a:xfrm>
            <a:custGeom>
              <a:avLst/>
              <a:gdLst>
                <a:gd name="connsiteX0" fmla="*/ 0 w 4566046"/>
                <a:gd name="connsiteY0" fmla="*/ 0 h 182880"/>
                <a:gd name="connsiteX1" fmla="*/ 4566046 w 4566046"/>
                <a:gd name="connsiteY1" fmla="*/ 0 h 182880"/>
                <a:gd name="connsiteX2" fmla="*/ 4522895 w 4566046"/>
                <a:gd name="connsiteY2" fmla="*/ 182880 h 182880"/>
                <a:gd name="connsiteX3" fmla="*/ 0 w 4566046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6046" h="182880">
                  <a:moveTo>
                    <a:pt x="0" y="0"/>
                  </a:moveTo>
                  <a:lnTo>
                    <a:pt x="4566046" y="0"/>
                  </a:lnTo>
                  <a:lnTo>
                    <a:pt x="4522895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E7C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27F0D36-1206-47D3-ABB1-1F5CA4A336C0}"/>
                </a:ext>
              </a:extLst>
            </p:cNvPr>
            <p:cNvSpPr/>
            <p:nvPr userDrawn="1"/>
          </p:nvSpPr>
          <p:spPr>
            <a:xfrm>
              <a:off x="7554895" y="5257800"/>
              <a:ext cx="4637105" cy="182880"/>
            </a:xfrm>
            <a:custGeom>
              <a:avLst/>
              <a:gdLst>
                <a:gd name="connsiteX0" fmla="*/ 76163 w 4640280"/>
                <a:gd name="connsiteY0" fmla="*/ 0 h 182880"/>
                <a:gd name="connsiteX1" fmla="*/ 4640280 w 4640280"/>
                <a:gd name="connsiteY1" fmla="*/ 0 h 182880"/>
                <a:gd name="connsiteX2" fmla="*/ 4640280 w 4640280"/>
                <a:gd name="connsiteY2" fmla="*/ 182880 h 182880"/>
                <a:gd name="connsiteX3" fmla="*/ 0 w 4640280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0280" h="182880">
                  <a:moveTo>
                    <a:pt x="76163" y="0"/>
                  </a:moveTo>
                  <a:lnTo>
                    <a:pt x="4640280" y="0"/>
                  </a:lnTo>
                  <a:lnTo>
                    <a:pt x="464028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031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5" descr="a_sig_horiz_1c_w_png.png">
            <a:extLst>
              <a:ext uri="{FF2B5EF4-FFF2-40B4-BE49-F238E27FC236}">
                <a16:creationId xmlns:a16="http://schemas.microsoft.com/office/drawing/2014/main" id="{63EBC5D0-49E2-408E-AEAF-62EB368C5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6481130"/>
            <a:ext cx="976674" cy="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5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B46C0-A575-42A1-8C3B-DCE81417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238A0-04D5-3B0F-6A82-BB72971CC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79B207-A9E0-A239-7BE7-2A93F2F43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75C17-1498-F3BB-F988-ED2875AB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615AF-3DF8-CED7-9072-91ABFA51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7E8861-C00F-4E84-932A-C728FF21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56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4A0CB-B070-5C4B-CA85-86950174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050E3B0-0467-49BE-D6AE-7E8340E2F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23F542-578C-373C-E668-8D8EDF401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B143B1-4D8E-43C8-E0A3-75F185CF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1A8800-F0BF-EF6B-2DAA-F6FC8A4A3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7D764F-7B68-46F9-64D4-5F6E716C7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11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D9FA630-3060-156B-2A57-2EAA2E9B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7313B9-F635-3B7A-4C0F-40CF03CDD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18170C-44B2-2CE5-C903-45EFA514F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ADFE4-2C31-4795-A60A-CAF69F388F65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F40F9B-56BF-8A11-E1CC-BAB23A6D6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4E043-9E5D-D342-9DC8-4BFB33C7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536F0-3904-4495-B6E8-B5F6CC4325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40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CA973-0864-457B-94E1-4B292945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77"/>
            <a:ext cx="10515600" cy="93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49D-DC28-4215-896C-3FC0DB6E3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AA600"/>
              </a:buClr>
              <a:buFont typeface="Arial" panose="020B0604020202020204" pitchFamily="34" charset="0"/>
              <a:buChar char="•"/>
            </a:pPr>
            <a:r>
              <a:rPr lang="en-US" noProof="0"/>
              <a:t>Third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AA600"/>
              </a:buClr>
              <a:buFont typeface="Arial" panose="020B0604020202020204" pitchFamily="34" charset="0"/>
              <a:buChar char="•"/>
            </a:pPr>
            <a:r>
              <a:rPr lang="en-US" noProof="0"/>
              <a:t>Fourth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AA600"/>
              </a:buClr>
              <a:buFont typeface="Arial" panose="020B0604020202020204" pitchFamily="34" charset="0"/>
              <a:buChar char="•"/>
            </a:pPr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FBB25-7B42-4B73-B549-01B463149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2DF2419-03EF-E508-9FE2-0F0F2046A1AA}"/>
              </a:ext>
            </a:extLst>
          </p:cNvPr>
          <p:cNvSpPr/>
          <p:nvPr userDrawn="1"/>
        </p:nvSpPr>
        <p:spPr>
          <a:xfrm>
            <a:off x="137160" y="6329054"/>
            <a:ext cx="1193292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05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3" r:id="rId11"/>
    <p:sldLayoutId id="2147483706" r:id="rId12"/>
    <p:sldLayoutId id="2147483685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400" b="1" kern="1200" cap="all" baseline="0" smtClean="0">
          <a:solidFill>
            <a:srgbClr val="273E7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b="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CA973-0864-457B-94E1-4B292945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4A49D-DC28-4215-896C-3FC0DB6E3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AA600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AA600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AA600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A53C0-B7F1-4EFE-AD85-6D6E4EA39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AE888-4D3A-4A34-BCA1-5561ED4159E0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FBB25-7B42-4B73-B549-01B463149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Click to add references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3E163-891A-4A85-AE26-832EFD964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B1A4-E7C6-4910-8590-1AEBABD221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4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707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400" b="1" kern="1200" cap="all" baseline="0" smtClean="0">
          <a:solidFill>
            <a:srgbClr val="273E7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b="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DA38A8-71DB-4312-9613-9B43839977FD}"/>
              </a:ext>
            </a:extLst>
          </p:cNvPr>
          <p:cNvSpPr/>
          <p:nvPr userDrawn="1"/>
        </p:nvSpPr>
        <p:spPr>
          <a:xfrm>
            <a:off x="7568865" y="6446528"/>
            <a:ext cx="4623135" cy="411473"/>
          </a:xfrm>
          <a:custGeom>
            <a:avLst/>
            <a:gdLst>
              <a:gd name="connsiteX0" fmla="*/ 158619 w 4623135"/>
              <a:gd name="connsiteY0" fmla="*/ 0 h 411473"/>
              <a:gd name="connsiteX1" fmla="*/ 4623135 w 4623135"/>
              <a:gd name="connsiteY1" fmla="*/ 0 h 411473"/>
              <a:gd name="connsiteX2" fmla="*/ 4623135 w 4623135"/>
              <a:gd name="connsiteY2" fmla="*/ 411473 h 411473"/>
              <a:gd name="connsiteX3" fmla="*/ 0 w 4623135"/>
              <a:gd name="connsiteY3" fmla="*/ 411473 h 411473"/>
              <a:gd name="connsiteX4" fmla="*/ 345 w 4623135"/>
              <a:gd name="connsiteY4" fmla="*/ 408982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3135" h="411473">
                <a:moveTo>
                  <a:pt x="158619" y="0"/>
                </a:moveTo>
                <a:lnTo>
                  <a:pt x="4623135" y="0"/>
                </a:lnTo>
                <a:lnTo>
                  <a:pt x="4623135" y="411473"/>
                </a:lnTo>
                <a:lnTo>
                  <a:pt x="0" y="411473"/>
                </a:lnTo>
                <a:lnTo>
                  <a:pt x="345" y="408982"/>
                </a:lnTo>
                <a:close/>
              </a:path>
            </a:pathLst>
          </a:cu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04799" y="213360"/>
            <a:ext cx="9458325" cy="7315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9600" y="1219209"/>
            <a:ext cx="9153525" cy="4952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0E7D52B-7445-4EEA-AA88-381999B76929}"/>
              </a:ext>
            </a:extLst>
          </p:cNvPr>
          <p:cNvSpPr/>
          <p:nvPr userDrawn="1"/>
        </p:nvSpPr>
        <p:spPr>
          <a:xfrm>
            <a:off x="4509730" y="6446528"/>
            <a:ext cx="3230920" cy="411473"/>
          </a:xfrm>
          <a:custGeom>
            <a:avLst/>
            <a:gdLst>
              <a:gd name="connsiteX0" fmla="*/ 99036 w 3204588"/>
              <a:gd name="connsiteY0" fmla="*/ 0 h 411473"/>
              <a:gd name="connsiteX1" fmla="*/ 3204588 w 3204588"/>
              <a:gd name="connsiteY1" fmla="*/ 0 h 411473"/>
              <a:gd name="connsiteX2" fmla="*/ 3046314 w 3204588"/>
              <a:gd name="connsiteY2" fmla="*/ 408982 h 411473"/>
              <a:gd name="connsiteX3" fmla="*/ 3045969 w 3204588"/>
              <a:gd name="connsiteY3" fmla="*/ 411473 h 411473"/>
              <a:gd name="connsiteX4" fmla="*/ 0 w 3204588"/>
              <a:gd name="connsiteY4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588" h="411473">
                <a:moveTo>
                  <a:pt x="99036" y="0"/>
                </a:moveTo>
                <a:lnTo>
                  <a:pt x="3204588" y="0"/>
                </a:lnTo>
                <a:lnTo>
                  <a:pt x="3046314" y="408982"/>
                </a:lnTo>
                <a:lnTo>
                  <a:pt x="3045969" y="411473"/>
                </a:lnTo>
                <a:lnTo>
                  <a:pt x="0" y="411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7137CC9-B3A3-4658-9919-9B1EB7DDE7B0}"/>
              </a:ext>
            </a:extLst>
          </p:cNvPr>
          <p:cNvSpPr/>
          <p:nvPr userDrawn="1"/>
        </p:nvSpPr>
        <p:spPr>
          <a:xfrm>
            <a:off x="0" y="6446528"/>
            <a:ext cx="4621932" cy="411473"/>
          </a:xfrm>
          <a:custGeom>
            <a:avLst/>
            <a:gdLst>
              <a:gd name="connsiteX0" fmla="*/ 0 w 4621932"/>
              <a:gd name="connsiteY0" fmla="*/ 0 h 411473"/>
              <a:gd name="connsiteX1" fmla="*/ 4621932 w 4621932"/>
              <a:gd name="connsiteY1" fmla="*/ 0 h 411473"/>
              <a:gd name="connsiteX2" fmla="*/ 4522896 w 4621932"/>
              <a:gd name="connsiteY2" fmla="*/ 411473 h 411473"/>
              <a:gd name="connsiteX3" fmla="*/ 0 w 4621932"/>
              <a:gd name="connsiteY3" fmla="*/ 411473 h 41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932" h="411473">
                <a:moveTo>
                  <a:pt x="0" y="0"/>
                </a:moveTo>
                <a:lnTo>
                  <a:pt x="4621932" y="0"/>
                </a:lnTo>
                <a:lnTo>
                  <a:pt x="4522896" y="411473"/>
                </a:lnTo>
                <a:lnTo>
                  <a:pt x="0" y="411473"/>
                </a:lnTo>
                <a:close/>
              </a:path>
            </a:pathLst>
          </a:cu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spc="400" baseline="0">
              <a:solidFill>
                <a:schemeClr val="bg1"/>
              </a:solidFill>
            </a:endParaRPr>
          </a:p>
        </p:txBody>
      </p:sp>
      <p:pic>
        <p:nvPicPr>
          <p:cNvPr id="7" name="Picture 25" descr="a_sig_horiz_1c_w_png.png">
            <a:extLst>
              <a:ext uri="{FF2B5EF4-FFF2-40B4-BE49-F238E27FC236}">
                <a16:creationId xmlns:a16="http://schemas.microsoft.com/office/drawing/2014/main" id="{DD7E8970-0B40-4CCC-8852-AB98A77FB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6481130"/>
            <a:ext cx="976674" cy="2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2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921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35000" indent="-2921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alibri" panose="020F0502020204030204" pitchFamily="34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7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oi.org/10.1016/j.clnesp.2020.11.016" TargetMode="External"/><Relationship Id="rId1" Type="http://schemas.openxmlformats.org/officeDocument/2006/relationships/slideLayout" Target="../slideLayouts/slideLayout44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na-elderly.com/sites/default/files/2021-10/mna-mini-english-imperial.pdf%2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t-global.org/wp-content/uploads/2021/02/PG-SGA-Metric-version-4.3.20-std-logo.pdf%20/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mappnutrition.com/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740.png"/><Relationship Id="rId4" Type="http://schemas.openxmlformats.org/officeDocument/2006/relationships/customXml" Target="../ink/ink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youtu.be/IsGTLlZmdec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rowingtheboats.blogspot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tiff"/><Relationship Id="rId7" Type="http://schemas.openxmlformats.org/officeDocument/2006/relationships/image" Target="../media/image94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5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1.png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eciemaps.mscbs.gob.es/ecieMaps/browser/index_10_mc.html" TargetMode="Externa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dinu.2021.09.015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13" Type="http://schemas.openxmlformats.org/officeDocument/2006/relationships/hyperlink" Target="https://www.seen.es/portal/herramientas/nutricion-clinica-y-dietetica?idTipoApartado=z6z%2FQkZvJrWSLFKJRW8LYw%3D%3D&amp;idCategoria=FqJirakYROZWYLbvhAsjZg%3D%3D" TargetMode="External"/><Relationship Id="rId3" Type="http://schemas.openxmlformats.org/officeDocument/2006/relationships/hyperlink" Target="https://vivifrail.com/es/inicio/" TargetMode="External"/><Relationship Id="rId7" Type="http://schemas.openxmlformats.org/officeDocument/2006/relationships/hyperlink" Target="http://nutricia.es/nutriactiva/" TargetMode="External"/><Relationship Id="rId12" Type="http://schemas.openxmlformats.org/officeDocument/2006/relationships/hyperlink" Target="https://www.seen.es/ModulGEX/workspace/publico/modulos/web/docs/apartados/2814/071221_032103_4685530592.pdf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4.jpeg"/><Relationship Id="rId11" Type="http://schemas.openxmlformats.org/officeDocument/2006/relationships/image" Target="../media/image137.png"/><Relationship Id="rId5" Type="http://schemas.openxmlformats.org/officeDocument/2006/relationships/hyperlink" Target="https://www.nutricionyejercicio.es/" TargetMode="External"/><Relationship Id="rId10" Type="http://schemas.openxmlformats.org/officeDocument/2006/relationships/image" Target="../media/image136.png"/><Relationship Id="rId4" Type="http://schemas.openxmlformats.org/officeDocument/2006/relationships/image" Target="../media/image133.jpeg"/><Relationship Id="rId9" Type="http://schemas.openxmlformats.org/officeDocument/2006/relationships/hyperlink" Target="https://abbottnet.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911A16-EF47-4E7F-B9CF-5AA715F5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r="12450"/>
          <a:stretch/>
        </p:blipFill>
        <p:spPr>
          <a:xfrm>
            <a:off x="0" y="9605"/>
            <a:ext cx="12192000" cy="6854383"/>
          </a:xfrm>
          <a:prstGeom prst="rect">
            <a:avLst/>
          </a:prstGeom>
        </p:spPr>
      </p:pic>
      <p:pic>
        <p:nvPicPr>
          <p:cNvPr id="7" name="Grafik 11" descr="Ein Bild, das sitzend, Computer, Spiel, Vogel enthält.&#10;&#10;Automatisch generierte Beschreibung">
            <a:extLst>
              <a:ext uri="{FF2B5EF4-FFF2-40B4-BE49-F238E27FC236}">
                <a16:creationId xmlns:a16="http://schemas.microsoft.com/office/drawing/2014/main" id="{5E770383-5916-4B08-B40F-A0F9C7B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0" t="16441" r="250" b="22741"/>
          <a:stretch/>
        </p:blipFill>
        <p:spPr bwMode="auto">
          <a:xfrm rot="21412052">
            <a:off x="-457333" y="220925"/>
            <a:ext cx="8990824" cy="2210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861E4CF-19E2-44F3-BB26-D1E5D35F28FA}"/>
              </a:ext>
            </a:extLst>
          </p:cNvPr>
          <p:cNvSpPr txBox="1">
            <a:spLocks/>
          </p:cNvSpPr>
          <p:nvPr/>
        </p:nvSpPr>
        <p:spPr>
          <a:xfrm>
            <a:off x="2653695" y="3210447"/>
            <a:ext cx="7445800" cy="701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009CD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sz="4400" err="1">
                <a:solidFill>
                  <a:schemeClr val="bg1"/>
                </a:solidFill>
              </a:rPr>
              <a:t>Advance</a:t>
            </a:r>
            <a:r>
              <a:rPr lang="es-ES" sz="4400">
                <a:solidFill>
                  <a:schemeClr val="bg1"/>
                </a:solidFill>
              </a:rPr>
              <a:t> Expert </a:t>
            </a:r>
            <a:r>
              <a:rPr lang="es-ES" sz="4400" err="1">
                <a:solidFill>
                  <a:schemeClr val="bg1"/>
                </a:solidFill>
              </a:rPr>
              <a:t>Program</a:t>
            </a:r>
            <a:endParaRPr lang="es-ES" sz="4400">
              <a:solidFill>
                <a:schemeClr val="bg1"/>
              </a:solidFill>
            </a:endParaRPr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C552DB5-388C-F4F8-FE20-B4017408C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6" y="-1347537"/>
            <a:ext cx="6267359" cy="44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89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D8E9E-E36E-4560-B2B0-2A44DE47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_tradnl"/>
              <a:t>VARIABLES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DA5B510-EB97-005A-A2A2-ABA9A9243D85}"/>
              </a:ext>
            </a:extLst>
          </p:cNvPr>
          <p:cNvCxnSpPr/>
          <p:nvPr/>
        </p:nvCxnSpPr>
        <p:spPr>
          <a:xfrm>
            <a:off x="0" y="1418210"/>
            <a:ext cx="12192000" cy="0"/>
          </a:xfrm>
          <a:prstGeom prst="line">
            <a:avLst/>
          </a:prstGeom>
          <a:ln w="19050">
            <a:solidFill>
              <a:srgbClr val="D7AD5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3633C60D-6665-9DFC-40F9-CA64AC4093DD}"/>
              </a:ext>
            </a:extLst>
          </p:cNvPr>
          <p:cNvSpPr/>
          <p:nvPr/>
        </p:nvSpPr>
        <p:spPr>
          <a:xfrm>
            <a:off x="2064696" y="1046735"/>
            <a:ext cx="757136" cy="742950"/>
          </a:xfrm>
          <a:prstGeom prst="flowChartConnector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>
                <a:solidFill>
                  <a:srgbClr val="D7AD5E"/>
                </a:solidFill>
              </a:rPr>
              <a:t>V1</a:t>
            </a:r>
            <a:endParaRPr lang="es-ES_tradnl" sz="3200" b="1">
              <a:solidFill>
                <a:srgbClr val="D7AD5E"/>
              </a:solidFill>
            </a:endParaRPr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10B57945-F4CC-D641-F089-5230DE2188B2}"/>
              </a:ext>
            </a:extLst>
          </p:cNvPr>
          <p:cNvSpPr/>
          <p:nvPr/>
        </p:nvSpPr>
        <p:spPr>
          <a:xfrm>
            <a:off x="8713146" y="1046735"/>
            <a:ext cx="757136" cy="742950"/>
          </a:xfrm>
          <a:prstGeom prst="flowChartConnector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>
                <a:solidFill>
                  <a:srgbClr val="D7AD5E"/>
                </a:solidFill>
              </a:rPr>
              <a:t>V2</a:t>
            </a:r>
            <a:endParaRPr lang="es-ES_tradnl" sz="3200" b="1">
              <a:solidFill>
                <a:srgbClr val="D7AD5E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BC72E35-3047-8DC7-4D44-68308359A7FF}"/>
              </a:ext>
            </a:extLst>
          </p:cNvPr>
          <p:cNvSpPr txBox="1"/>
          <p:nvPr/>
        </p:nvSpPr>
        <p:spPr>
          <a:xfrm>
            <a:off x="557111" y="1862880"/>
            <a:ext cx="1012993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_tradnl" sz="1600" b="1">
                <a:solidFill>
                  <a:srgbClr val="203864"/>
                </a:solidFill>
              </a:rPr>
              <a:t>Formulario del paciente: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 b="1"/>
              <a:t>Fecha de nacimiento y género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/>
              <a:t>Antecedentes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/>
              <a:t>Ámbito asistencial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 b="1"/>
              <a:t>Cribado nutricional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 b="1"/>
              <a:t>Diagnóstico nutricional y codificación 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 b="1"/>
              <a:t>Datos antropométricos 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/>
              <a:t>Parámetros funcionales: test de la silla 5 </a:t>
            </a:r>
            <a:r>
              <a:rPr lang="es-ES_tradnl" sz="1600" err="1"/>
              <a:t>rep</a:t>
            </a:r>
            <a:r>
              <a:rPr lang="es-ES_tradnl" sz="1600"/>
              <a:t> y </a:t>
            </a:r>
            <a:r>
              <a:rPr lang="es-ES_tradnl" sz="1600" b="1"/>
              <a:t>dinamometría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/>
              <a:t>Mediciones de composición corporal: </a:t>
            </a:r>
            <a:r>
              <a:rPr lang="es-ES_tradnl" sz="1600" b="1"/>
              <a:t>CP, </a:t>
            </a:r>
            <a:r>
              <a:rPr lang="es-ES_tradnl" sz="1600"/>
              <a:t>BIA, DEXA, TAC y ecografía abdominal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 b="1"/>
              <a:t>Tipo de tratamiento nutricional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 b="1"/>
              <a:t>Prescripción de un programa de actividad física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092CE6B-1F3B-3095-D5FA-75544D8540CC}"/>
              </a:ext>
            </a:extLst>
          </p:cNvPr>
          <p:cNvSpPr/>
          <p:nvPr/>
        </p:nvSpPr>
        <p:spPr>
          <a:xfrm>
            <a:off x="295275" y="1652189"/>
            <a:ext cx="7905750" cy="3995324"/>
          </a:xfrm>
          <a:prstGeom prst="round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53604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E799C8-6E71-2D64-1B9A-16DDBD7FB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32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130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FCEB3F-0533-2C59-620C-B20AC241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94"/>
            <a:ext cx="12192000" cy="53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651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911A16-EF47-4E7F-B9CF-5AA715F5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r="12450"/>
          <a:stretch/>
        </p:blipFill>
        <p:spPr>
          <a:xfrm>
            <a:off x="0" y="9605"/>
            <a:ext cx="12192000" cy="6854383"/>
          </a:xfrm>
          <a:prstGeom prst="rect">
            <a:avLst/>
          </a:prstGeom>
        </p:spPr>
      </p:pic>
      <p:pic>
        <p:nvPicPr>
          <p:cNvPr id="7" name="Grafik 11" descr="Ein Bild, das sitzend, Computer, Spiel, Vogel enthält.&#10;&#10;Automatisch generierte Beschreibung">
            <a:extLst>
              <a:ext uri="{FF2B5EF4-FFF2-40B4-BE49-F238E27FC236}">
                <a16:creationId xmlns:a16="http://schemas.microsoft.com/office/drawing/2014/main" id="{5E770383-5916-4B08-B40F-A0F9C7B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0" t="16441" r="250" b="22741"/>
          <a:stretch/>
        </p:blipFill>
        <p:spPr bwMode="auto">
          <a:xfrm rot="21412052">
            <a:off x="-457333" y="220925"/>
            <a:ext cx="8990824" cy="2210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861E4CF-19E2-44F3-BB26-D1E5D35F28FA}"/>
              </a:ext>
            </a:extLst>
          </p:cNvPr>
          <p:cNvSpPr txBox="1">
            <a:spLocks/>
          </p:cNvSpPr>
          <p:nvPr/>
        </p:nvSpPr>
        <p:spPr>
          <a:xfrm>
            <a:off x="2653695" y="3210447"/>
            <a:ext cx="7445800" cy="701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009CD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sz="4400" err="1">
                <a:solidFill>
                  <a:schemeClr val="bg1"/>
                </a:solidFill>
              </a:rPr>
              <a:t>Advance</a:t>
            </a:r>
            <a:r>
              <a:rPr lang="es-ES" sz="4400">
                <a:solidFill>
                  <a:schemeClr val="bg1"/>
                </a:solidFill>
              </a:rPr>
              <a:t> Expert </a:t>
            </a:r>
            <a:r>
              <a:rPr lang="es-ES" sz="4400" err="1">
                <a:solidFill>
                  <a:schemeClr val="bg1"/>
                </a:solidFill>
              </a:rPr>
              <a:t>Program</a:t>
            </a:r>
            <a:endParaRPr lang="es-ES" sz="4400">
              <a:solidFill>
                <a:schemeClr val="bg1"/>
              </a:solidFill>
            </a:endParaRPr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C552DB5-388C-F4F8-FE20-B4017408C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6" y="-1347537"/>
            <a:ext cx="6267359" cy="44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7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53F5981-D983-684E-D8EF-47EFEACB2607}"/>
              </a:ext>
            </a:extLst>
          </p:cNvPr>
          <p:cNvSpPr/>
          <p:nvPr/>
        </p:nvSpPr>
        <p:spPr>
          <a:xfrm>
            <a:off x="1304925" y="6153150"/>
            <a:ext cx="10477500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BD8E9E-E36E-4560-B2B0-2A44DE472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_tradnl"/>
              <a:t>VARIABLES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DA5B510-EB97-005A-A2A2-ABA9A9243D85}"/>
              </a:ext>
            </a:extLst>
          </p:cNvPr>
          <p:cNvCxnSpPr/>
          <p:nvPr/>
        </p:nvCxnSpPr>
        <p:spPr>
          <a:xfrm>
            <a:off x="0" y="1418210"/>
            <a:ext cx="12192000" cy="0"/>
          </a:xfrm>
          <a:prstGeom prst="line">
            <a:avLst/>
          </a:prstGeom>
          <a:ln w="19050">
            <a:solidFill>
              <a:srgbClr val="D7AD5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3633C60D-6665-9DFC-40F9-CA64AC4093DD}"/>
              </a:ext>
            </a:extLst>
          </p:cNvPr>
          <p:cNvSpPr/>
          <p:nvPr/>
        </p:nvSpPr>
        <p:spPr>
          <a:xfrm>
            <a:off x="1208662" y="1046735"/>
            <a:ext cx="757136" cy="742950"/>
          </a:xfrm>
          <a:prstGeom prst="flowChartConnector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>
                <a:solidFill>
                  <a:srgbClr val="D7AD5E"/>
                </a:solidFill>
              </a:rPr>
              <a:t>V1</a:t>
            </a:r>
            <a:endParaRPr lang="es-ES_tradnl" sz="3200" b="1">
              <a:solidFill>
                <a:srgbClr val="D7AD5E"/>
              </a:solidFill>
            </a:endParaRPr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10B57945-F4CC-D641-F089-5230DE2188B2}"/>
              </a:ext>
            </a:extLst>
          </p:cNvPr>
          <p:cNvSpPr/>
          <p:nvPr/>
        </p:nvSpPr>
        <p:spPr>
          <a:xfrm>
            <a:off x="8713146" y="1046735"/>
            <a:ext cx="757136" cy="742950"/>
          </a:xfrm>
          <a:prstGeom prst="flowChartConnector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>
                <a:solidFill>
                  <a:srgbClr val="D7AD5E"/>
                </a:solidFill>
              </a:rPr>
              <a:t>V2</a:t>
            </a:r>
            <a:endParaRPr lang="es-ES_tradnl" sz="3200" b="1">
              <a:solidFill>
                <a:srgbClr val="D7AD5E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BC72E35-3047-8DC7-4D44-68308359A7FF}"/>
              </a:ext>
            </a:extLst>
          </p:cNvPr>
          <p:cNvSpPr txBox="1"/>
          <p:nvPr/>
        </p:nvSpPr>
        <p:spPr>
          <a:xfrm>
            <a:off x="2447924" y="1789685"/>
            <a:ext cx="957688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s-ES_tradnl" sz="1600" b="1">
                <a:solidFill>
                  <a:srgbClr val="203864"/>
                </a:solidFill>
              </a:rPr>
              <a:t>Formulario del paciente: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/>
              <a:t>Datos antropométricos 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/>
              <a:t>Parámetros funcionales: test de la silla 5 </a:t>
            </a:r>
            <a:r>
              <a:rPr lang="es-ES_tradnl" sz="1600" err="1"/>
              <a:t>rep</a:t>
            </a:r>
            <a:r>
              <a:rPr lang="es-ES_tradnl" sz="1600"/>
              <a:t> y dinamometría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/>
              <a:t>Mediciones de composición corporal: BIA, DEXA, TAC y ecografía abdominal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/>
              <a:t>Tipo de tratamiento nutricional: adherencia a la recomendación</a:t>
            </a:r>
          </a:p>
          <a:p>
            <a:pPr marL="542925" indent="428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_tradnl" sz="1600"/>
              <a:t>Prescripción de un programa de actividad física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 startAt="2"/>
            </a:pPr>
            <a:r>
              <a:rPr lang="es-ES_tradnl" sz="1600" b="1">
                <a:solidFill>
                  <a:srgbClr val="203864"/>
                </a:solidFill>
              </a:rPr>
              <a:t>Encuesta de valoración final </a:t>
            </a:r>
            <a:r>
              <a:rPr lang="es-ES_tradnl" sz="1600"/>
              <a:t>del impacto de la participación en el proyecto para medir su </a:t>
            </a:r>
            <a:r>
              <a:rPr lang="es-ES_tradnl" sz="1600" b="1">
                <a:solidFill>
                  <a:srgbClr val="203864"/>
                </a:solidFill>
              </a:rPr>
              <a:t>efectividad</a:t>
            </a:r>
            <a:r>
              <a:rPr lang="es-ES_tradnl" sz="1600"/>
              <a:t> sobre los siguientes aspectos:</a:t>
            </a:r>
          </a:p>
          <a:p>
            <a:pPr marL="800100" lvl="1" indent="-342900" algn="just"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s-ES" sz="16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Tiempo, complejidad, ayuda en la toma de decisiones, mejora relación compañeros, involucración del paciente, valor de la nutrición, protocolización, compromiso, difusión a otros (cuestionario NET PROMOTER SCORE) .  </a:t>
            </a:r>
            <a:endParaRPr lang="es-ES" sz="160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lvl="1" indent="-342900" algn="just">
              <a:spcBef>
                <a:spcPts val="600"/>
              </a:spcBef>
              <a:buFont typeface="+mj-lt"/>
              <a:buAutoNum type="arabicPeriod" startAt="3"/>
            </a:pPr>
            <a:r>
              <a:rPr lang="es-ES" sz="1600" b="1">
                <a:solidFill>
                  <a:srgbClr val="20386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%</a:t>
            </a:r>
            <a:r>
              <a:rPr lang="es-ES" sz="1600">
                <a:latin typeface="Calibri" panose="020F0502020204030204" pitchFamily="34" charset="0"/>
                <a:ea typeface="Times New Roman" panose="02020603050405020304" pitchFamily="18" charset="0"/>
              </a:rPr>
              <a:t> pacientes con </a:t>
            </a:r>
            <a:r>
              <a:rPr lang="es-ES" sz="1600" b="1">
                <a:solidFill>
                  <a:srgbClr val="20386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cribado nutricional positivo y método </a:t>
            </a:r>
            <a:r>
              <a:rPr lang="es-ES" sz="1600">
                <a:latin typeface="Calibri" panose="020F0502020204030204" pitchFamily="34" charset="0"/>
                <a:ea typeface="Times New Roman" panose="02020603050405020304" pitchFamily="18" charset="0"/>
              </a:rPr>
              <a:t>de cribado utilizado, y </a:t>
            </a:r>
            <a:r>
              <a:rPr lang="es-ES" sz="1600" b="1">
                <a:solidFill>
                  <a:srgbClr val="20386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%</a:t>
            </a:r>
            <a:r>
              <a:rPr lang="es-ES" sz="1600">
                <a:latin typeface="Calibri" panose="020F0502020204030204" pitchFamily="34" charset="0"/>
                <a:ea typeface="Times New Roman" panose="02020603050405020304" pitchFamily="18" charset="0"/>
              </a:rPr>
              <a:t> pacientes con </a:t>
            </a:r>
            <a:r>
              <a:rPr lang="es-ES" sz="1600" b="1">
                <a:solidFill>
                  <a:srgbClr val="20386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riesgo de sarcopenia o función muscular alterada </a:t>
            </a:r>
            <a:r>
              <a:rPr lang="es-ES" sz="1600">
                <a:latin typeface="Calibri" panose="020F0502020204030204" pitchFamily="34" charset="0"/>
                <a:ea typeface="Times New Roman" panose="02020603050405020304" pitchFamily="18" charset="0"/>
              </a:rPr>
              <a:t>y </a:t>
            </a:r>
            <a:r>
              <a:rPr lang="es-ES" sz="1600" b="1">
                <a:solidFill>
                  <a:srgbClr val="20386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método</a:t>
            </a:r>
            <a:r>
              <a:rPr lang="es-ES" sz="1600">
                <a:latin typeface="Calibri" panose="020F0502020204030204" pitchFamily="34" charset="0"/>
                <a:ea typeface="Times New Roman" panose="02020603050405020304" pitchFamily="18" charset="0"/>
              </a:rPr>
              <a:t> usado</a:t>
            </a:r>
          </a:p>
          <a:p>
            <a:pPr marL="342900" lvl="1" indent="-342900" algn="just">
              <a:spcBef>
                <a:spcPts val="600"/>
              </a:spcBef>
              <a:buFont typeface="+mj-lt"/>
              <a:buAutoNum type="arabicPeriod" startAt="4"/>
            </a:pPr>
            <a:r>
              <a:rPr lang="es-ES" sz="1600" b="1">
                <a:solidFill>
                  <a:srgbClr val="20386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% diagnósticos de desnutrición y sarcopenia </a:t>
            </a:r>
            <a:r>
              <a:rPr lang="es-ES" sz="1600">
                <a:latin typeface="Calibri" panose="020F0502020204030204" pitchFamily="34" charset="0"/>
                <a:ea typeface="Times New Roman" panose="02020603050405020304" pitchFamily="18" charset="0"/>
              </a:rPr>
              <a:t>efectivas</a:t>
            </a:r>
          </a:p>
          <a:p>
            <a:pPr marL="342900" lvl="1" indent="-342900" algn="just">
              <a:spcBef>
                <a:spcPts val="600"/>
              </a:spcBef>
              <a:buFont typeface="+mj-lt"/>
              <a:buAutoNum type="arabicPeriod" startAt="5"/>
            </a:pPr>
            <a:r>
              <a:rPr lang="es-ES" sz="1600" b="1">
                <a:solidFill>
                  <a:srgbClr val="20386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%</a:t>
            </a:r>
            <a:r>
              <a:rPr lang="es-ES" sz="1600">
                <a:latin typeface="Calibri" panose="020F0502020204030204" pitchFamily="34" charset="0"/>
                <a:ea typeface="Times New Roman" panose="02020603050405020304" pitchFamily="18" charset="0"/>
              </a:rPr>
              <a:t> casos pacientes </a:t>
            </a:r>
            <a:r>
              <a:rPr lang="es-ES" sz="1600" b="1">
                <a:solidFill>
                  <a:srgbClr val="20386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desnutridos</a:t>
            </a:r>
            <a:r>
              <a:rPr lang="es-ES" sz="1600">
                <a:latin typeface="Calibri" panose="020F0502020204030204" pitchFamily="34" charset="0"/>
                <a:ea typeface="Times New Roman" panose="02020603050405020304" pitchFamily="18" charset="0"/>
              </a:rPr>
              <a:t> en los que se alcanzó el objetivo terapéutico y cómo este % afectó a la satisfacción con el proyecto y el screening en cada PS</a:t>
            </a:r>
          </a:p>
          <a:p>
            <a:endParaRPr lang="es-ES_tradnl" sz="160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092CE6B-1F3B-3095-D5FA-75544D8540CC}"/>
              </a:ext>
            </a:extLst>
          </p:cNvPr>
          <p:cNvSpPr/>
          <p:nvPr/>
        </p:nvSpPr>
        <p:spPr>
          <a:xfrm>
            <a:off x="2208179" y="1632733"/>
            <a:ext cx="9912486" cy="5047535"/>
          </a:xfrm>
          <a:prstGeom prst="round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848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diagonales redondeadas 8">
            <a:extLst>
              <a:ext uri="{FF2B5EF4-FFF2-40B4-BE49-F238E27FC236}">
                <a16:creationId xmlns:a16="http://schemas.microsoft.com/office/drawing/2014/main" id="{0DEAC120-F42A-A36F-5663-4CDEB5E2583A}"/>
              </a:ext>
            </a:extLst>
          </p:cNvPr>
          <p:cNvSpPr/>
          <p:nvPr/>
        </p:nvSpPr>
        <p:spPr>
          <a:xfrm>
            <a:off x="6065699" y="4483936"/>
            <a:ext cx="5330285" cy="1437888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309DCC7-8C47-48CE-B40F-1BD0475F12A9}"/>
              </a:ext>
            </a:extLst>
          </p:cNvPr>
          <p:cNvGrpSpPr/>
          <p:nvPr/>
        </p:nvGrpSpPr>
        <p:grpSpPr>
          <a:xfrm>
            <a:off x="636108" y="3148818"/>
            <a:ext cx="4606229" cy="3342319"/>
            <a:chOff x="335168" y="3911313"/>
            <a:chExt cx="5063223" cy="3353537"/>
          </a:xfrm>
        </p:grpSpPr>
        <p:sp>
          <p:nvSpPr>
            <p:cNvPr id="24" name="Rectángulo: una sola esquina redondeada 23">
              <a:extLst>
                <a:ext uri="{FF2B5EF4-FFF2-40B4-BE49-F238E27FC236}">
                  <a16:creationId xmlns:a16="http://schemas.microsoft.com/office/drawing/2014/main" id="{7301FFCF-5A5A-45DF-B0E0-EF6622AFD573}"/>
                </a:ext>
              </a:extLst>
            </p:cNvPr>
            <p:cNvSpPr/>
            <p:nvPr/>
          </p:nvSpPr>
          <p:spPr>
            <a:xfrm>
              <a:off x="629081" y="5802540"/>
              <a:ext cx="4769310" cy="1251221"/>
            </a:xfrm>
            <a:prstGeom prst="round1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00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032C5FE-226A-4853-BA9E-7A6C5A0E8B54}"/>
                </a:ext>
              </a:extLst>
            </p:cNvPr>
            <p:cNvSpPr txBox="1"/>
            <p:nvPr/>
          </p:nvSpPr>
          <p:spPr>
            <a:xfrm>
              <a:off x="720338" y="5818300"/>
              <a:ext cx="456594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Prevalencia de desnutrición </a:t>
              </a:r>
              <a:r>
                <a:rPr kumimoji="0" lang="es-ES" sz="2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 los pacientes al </a:t>
              </a:r>
              <a:r>
                <a:rPr kumimoji="0" lang="es-ES" sz="2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ingreso fue del 23%</a:t>
              </a:r>
              <a:r>
                <a:rPr kumimoji="0" lang="es-ES" sz="2400" b="1" i="0" u="none" strike="noStrike" kern="1200" cap="none" spc="0" normalizeH="0" baseline="0" noProof="0">
                  <a:ln>
                    <a:noFill/>
                  </a:ln>
                  <a:solidFill>
                    <a:srgbClr val="0C4F6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2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 al </a:t>
              </a:r>
              <a:r>
                <a:rPr kumimoji="0" lang="es-ES" sz="24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alta del 23,4%</a:t>
              </a:r>
            </a:p>
            <a:p>
              <a:pPr algn="ctr"/>
              <a:endParaRPr lang="es-ES_tradnl" sz="1600">
                <a:latin typeface="Georgia" panose="02040502050405020303" pitchFamily="18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83E6150-DFF2-42D8-AAF6-07076D312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168" y="3995737"/>
              <a:ext cx="4551596" cy="1447999"/>
            </a:xfrm>
            <a:prstGeom prst="rect">
              <a:avLst/>
            </a:prstGeom>
          </p:spPr>
        </p:pic>
        <p:sp>
          <p:nvSpPr>
            <p:cNvPr id="19" name="Retângulo 29">
              <a:extLst>
                <a:ext uri="{FF2B5EF4-FFF2-40B4-BE49-F238E27FC236}">
                  <a16:creationId xmlns:a16="http://schemas.microsoft.com/office/drawing/2014/main" id="{D9DDEF27-80F1-43EF-A1EB-620AA2445EB2}"/>
                </a:ext>
              </a:extLst>
            </p:cNvPr>
            <p:cNvSpPr/>
            <p:nvPr/>
          </p:nvSpPr>
          <p:spPr>
            <a:xfrm>
              <a:off x="1666243" y="3911313"/>
              <a:ext cx="3144320" cy="247323"/>
            </a:xfrm>
            <a:prstGeom prst="rect">
              <a:avLst/>
            </a:prstGeom>
            <a:solidFill>
              <a:srgbClr val="FEA405">
                <a:alpha val="35000"/>
              </a:srgbClr>
            </a:solidFill>
          </p:spPr>
          <p:txBody>
            <a:bodyPr wrap="square" lIns="182880" tIns="91440" bIns="91440" rtlCol="0" anchor="b">
              <a:noAutofit/>
            </a:bodyPr>
            <a:lstStyle/>
            <a:p>
              <a:pPr marL="203200" indent="-203200" algn="just">
                <a:buSzPct val="100000"/>
                <a:buAutoNum type="arabicPeriod"/>
              </a:pPr>
              <a:endParaRPr lang="pt-PT" sz="900" b="1">
                <a:solidFill>
                  <a:schemeClr val="tx1"/>
                </a:solidFill>
              </a:endParaRPr>
            </a:p>
          </p:txBody>
        </p:sp>
        <p:sp>
          <p:nvSpPr>
            <p:cNvPr id="20" name="Retângulo 29">
              <a:extLst>
                <a:ext uri="{FF2B5EF4-FFF2-40B4-BE49-F238E27FC236}">
                  <a16:creationId xmlns:a16="http://schemas.microsoft.com/office/drawing/2014/main" id="{6B49A619-6E75-46C1-AAC2-F2667F42CE60}"/>
                </a:ext>
              </a:extLst>
            </p:cNvPr>
            <p:cNvSpPr/>
            <p:nvPr/>
          </p:nvSpPr>
          <p:spPr>
            <a:xfrm>
              <a:off x="446410" y="4231840"/>
              <a:ext cx="4245429" cy="277071"/>
            </a:xfrm>
            <a:prstGeom prst="rect">
              <a:avLst/>
            </a:prstGeom>
            <a:solidFill>
              <a:srgbClr val="FEA405">
                <a:alpha val="35000"/>
              </a:srgbClr>
            </a:solidFill>
          </p:spPr>
          <p:txBody>
            <a:bodyPr wrap="square" lIns="182880" tIns="91440" bIns="91440" rtlCol="0" anchor="b">
              <a:noAutofit/>
            </a:bodyPr>
            <a:lstStyle/>
            <a:p>
              <a:pPr marL="203200" indent="-203200" algn="just">
                <a:buSzPct val="100000"/>
                <a:buAutoNum type="arabicPeriod"/>
              </a:pPr>
              <a:endParaRPr lang="pt-PT" sz="900" b="1">
                <a:solidFill>
                  <a:schemeClr val="tx1"/>
                </a:solidFill>
              </a:endParaRP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F09A70-FBCB-46BD-B793-828DDC2F92B1}"/>
              </a:ext>
            </a:extLst>
          </p:cNvPr>
          <p:cNvSpPr txBox="1"/>
          <p:nvPr/>
        </p:nvSpPr>
        <p:spPr>
          <a:xfrm>
            <a:off x="27256" y="6561471"/>
            <a:ext cx="11140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Álvarez-Hernández, J., et al. Prevalence and costs of malnutrition in hospitalized patients; the </a:t>
            </a:r>
            <a:r>
              <a:rPr lang="en-US" sz="900" err="1"/>
              <a:t>PREDyCES</a:t>
            </a:r>
            <a:r>
              <a:rPr lang="en-US" sz="900"/>
              <a:t> Study. </a:t>
            </a:r>
            <a:r>
              <a:rPr lang="en-US" sz="900" err="1"/>
              <a:t>Nutr</a:t>
            </a:r>
            <a:r>
              <a:rPr lang="en-US" sz="900"/>
              <a:t> Hosp.2012;27:1049-1059.</a:t>
            </a:r>
            <a:endParaRPr lang="es-ES_tradnl" sz="9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79EE38-25BA-63AD-82D3-E9372D718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99" y="1135784"/>
            <a:ext cx="5110283" cy="2083370"/>
          </a:xfrm>
          <a:prstGeom prst="rect">
            <a:avLst/>
          </a:prstGeom>
        </p:spPr>
      </p:pic>
      <p:sp>
        <p:nvSpPr>
          <p:cNvPr id="5" name="Retângulo 29">
            <a:extLst>
              <a:ext uri="{FF2B5EF4-FFF2-40B4-BE49-F238E27FC236}">
                <a16:creationId xmlns:a16="http://schemas.microsoft.com/office/drawing/2014/main" id="{26BCFB9E-A529-107A-C0DF-7994F9A85917}"/>
              </a:ext>
            </a:extLst>
          </p:cNvPr>
          <p:cNvSpPr/>
          <p:nvPr/>
        </p:nvSpPr>
        <p:spPr>
          <a:xfrm>
            <a:off x="1528016" y="1910263"/>
            <a:ext cx="1672240" cy="277071"/>
          </a:xfrm>
          <a:prstGeom prst="rect">
            <a:avLst/>
          </a:prstGeom>
          <a:solidFill>
            <a:srgbClr val="FEA405">
              <a:alpha val="35000"/>
            </a:srgbClr>
          </a:solidFill>
        </p:spPr>
        <p:txBody>
          <a:bodyPr wrap="square" lIns="182880" tIns="91440" bIns="91440" rtlCol="0" anchor="b">
            <a:noAutofit/>
          </a:bodyPr>
          <a:lstStyle/>
          <a:p>
            <a:pPr marL="203200" indent="-203200" algn="just">
              <a:buSzPct val="100000"/>
              <a:buAutoNum type="arabicPeriod"/>
            </a:pPr>
            <a:endParaRPr lang="pt-PT" sz="900" b="1">
              <a:solidFill>
                <a:schemeClr val="tx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DD25BEE-3F33-D424-2EFC-04CFDF95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28" y="196728"/>
            <a:ext cx="7313163" cy="644491"/>
          </a:xfrm>
        </p:spPr>
        <p:txBody>
          <a:bodyPr>
            <a:normAutofit/>
          </a:bodyPr>
          <a:lstStyle/>
          <a:p>
            <a:r>
              <a:rPr lang="es-ES" sz="2800" b="1"/>
              <a:t>Prevalencia de la desnutrición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A22C02-90F5-F8C9-E0E2-226B4C012F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6" r="3954"/>
          <a:stretch/>
        </p:blipFill>
        <p:spPr>
          <a:xfrm>
            <a:off x="5850627" y="1103959"/>
            <a:ext cx="6014569" cy="31249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A10A189-59E0-614E-EE28-98DD794D9C6C}"/>
              </a:ext>
            </a:extLst>
          </p:cNvPr>
          <p:cNvSpPr txBox="1"/>
          <p:nvPr/>
        </p:nvSpPr>
        <p:spPr>
          <a:xfrm>
            <a:off x="5786099" y="4424210"/>
            <a:ext cx="614362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5400" b="1">
                <a:solidFill>
                  <a:srgbClr val="002060"/>
                </a:solidFill>
              </a:rPr>
              <a:t>1</a:t>
            </a:r>
            <a:r>
              <a:rPr lang="es-ES_tradnl" sz="1600"/>
              <a:t> </a:t>
            </a:r>
            <a:r>
              <a:rPr lang="es-ES_tradnl" sz="2400"/>
              <a:t>de cada </a:t>
            </a:r>
            <a:r>
              <a:rPr lang="es-ES_tradnl" sz="4800" b="1">
                <a:solidFill>
                  <a:srgbClr val="002060"/>
                </a:solidFill>
              </a:rPr>
              <a:t>3</a:t>
            </a:r>
            <a:r>
              <a:rPr lang="es-ES_tradnl" sz="1600"/>
              <a:t> </a:t>
            </a:r>
            <a:r>
              <a:rPr lang="es-ES_tradnl" sz="3200" b="1">
                <a:solidFill>
                  <a:srgbClr val="002060"/>
                </a:solidFill>
              </a:rPr>
              <a:t>pacientes</a:t>
            </a:r>
            <a:r>
              <a:rPr lang="es-ES_tradnl" sz="2400"/>
              <a:t> están </a:t>
            </a:r>
            <a:r>
              <a:rPr lang="es-ES_tradnl" sz="3200" b="1">
                <a:solidFill>
                  <a:srgbClr val="002060"/>
                </a:solidFill>
              </a:rPr>
              <a:t>desnutridos</a:t>
            </a:r>
            <a:r>
              <a:rPr lang="es-ES_tradnl" sz="2400"/>
              <a:t> </a:t>
            </a:r>
            <a:endParaRPr lang="es-ES_tradnl" sz="1600"/>
          </a:p>
        </p:txBody>
      </p:sp>
      <p:sp>
        <p:nvSpPr>
          <p:cNvPr id="8" name="Retângulo 29">
            <a:extLst>
              <a:ext uri="{FF2B5EF4-FFF2-40B4-BE49-F238E27FC236}">
                <a16:creationId xmlns:a16="http://schemas.microsoft.com/office/drawing/2014/main" id="{020CF644-D8C4-4643-ADE7-E6A9041E533B}"/>
              </a:ext>
            </a:extLst>
          </p:cNvPr>
          <p:cNvSpPr/>
          <p:nvPr/>
        </p:nvSpPr>
        <p:spPr>
          <a:xfrm>
            <a:off x="5829508" y="2646770"/>
            <a:ext cx="1249672" cy="277071"/>
          </a:xfrm>
          <a:prstGeom prst="rect">
            <a:avLst/>
          </a:prstGeom>
          <a:solidFill>
            <a:srgbClr val="FEA405">
              <a:alpha val="35000"/>
            </a:srgbClr>
          </a:solidFill>
        </p:spPr>
        <p:txBody>
          <a:bodyPr wrap="square" lIns="182880" tIns="91440" bIns="91440" rtlCol="0" anchor="b">
            <a:noAutofit/>
          </a:bodyPr>
          <a:lstStyle/>
          <a:p>
            <a:pPr marL="203200" indent="-203200" algn="just">
              <a:buSzPct val="100000"/>
              <a:buAutoNum type="arabicPeriod"/>
            </a:pPr>
            <a:endParaRPr lang="pt-PT" sz="9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794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3C4EF10-DD14-48EC-A417-279EDC32FA01}"/>
              </a:ext>
            </a:extLst>
          </p:cNvPr>
          <p:cNvSpPr/>
          <p:nvPr/>
        </p:nvSpPr>
        <p:spPr>
          <a:xfrm>
            <a:off x="9103138" y="1447800"/>
            <a:ext cx="2860261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ACF60-C1DC-4FBD-878D-817B3CDC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13360"/>
            <a:ext cx="11658600" cy="731520"/>
          </a:xfrm>
        </p:spPr>
        <p:txBody>
          <a:bodyPr>
            <a:normAutofit/>
          </a:bodyPr>
          <a:lstStyle/>
          <a:p>
            <a:r>
              <a:rPr lang="en-US" sz="2800"/>
              <a:t>la DESNUTRICIÓN, UN PROBLEMA IMPORTANTE EN TODOS LOS ÁMBITOS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E5B05-9487-CA4B-8FB4-BE796DDE186C}"/>
              </a:ext>
            </a:extLst>
          </p:cNvPr>
          <p:cNvSpPr/>
          <p:nvPr/>
        </p:nvSpPr>
        <p:spPr>
          <a:xfrm>
            <a:off x="9103139" y="1600201"/>
            <a:ext cx="2860261" cy="35814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anchor="ctr">
            <a:noAutofit/>
          </a:bodyPr>
          <a:lstStyle/>
          <a:p>
            <a:pPr algn="ctr">
              <a:spcBef>
                <a:spcPts val="3000"/>
              </a:spcBef>
            </a:pPr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Coste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estimado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desnutrición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España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3000"/>
              </a:spcBef>
            </a:pPr>
            <a:r>
              <a:rPr lang="es-ES" sz="5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1.143</a:t>
            </a:r>
            <a:r>
              <a:rPr lang="es-ES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Millones de euros por año</a:t>
            </a:r>
            <a:r>
              <a:rPr lang="es-ES" sz="2400" baseline="30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aseline="30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EFEE2-38AA-410C-9BFE-AF2F3AF5DD71}"/>
              </a:ext>
            </a:extLst>
          </p:cNvPr>
          <p:cNvSpPr txBox="1"/>
          <p:nvPr/>
        </p:nvSpPr>
        <p:spPr>
          <a:xfrm>
            <a:off x="2655073" y="2640874"/>
            <a:ext cx="2743196" cy="6400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cap="all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ALTA</a:t>
            </a:r>
            <a:r>
              <a:rPr lang="en-US" sz="2800" cap="all" baseline="30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716724-B41C-7E4A-BFBE-598013B9EF3C}"/>
              </a:ext>
            </a:extLst>
          </p:cNvPr>
          <p:cNvSpPr/>
          <p:nvPr/>
        </p:nvSpPr>
        <p:spPr>
          <a:xfrm>
            <a:off x="5713845" y="2816564"/>
            <a:ext cx="2743196" cy="64008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sz="2800" cap="all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ATENCIÓN PRIMARIA</a:t>
            </a:r>
            <a:r>
              <a:rPr lang="en-US" sz="2800" cap="all" baseline="30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50C0FC-5D91-3B4F-B6F6-49D6390647ED}"/>
              </a:ext>
            </a:extLst>
          </p:cNvPr>
          <p:cNvSpPr/>
          <p:nvPr/>
        </p:nvSpPr>
        <p:spPr>
          <a:xfrm>
            <a:off x="254325" y="2819400"/>
            <a:ext cx="2743196" cy="64008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sz="2800" cap="all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INGRESO EN Hospital</a:t>
            </a:r>
            <a:r>
              <a:rPr lang="en-US" sz="2800" cap="all" baseline="300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C1EE46-7E01-42A6-BCA2-71A69CCB9A86}"/>
              </a:ext>
            </a:extLst>
          </p:cNvPr>
          <p:cNvSpPr/>
          <p:nvPr/>
        </p:nvSpPr>
        <p:spPr>
          <a:xfrm>
            <a:off x="381000" y="1226450"/>
            <a:ext cx="8229600" cy="937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cap="all" spc="1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DESNUTRICIÓN = 12%</a:t>
            </a:r>
            <a:endParaRPr lang="en-US" sz="4000" cap="all" spc="1000" baseline="300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9D40D0-CB8F-4222-BEE9-EF2F87A95662}"/>
              </a:ext>
            </a:extLst>
          </p:cNvPr>
          <p:cNvSpPr/>
          <p:nvPr/>
        </p:nvSpPr>
        <p:spPr>
          <a:xfrm>
            <a:off x="369073" y="3482696"/>
            <a:ext cx="2286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1       3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DB9981-7F7D-4AC6-927C-AC59DFD16848}"/>
              </a:ext>
            </a:extLst>
          </p:cNvPr>
          <p:cNvSpPr/>
          <p:nvPr/>
        </p:nvSpPr>
        <p:spPr>
          <a:xfrm>
            <a:off x="2883671" y="3613324"/>
            <a:ext cx="2286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33,1%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E327D1-A788-454B-AAC8-26CCA409D104}"/>
              </a:ext>
            </a:extLst>
          </p:cNvPr>
          <p:cNvSpPr/>
          <p:nvPr/>
        </p:nvSpPr>
        <p:spPr>
          <a:xfrm>
            <a:off x="5679307" y="3675213"/>
            <a:ext cx="279599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  <a:r>
              <a:rPr lang="en-US" sz="4400" baseline="30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4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60-85%</a:t>
            </a:r>
            <a:endParaRPr lang="en-US" sz="4400" baseline="3000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Personas </a:t>
            </a:r>
          </a:p>
          <a:p>
            <a:pPr algn="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institucionalizadas</a:t>
            </a:r>
            <a:r>
              <a:rPr lang="en-US" sz="1400" baseline="30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55B12D-ED58-45B7-A255-01D4BC48C403}"/>
              </a:ext>
            </a:extLst>
          </p:cNvPr>
          <p:cNvGrpSpPr/>
          <p:nvPr/>
        </p:nvGrpSpPr>
        <p:grpSpPr>
          <a:xfrm>
            <a:off x="2947705" y="2849574"/>
            <a:ext cx="2120043" cy="1778084"/>
            <a:chOff x="3238500" y="2505201"/>
            <a:chExt cx="2971800" cy="237159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38F21A-2823-4F3D-AD30-596B7C9F2BAF}"/>
                </a:ext>
              </a:extLst>
            </p:cNvPr>
            <p:cNvCxnSpPr/>
            <p:nvPr/>
          </p:nvCxnSpPr>
          <p:spPr>
            <a:xfrm>
              <a:off x="3238500" y="2514600"/>
              <a:ext cx="0" cy="236220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6A245D7-ACE6-4F86-AC7D-4D978D715655}"/>
                </a:ext>
              </a:extLst>
            </p:cNvPr>
            <p:cNvCxnSpPr/>
            <p:nvPr/>
          </p:nvCxnSpPr>
          <p:spPr>
            <a:xfrm>
              <a:off x="6210300" y="2505201"/>
              <a:ext cx="0" cy="236220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79796E-7558-44F1-94E1-EFFCE5EE943C}"/>
              </a:ext>
            </a:extLst>
          </p:cNvPr>
          <p:cNvSpPr/>
          <p:nvPr/>
        </p:nvSpPr>
        <p:spPr>
          <a:xfrm>
            <a:off x="0" y="6038858"/>
            <a:ext cx="11965709" cy="937629"/>
          </a:xfrm>
          <a:prstGeom prst="rect">
            <a:avLst/>
          </a:prstGeom>
        </p:spPr>
        <p:txBody>
          <a:bodyPr wrap="square" lIns="182880" tIns="0" rIns="0" bIns="182880" anchor="b">
            <a:noAutofit/>
          </a:bodyPr>
          <a:lstStyle/>
          <a:p>
            <a:pPr marL="114300" indent="-114300">
              <a:buFont typeface="+mj-lt"/>
              <a:buAutoNum type="arabicPeriod"/>
            </a:pPr>
            <a:endParaRPr lang="en-US" sz="1050">
              <a:solidFill>
                <a:prstClr val="black"/>
              </a:solidFill>
              <a:latin typeface="Arial"/>
              <a:ea typeface="+mn-lt"/>
              <a:cs typeface="Calibri" panose="020F0502020204030204"/>
            </a:endParaRPr>
          </a:p>
          <a:p>
            <a:pPr marL="114300" indent="-114300">
              <a:buFont typeface="+mj-lt"/>
              <a:buAutoNum type="arabicPeriod"/>
            </a:pPr>
            <a:r>
              <a:rPr lang="en-U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Tratado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de </a:t>
            </a:r>
            <a:r>
              <a:rPr lang="en-U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Geriatría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para </a:t>
            </a:r>
            <a:r>
              <a:rPr lang="en-U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residentes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, </a:t>
            </a:r>
            <a:r>
              <a:rPr lang="en-U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capítulo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22, </a:t>
            </a:r>
            <a:r>
              <a:rPr lang="en-U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pág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. 227. </a:t>
            </a:r>
            <a:r>
              <a:rPr lang="es-E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Disponible en: https://www.anme.com.mx/libros/Tratado%20de%20Geriatr%EDa%20para%20Residentes.pdf. Último acceso: Junio 2023.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. 2. Zugasti Murillo A et al. </a:t>
            </a:r>
            <a:r>
              <a:rPr lang="en-U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Nutr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Hosp 2021 Oct 13;38(5):1016-1025. 3. Álvarez Hernández J et al. </a:t>
            </a:r>
            <a:r>
              <a:rPr lang="en-U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Nutr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Hosp. 2012;27:1049-59. 4. Rodríguez Martín A et al. </a:t>
            </a:r>
            <a:r>
              <a:rPr lang="en-U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Nutr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Hosp 2010;(</a:t>
            </a:r>
            <a:r>
              <a:rPr lang="en-U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Supl</a:t>
            </a:r>
            <a:r>
              <a:rPr lang="en-U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. 3)25:67-79 5.  León Sanz et al. Nutrition. 2015;31:1096-102.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6F9563-0CE6-4734-B8D3-FE7F4C7F7E20}"/>
              </a:ext>
            </a:extLst>
          </p:cNvPr>
          <p:cNvSpPr txBox="1"/>
          <p:nvPr/>
        </p:nvSpPr>
        <p:spPr>
          <a:xfrm>
            <a:off x="1032359" y="3895404"/>
            <a:ext cx="104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paciente </a:t>
            </a:r>
          </a:p>
          <a:p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de cada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1BF886C-72C7-41DC-8E63-A9B8B9BD2290}"/>
              </a:ext>
            </a:extLst>
          </p:cNvPr>
          <p:cNvSpPr txBox="1"/>
          <p:nvPr/>
        </p:nvSpPr>
        <p:spPr>
          <a:xfrm>
            <a:off x="6477000" y="1948635"/>
            <a:ext cx="2209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cap="all" spc="1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</a:t>
            </a:r>
          </a:p>
          <a:p>
            <a:pPr algn="ctr"/>
            <a:r>
              <a:rPr lang="en-US" sz="1100" cap="all" spc="1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POBLACIÓN</a:t>
            </a:r>
            <a:endParaRPr lang="es-ES"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FA9334A-D5DF-44BD-9617-CA6A188E9568}"/>
              </a:ext>
            </a:extLst>
          </p:cNvPr>
          <p:cNvSpPr txBox="1"/>
          <p:nvPr/>
        </p:nvSpPr>
        <p:spPr>
          <a:xfrm>
            <a:off x="8210549" y="1367135"/>
            <a:ext cx="392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1000" baseline="30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s-E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58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A9B08-6726-4533-D5FB-D1C0849F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/>
              <a:t>Desnutrición relacionada con la enfermedad (</a:t>
            </a:r>
            <a:r>
              <a:rPr lang="es-ES" sz="2800" err="1"/>
              <a:t>dre</a:t>
            </a:r>
            <a:r>
              <a:rPr lang="es-ES" sz="2800"/>
              <a:t>)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F8ABB3A-EF39-A25B-EB36-17F08AAB20AC}"/>
              </a:ext>
            </a:extLst>
          </p:cNvPr>
          <p:cNvGrpSpPr/>
          <p:nvPr/>
        </p:nvGrpSpPr>
        <p:grpSpPr>
          <a:xfrm>
            <a:off x="975736" y="2031667"/>
            <a:ext cx="8980701" cy="4003286"/>
            <a:chOff x="975736" y="2031667"/>
            <a:chExt cx="8980701" cy="400328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21959C4F-7801-28AF-69C5-3AF20BFF1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736" y="2031667"/>
              <a:ext cx="1120920" cy="400328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637F168-3DD9-CDBE-B463-41FACCEC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656" y="2031667"/>
              <a:ext cx="7859781" cy="4003286"/>
            </a:xfrm>
            <a:prstGeom prst="rect">
              <a:avLst/>
            </a:prstGeom>
          </p:spPr>
        </p:pic>
      </p:grp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09FEA0F-4E21-AE30-97F3-8E3D4B57C317}"/>
              </a:ext>
            </a:extLst>
          </p:cNvPr>
          <p:cNvSpPr/>
          <p:nvPr/>
        </p:nvSpPr>
        <p:spPr>
          <a:xfrm>
            <a:off x="5881934" y="2347327"/>
            <a:ext cx="4906098" cy="31347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A0FF8F3-B620-9FF1-E50B-2AEC011A6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7" b="89815" l="9980" r="90835">
                        <a14:foregroundMark x1="46640" y1="26852" x2="46640" y2="26852"/>
                        <a14:foregroundMark x1="61711" y1="20679" x2="61711" y2="20679"/>
                        <a14:foregroundMark x1="63136" y1="30556" x2="63136" y2="30556"/>
                        <a14:foregroundMark x1="69450" y1="28395" x2="69450" y2="28395"/>
                        <a14:foregroundMark x1="62729" y1="28704" x2="62729" y2="28704"/>
                        <a14:foregroundMark x1="45418" y1="34877" x2="45418" y2="34877"/>
                        <a14:foregroundMark x1="90835" y1="27160" x2="90835" y2="27160"/>
                        <a14:foregroundMark x1="79633" y1="27778" x2="79633" y2="27778"/>
                        <a14:foregroundMark x1="85132" y1="35494" x2="85132" y2="35494"/>
                        <a14:foregroundMark x1="81263" y1="38272" x2="81263" y2="38272"/>
                        <a14:foregroundMark x1="89206" y1="23148" x2="89206" y2="23148"/>
                        <a14:foregroundMark x1="89817" y1="31481" x2="89817" y2="31481"/>
                        <a14:foregroundMark x1="89206" y1="27160" x2="89206" y2="27160"/>
                        <a14:foregroundMark x1="86354" y1="64815" x2="86354" y2="64815"/>
                        <a14:foregroundMark x1="87373" y1="71605" x2="87373" y2="71605"/>
                        <a14:foregroundMark x1="86151" y1="74383" x2="86151" y2="74383"/>
                        <a14:foregroundMark x1="65988" y1="70988" x2="65988" y2="70988"/>
                        <a14:foregroundMark x1="59878" y1="66049" x2="59878" y2="66049"/>
                        <a14:foregroundMark x1="70061" y1="73457" x2="70061" y2="73457"/>
                        <a14:foregroundMark x1="42974" y1="71296" x2="42974" y2="71296"/>
                        <a14:foregroundMark x1="24033" y1="67901" x2="24033" y2="67901"/>
                        <a14:foregroundMark x1="24033" y1="72531" x2="24033" y2="72531"/>
                        <a14:foregroundMark x1="18737" y1="64815" x2="18737" y2="64815"/>
                        <a14:foregroundMark x1="27902" y1="66049" x2="27902" y2="66049"/>
                        <a14:foregroundMark x1="25662" y1="69444" x2="25662" y2="69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4660" y="2203587"/>
            <a:ext cx="4676775" cy="30861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1E3465E-2EF9-910C-C148-5ECB56D14DB4}"/>
              </a:ext>
            </a:extLst>
          </p:cNvPr>
          <p:cNvSpPr txBox="1"/>
          <p:nvPr/>
        </p:nvSpPr>
        <p:spPr>
          <a:xfrm>
            <a:off x="6918600" y="2289477"/>
            <a:ext cx="3138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>
                <a:solidFill>
                  <a:srgbClr val="FFC000"/>
                </a:solidFill>
              </a:rPr>
              <a:t>CONSECUENCIAS DE LA DRE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AAE40F7-E99C-E8DB-FBF1-0B0026C719A2}"/>
              </a:ext>
            </a:extLst>
          </p:cNvPr>
          <p:cNvSpPr txBox="1"/>
          <p:nvPr/>
        </p:nvSpPr>
        <p:spPr>
          <a:xfrm>
            <a:off x="2235563" y="2224059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83274"/>
                </a:solidFill>
              </a:rPr>
              <a:t>en </a:t>
            </a:r>
            <a:r>
              <a:rPr lang="en-US" sz="2000" dirty="0" err="1">
                <a:solidFill>
                  <a:srgbClr val="283274"/>
                </a:solidFill>
              </a:rPr>
              <a:t>mayores</a:t>
            </a:r>
            <a:r>
              <a:rPr lang="en-US" sz="2000" dirty="0">
                <a:solidFill>
                  <a:srgbClr val="283274"/>
                </a:solidFill>
              </a:rPr>
              <a:t> de 70 años</a:t>
            </a:r>
            <a:r>
              <a:rPr lang="en-US" sz="2000" baseline="30000" dirty="0">
                <a:solidFill>
                  <a:srgbClr val="283274"/>
                </a:solidFill>
              </a:rPr>
              <a:t>1,2</a:t>
            </a:r>
          </a:p>
          <a:p>
            <a:endParaRPr lang="en-US" sz="2000" dirty="0">
              <a:solidFill>
                <a:srgbClr val="283274"/>
              </a:solidFill>
            </a:endParaRPr>
          </a:p>
          <a:p>
            <a:r>
              <a:rPr lang="en-US" sz="2000" dirty="0">
                <a:solidFill>
                  <a:srgbClr val="283274"/>
                </a:solidFill>
              </a:rPr>
              <a:t>en oncología</a:t>
            </a:r>
            <a:r>
              <a:rPr lang="en-US" sz="2000" baseline="30000" dirty="0">
                <a:solidFill>
                  <a:srgbClr val="283274"/>
                </a:solidFill>
              </a:rPr>
              <a:t>1</a:t>
            </a:r>
          </a:p>
          <a:p>
            <a:endParaRPr lang="en-US" sz="2000" dirty="0">
              <a:solidFill>
                <a:srgbClr val="283274"/>
              </a:solidFill>
            </a:endParaRPr>
          </a:p>
          <a:p>
            <a:r>
              <a:rPr lang="en-US" sz="2000" dirty="0">
                <a:solidFill>
                  <a:srgbClr val="283274"/>
                </a:solidFill>
              </a:rPr>
              <a:t>en </a:t>
            </a:r>
            <a:r>
              <a:rPr lang="en-US" sz="2000" dirty="0" err="1">
                <a:solidFill>
                  <a:srgbClr val="283274"/>
                </a:solidFill>
              </a:rPr>
              <a:t>patologías</a:t>
            </a:r>
            <a:r>
              <a:rPr lang="en-US" sz="2000" dirty="0">
                <a:solidFill>
                  <a:srgbClr val="283274"/>
                </a:solidFill>
              </a:rPr>
              <a:t> cardiacas</a:t>
            </a:r>
            <a:r>
              <a:rPr lang="en-US" sz="2000" baseline="30000" dirty="0">
                <a:solidFill>
                  <a:srgbClr val="283274"/>
                </a:solidFill>
              </a:rPr>
              <a:t>1</a:t>
            </a:r>
          </a:p>
          <a:p>
            <a:endParaRPr lang="en-US" sz="2000" dirty="0">
              <a:solidFill>
                <a:srgbClr val="283274"/>
              </a:solidFill>
            </a:endParaRPr>
          </a:p>
          <a:p>
            <a:r>
              <a:rPr lang="en-US" sz="2000" dirty="0">
                <a:solidFill>
                  <a:srgbClr val="283274"/>
                </a:solidFill>
              </a:rPr>
              <a:t>en </a:t>
            </a:r>
            <a:r>
              <a:rPr lang="en-US" sz="2000" dirty="0" err="1">
                <a:solidFill>
                  <a:srgbClr val="283274"/>
                </a:solidFill>
              </a:rPr>
              <a:t>enfermedades</a:t>
            </a:r>
            <a:r>
              <a:rPr lang="en-US" sz="2000" dirty="0">
                <a:solidFill>
                  <a:srgbClr val="283274"/>
                </a:solidFill>
              </a:rPr>
              <a:t> respiratorias</a:t>
            </a:r>
            <a:r>
              <a:rPr lang="en-US" sz="2000" baseline="30000" dirty="0">
                <a:solidFill>
                  <a:srgbClr val="283274"/>
                </a:solidFill>
              </a:rPr>
              <a:t>1</a:t>
            </a:r>
          </a:p>
          <a:p>
            <a:endParaRPr lang="en-US" sz="2000" dirty="0">
              <a:solidFill>
                <a:srgbClr val="283274"/>
              </a:solidFill>
            </a:endParaRPr>
          </a:p>
          <a:p>
            <a:r>
              <a:rPr lang="en-US" sz="2000" dirty="0">
                <a:solidFill>
                  <a:srgbClr val="283274"/>
                </a:solidFill>
              </a:rPr>
              <a:t>en gastroenterología</a:t>
            </a:r>
            <a:r>
              <a:rPr lang="en-US" sz="2000" baseline="30000" dirty="0">
                <a:solidFill>
                  <a:srgbClr val="283274"/>
                </a:solidFill>
              </a:rPr>
              <a:t>2</a:t>
            </a:r>
          </a:p>
          <a:p>
            <a:endParaRPr lang="en-US" sz="2000" dirty="0">
              <a:solidFill>
                <a:srgbClr val="283274"/>
              </a:solidFill>
            </a:endParaRPr>
          </a:p>
          <a:p>
            <a:r>
              <a:rPr lang="en-US" sz="2000" dirty="0">
                <a:solidFill>
                  <a:srgbClr val="283274"/>
                </a:solidFill>
              </a:rPr>
              <a:t>en </a:t>
            </a:r>
            <a:r>
              <a:rPr lang="en-US" sz="2000" dirty="0" err="1">
                <a:solidFill>
                  <a:srgbClr val="283274"/>
                </a:solidFill>
              </a:rPr>
              <a:t>medicina</a:t>
            </a:r>
            <a:r>
              <a:rPr lang="en-US" sz="2000" dirty="0">
                <a:solidFill>
                  <a:srgbClr val="283274"/>
                </a:solidFill>
              </a:rPr>
              <a:t> interna</a:t>
            </a:r>
            <a:r>
              <a:rPr lang="en-US" sz="2000" baseline="30000" dirty="0">
                <a:solidFill>
                  <a:srgbClr val="283274"/>
                </a:solidFill>
              </a:rPr>
              <a:t>2</a:t>
            </a:r>
            <a:endParaRPr lang="es-ES" sz="2000" baseline="30000" dirty="0">
              <a:solidFill>
                <a:srgbClr val="283274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1359E12-198B-CA58-E167-DF5AD9C2658D}"/>
              </a:ext>
            </a:extLst>
          </p:cNvPr>
          <p:cNvSpPr/>
          <p:nvPr/>
        </p:nvSpPr>
        <p:spPr>
          <a:xfrm>
            <a:off x="4939504" y="1452486"/>
            <a:ext cx="6096000" cy="5823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9,6% de los </a:t>
            </a:r>
            <a:r>
              <a:rPr lang="en-US" err="1"/>
              <a:t>pacientes</a:t>
            </a:r>
            <a:r>
              <a:rPr lang="en-US"/>
              <a:t> con </a:t>
            </a:r>
            <a:r>
              <a:rPr lang="en-US" err="1"/>
              <a:t>buen</a:t>
            </a:r>
            <a:r>
              <a:rPr lang="en-US"/>
              <a:t> </a:t>
            </a:r>
            <a:r>
              <a:rPr lang="en-US" err="1"/>
              <a:t>estado</a:t>
            </a:r>
            <a:r>
              <a:rPr lang="en-US"/>
              <a:t> </a:t>
            </a:r>
            <a:r>
              <a:rPr lang="en-US" err="1"/>
              <a:t>nutricional</a:t>
            </a:r>
            <a:r>
              <a:rPr lang="en-US"/>
              <a:t> al </a:t>
            </a:r>
            <a:r>
              <a:rPr lang="en-US" err="1"/>
              <a:t>ingreso</a:t>
            </a:r>
            <a:r>
              <a:rPr lang="en-US"/>
              <a:t> </a:t>
            </a:r>
          </a:p>
          <a:p>
            <a:pPr algn="ctr"/>
            <a:r>
              <a:rPr lang="en-US"/>
              <a:t>se DESNUTREN </a:t>
            </a:r>
            <a:r>
              <a:rPr lang="en-US" err="1"/>
              <a:t>durante</a:t>
            </a:r>
            <a:r>
              <a:rPr lang="en-US"/>
              <a:t> la hospitalización</a:t>
            </a:r>
            <a:r>
              <a:rPr lang="en-US" baseline="30000"/>
              <a:t>1</a:t>
            </a:r>
            <a:endParaRPr lang="es-ES" baseline="30000"/>
          </a:p>
        </p:txBody>
      </p:sp>
      <p:pic>
        <p:nvPicPr>
          <p:cNvPr id="1026" name="Picture 2" descr="Warning Images - Free Download on Freepik">
            <a:extLst>
              <a:ext uri="{FF2B5EF4-FFF2-40B4-BE49-F238E27FC236}">
                <a16:creationId xmlns:a16="http://schemas.microsoft.com/office/drawing/2014/main" id="{E315B1BE-65D0-B5C1-F95A-2C19F8E6C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23" y="1563351"/>
            <a:ext cx="491981" cy="49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B3703AE-5697-32F3-DD14-F7B555B7A8BE}"/>
              </a:ext>
            </a:extLst>
          </p:cNvPr>
          <p:cNvSpPr txBox="1"/>
          <p:nvPr/>
        </p:nvSpPr>
        <p:spPr>
          <a:xfrm>
            <a:off x="975735" y="6220263"/>
            <a:ext cx="109717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1. Álvarez-Hernández J, et al. </a:t>
            </a:r>
            <a:r>
              <a:rPr lang="es-E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Nutr</a:t>
            </a:r>
            <a:r>
              <a:rPr lang="es-E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Hosp. 2012 Jul-Aug;27(4):1049-59. </a:t>
            </a:r>
            <a:r>
              <a:rPr lang="es-E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doi</a:t>
            </a:r>
            <a:r>
              <a:rPr lang="es-E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: 10.3305/nh.2012.27.4.5986. 2. </a:t>
            </a:r>
            <a:r>
              <a:rPr lang="es-E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Kruizenga</a:t>
            </a:r>
            <a:r>
              <a:rPr lang="es-E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H, Am J Clin </a:t>
            </a:r>
            <a:r>
              <a:rPr lang="es-E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Nutr</a:t>
            </a:r>
            <a:r>
              <a:rPr lang="es-E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. 2016 Apr;103(4):1026-32. </a:t>
            </a:r>
            <a:r>
              <a:rPr lang="es-ES" sz="105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doi</a:t>
            </a:r>
            <a:r>
              <a:rPr lang="es-ES" sz="105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: 10.3945/ajcn.115.126615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78583C5-A625-615F-AD3E-8E61C1B0E1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339" b="11801"/>
          <a:stretch/>
        </p:blipFill>
        <p:spPr>
          <a:xfrm>
            <a:off x="975735" y="1425014"/>
            <a:ext cx="1259828" cy="61373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8819F0F-9FF7-34D3-279B-D89EECE959E1}"/>
              </a:ext>
            </a:extLst>
          </p:cNvPr>
          <p:cNvSpPr txBox="1"/>
          <p:nvPr/>
        </p:nvSpPr>
        <p:spPr>
          <a:xfrm>
            <a:off x="2164472" y="1130247"/>
            <a:ext cx="2151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283274"/>
                </a:solidFill>
              </a:rPr>
              <a:t>DE LOS PACIENTES </a:t>
            </a:r>
          </a:p>
          <a:p>
            <a:r>
              <a:rPr lang="es-ES" b="1">
                <a:solidFill>
                  <a:srgbClr val="283274"/>
                </a:solidFill>
              </a:rPr>
              <a:t>INGRESADOS ESTÁN </a:t>
            </a:r>
          </a:p>
          <a:p>
            <a:r>
              <a:rPr lang="es-ES" b="1">
                <a:solidFill>
                  <a:srgbClr val="283274"/>
                </a:solidFill>
              </a:rPr>
              <a:t>DESNUTRIDOS</a:t>
            </a:r>
            <a:r>
              <a:rPr lang="es-ES" b="1" baseline="30000">
                <a:solidFill>
                  <a:srgbClr val="283274"/>
                </a:solidFill>
              </a:rPr>
              <a:t>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23585F-03C8-D0AA-7961-D7EC52E572DC}"/>
              </a:ext>
            </a:extLst>
          </p:cNvPr>
          <p:cNvSpPr txBox="1"/>
          <p:nvPr/>
        </p:nvSpPr>
        <p:spPr>
          <a:xfrm>
            <a:off x="804833" y="923027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rgbClr val="283274"/>
                </a:solidFill>
              </a:rPr>
              <a:t>MÁS DEL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8168C0C-AED7-32F2-EA31-D46552B6AA8B}"/>
              </a:ext>
            </a:extLst>
          </p:cNvPr>
          <p:cNvSpPr txBox="1"/>
          <p:nvPr/>
        </p:nvSpPr>
        <p:spPr>
          <a:xfrm>
            <a:off x="6316915" y="3481231"/>
            <a:ext cx="1265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b="1">
                <a:solidFill>
                  <a:srgbClr val="283274"/>
                </a:solidFill>
              </a:rPr>
              <a:t>INFECCIONES Y </a:t>
            </a:r>
          </a:p>
          <a:p>
            <a:pPr algn="ctr"/>
            <a:r>
              <a:rPr lang="es-ES" sz="1100" b="1">
                <a:solidFill>
                  <a:srgbClr val="283274"/>
                </a:solidFill>
              </a:rPr>
              <a:t>COMORBILIDADES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70A37A0-2DF2-C984-692E-175845E4D598}"/>
              </a:ext>
            </a:extLst>
          </p:cNvPr>
          <p:cNvSpPr txBox="1"/>
          <p:nvPr/>
        </p:nvSpPr>
        <p:spPr>
          <a:xfrm>
            <a:off x="7681845" y="3481231"/>
            <a:ext cx="849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b="1">
                <a:solidFill>
                  <a:srgbClr val="283274"/>
                </a:solidFill>
              </a:rPr>
              <a:t>ÚLCERAS Y </a:t>
            </a:r>
          </a:p>
          <a:p>
            <a:pPr algn="ctr"/>
            <a:r>
              <a:rPr lang="es-ES" sz="1100" b="1">
                <a:solidFill>
                  <a:srgbClr val="283274"/>
                </a:solidFill>
              </a:rPr>
              <a:t>HERIDAS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678348-75ED-9A94-BF81-63F351046DAE}"/>
              </a:ext>
            </a:extLst>
          </p:cNvPr>
          <p:cNvSpPr txBox="1"/>
          <p:nvPr/>
        </p:nvSpPr>
        <p:spPr>
          <a:xfrm>
            <a:off x="8518332" y="3481231"/>
            <a:ext cx="11320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b="1">
                <a:solidFill>
                  <a:srgbClr val="283274"/>
                </a:solidFill>
              </a:rPr>
              <a:t>NECESIDADES Y </a:t>
            </a:r>
          </a:p>
          <a:p>
            <a:pPr algn="ctr"/>
            <a:r>
              <a:rPr lang="es-ES" sz="1100" b="1">
                <a:solidFill>
                  <a:srgbClr val="283274"/>
                </a:solidFill>
              </a:rPr>
              <a:t>TRATAMIENTOS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9D74228-B166-2B3A-A920-68D21CC6D5A7}"/>
              </a:ext>
            </a:extLst>
          </p:cNvPr>
          <p:cNvSpPr txBox="1"/>
          <p:nvPr/>
        </p:nvSpPr>
        <p:spPr>
          <a:xfrm>
            <a:off x="9721032" y="3481231"/>
            <a:ext cx="1051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b="1">
                <a:solidFill>
                  <a:srgbClr val="283274"/>
                </a:solidFill>
              </a:rPr>
              <a:t>ESTANCIA </a:t>
            </a:r>
          </a:p>
          <a:p>
            <a:pPr algn="ctr"/>
            <a:r>
              <a:rPr lang="es-ES" sz="1100" b="1">
                <a:solidFill>
                  <a:srgbClr val="283274"/>
                </a:solidFill>
              </a:rPr>
              <a:t>HOSPITALARIA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A6BA18F-2EE4-A125-5697-1577F5BF7F06}"/>
              </a:ext>
            </a:extLst>
          </p:cNvPr>
          <p:cNvSpPr txBox="1"/>
          <p:nvPr/>
        </p:nvSpPr>
        <p:spPr>
          <a:xfrm>
            <a:off x="6634310" y="4830577"/>
            <a:ext cx="630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b="1">
                <a:solidFill>
                  <a:srgbClr val="283274"/>
                </a:solidFill>
              </a:rPr>
              <a:t>COSTES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4A340DC-A3CB-11D0-7A55-7FC42473E835}"/>
              </a:ext>
            </a:extLst>
          </p:cNvPr>
          <p:cNvSpPr txBox="1"/>
          <p:nvPr/>
        </p:nvSpPr>
        <p:spPr>
          <a:xfrm>
            <a:off x="7551206" y="4830577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b="1">
                <a:solidFill>
                  <a:srgbClr val="283274"/>
                </a:solidFill>
              </a:rPr>
              <a:t>PEOR </a:t>
            </a:r>
          </a:p>
          <a:p>
            <a:pPr algn="ctr"/>
            <a:r>
              <a:rPr lang="es-ES" sz="1100" b="1">
                <a:solidFill>
                  <a:srgbClr val="283274"/>
                </a:solidFill>
              </a:rPr>
              <a:t>RECUPERACIÓN</a:t>
            </a:r>
          </a:p>
        </p:txBody>
      </p:sp>
      <p:sp>
        <p:nvSpPr>
          <p:cNvPr id="1024" name="CuadroTexto 1023">
            <a:extLst>
              <a:ext uri="{FF2B5EF4-FFF2-40B4-BE49-F238E27FC236}">
                <a16:creationId xmlns:a16="http://schemas.microsoft.com/office/drawing/2014/main" id="{F9DBDE12-5DAF-6A6A-CF10-51E1403BACEB}"/>
              </a:ext>
            </a:extLst>
          </p:cNvPr>
          <p:cNvSpPr txBox="1"/>
          <p:nvPr/>
        </p:nvSpPr>
        <p:spPr>
          <a:xfrm>
            <a:off x="8793325" y="4830577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b="1">
                <a:solidFill>
                  <a:srgbClr val="283274"/>
                </a:solidFill>
              </a:rPr>
              <a:t>CALIDAD </a:t>
            </a:r>
          </a:p>
          <a:p>
            <a:pPr algn="ctr"/>
            <a:r>
              <a:rPr lang="es-ES" sz="1100" b="1">
                <a:solidFill>
                  <a:srgbClr val="283274"/>
                </a:solidFill>
              </a:rPr>
              <a:t>DE VIDA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6B3483E2-F396-10F8-6768-E69236ADA75E}"/>
              </a:ext>
            </a:extLst>
          </p:cNvPr>
          <p:cNvSpPr txBox="1"/>
          <p:nvPr/>
        </p:nvSpPr>
        <p:spPr>
          <a:xfrm>
            <a:off x="9748283" y="4830577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100" b="1">
                <a:solidFill>
                  <a:srgbClr val="283274"/>
                </a:solidFill>
              </a:rPr>
              <a:t>MORTALIDAD</a:t>
            </a:r>
          </a:p>
        </p:txBody>
      </p:sp>
      <p:pic>
        <p:nvPicPr>
          <p:cNvPr id="1028" name="Imagen 1027">
            <a:extLst>
              <a:ext uri="{FF2B5EF4-FFF2-40B4-BE49-F238E27FC236}">
                <a16:creationId xmlns:a16="http://schemas.microsoft.com/office/drawing/2014/main" id="{0DD8AE52-771C-BF48-B10A-3A806A98D8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0880" y="-42939"/>
            <a:ext cx="2276475" cy="1495425"/>
          </a:xfrm>
          <a:prstGeom prst="rect">
            <a:avLst/>
          </a:prstGeom>
        </p:spPr>
      </p:pic>
      <p:sp>
        <p:nvSpPr>
          <p:cNvPr id="1029" name="CuadroTexto 1028">
            <a:extLst>
              <a:ext uri="{FF2B5EF4-FFF2-40B4-BE49-F238E27FC236}">
                <a16:creationId xmlns:a16="http://schemas.microsoft.com/office/drawing/2014/main" id="{C1BDF7AB-3F4A-C66D-9EC3-7D12C566AAE0}"/>
              </a:ext>
            </a:extLst>
          </p:cNvPr>
          <p:cNvSpPr txBox="1"/>
          <p:nvPr/>
        </p:nvSpPr>
        <p:spPr>
          <a:xfrm>
            <a:off x="6461631" y="5533472"/>
            <a:ext cx="5428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/>
              <a:t>Contenidos extraídos y traducidos de https://www.espen.org/files/ESPEN-Fact-Sheet-Disease-Related-Malnutrition-DRM.pdf </a:t>
            </a:r>
          </a:p>
        </p:txBody>
      </p:sp>
    </p:spTree>
    <p:extLst>
      <p:ext uri="{BB962C8B-B14F-4D97-AF65-F5344CB8AC3E}">
        <p14:creationId xmlns:p14="http://schemas.microsoft.com/office/powerpoint/2010/main" val="960528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1F31C-8A37-D315-2501-1AB96EFF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04" y="165521"/>
            <a:ext cx="6291943" cy="839078"/>
          </a:xfrm>
        </p:spPr>
        <p:txBody>
          <a:bodyPr>
            <a:normAutofit/>
          </a:bodyPr>
          <a:lstStyle/>
          <a:p>
            <a:r>
              <a:rPr lang="es-ES" sz="2800"/>
              <a:t>Prevalencia sarcopenia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E54AE-6904-89D6-C074-2C862787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228" y="1470984"/>
            <a:ext cx="5295772" cy="5508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/>
              <a:t>En el estudio </a:t>
            </a:r>
            <a:r>
              <a:rPr lang="es-ES" sz="2400" b="1"/>
              <a:t>SeDREno-2</a:t>
            </a:r>
            <a:endParaRPr lang="es-ES" sz="2000" b="1"/>
          </a:p>
          <a:p>
            <a:pPr marL="0" indent="0">
              <a:buNone/>
            </a:pPr>
            <a:endParaRPr lang="es-ES" sz="3200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47F65B-87DB-2871-0113-37340B5A1F88}"/>
              </a:ext>
            </a:extLst>
          </p:cNvPr>
          <p:cNvSpPr txBox="1"/>
          <p:nvPr/>
        </p:nvSpPr>
        <p:spPr>
          <a:xfrm>
            <a:off x="0" y="6475131"/>
            <a:ext cx="11683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0" i="0" u="none" strike="noStrike" baseline="0">
                <a:latin typeface="AdvOT863180fb"/>
              </a:rPr>
              <a:t>Clinical Nutrition 2019 (38):1-9. Age Ageing 2019 Jan </a:t>
            </a:r>
            <a:r>
              <a:rPr lang="es-ES_tradnl" sz="900" b="0" i="0" u="none" strike="noStrike" baseline="0">
                <a:latin typeface="AdvOT863180fb"/>
              </a:rPr>
              <a:t>1;48(1):16-31.</a:t>
            </a:r>
          </a:p>
          <a:p>
            <a:pPr algn="l"/>
            <a:r>
              <a:rPr lang="es-ES_tradnl" sz="900">
                <a:latin typeface="AdvOT863180fb"/>
              </a:rPr>
              <a:t>Datos preliminares del estudio DRECO: De Luis. Et al. 2023. </a:t>
            </a:r>
            <a:r>
              <a:rPr lang="es-ES" sz="900">
                <a:latin typeface="AdvOT863180fb"/>
              </a:rPr>
              <a:t>Riesgo de sarcopenia según cuestionario SARCF en el estudio DRECO, relación con variables de valoración nutricional morfofuncional. </a:t>
            </a:r>
            <a:endParaRPr lang="es-ES_tradnl" sz="2000"/>
          </a:p>
        </p:txBody>
      </p:sp>
      <p:pic>
        <p:nvPicPr>
          <p:cNvPr id="1026" name="Picture 2" descr="Sarcopenia . . . (1a parte) - Studio Medico Perrone">
            <a:extLst>
              <a:ext uri="{FF2B5EF4-FFF2-40B4-BE49-F238E27FC236}">
                <a16:creationId xmlns:a16="http://schemas.microsoft.com/office/drawing/2014/main" id="{5D3F0384-4DD9-2871-EEFD-D8B442EBF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15" y="1075380"/>
            <a:ext cx="45148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B048925-1FA0-65E0-5291-792DF44B9258}"/>
              </a:ext>
            </a:extLst>
          </p:cNvPr>
          <p:cNvSpPr txBox="1"/>
          <p:nvPr/>
        </p:nvSpPr>
        <p:spPr>
          <a:xfrm>
            <a:off x="526597" y="4712618"/>
            <a:ext cx="114109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>
                <a:latin typeface="Calibri" panose="020F0502020204030204"/>
              </a:rPr>
              <a:t>Según estudio DRECO, </a:t>
            </a:r>
            <a:r>
              <a:rPr lang="es-ES" sz="2000" b="1">
                <a:solidFill>
                  <a:srgbClr val="002060"/>
                </a:solidFill>
                <a:latin typeface="Calibri" panose="020F0502020204030204"/>
              </a:rPr>
              <a:t>m</a:t>
            </a:r>
            <a:r>
              <a:rPr kumimoji="0" lang="es-ES" sz="2000" b="1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ás</a:t>
            </a: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un tercio de los pacientes presenta riesgo de sarcopenia (SARCF≥4). </a:t>
            </a:r>
            <a:endParaRPr lang="es-ES" sz="2000" b="1">
              <a:solidFill>
                <a:srgbClr val="002060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el subgrupo de pacientes con desnutrición severa, según criterios GLIM, un 42,93% muestra riesgo de sarcopenia (SARCF≥4)</a:t>
            </a: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s-ES_tradnl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s-ES" sz="16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45C85F1-EA9E-C400-4155-AD177F2FDCF9}"/>
              </a:ext>
            </a:extLst>
          </p:cNvPr>
          <p:cNvSpPr/>
          <p:nvPr/>
        </p:nvSpPr>
        <p:spPr>
          <a:xfrm>
            <a:off x="6896229" y="1839432"/>
            <a:ext cx="2931040" cy="19319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453B7B-47EE-236C-91EE-1F92D3E182F3}"/>
              </a:ext>
            </a:extLst>
          </p:cNvPr>
          <p:cNvSpPr txBox="1"/>
          <p:nvPr/>
        </p:nvSpPr>
        <p:spPr>
          <a:xfrm>
            <a:off x="6896228" y="1697869"/>
            <a:ext cx="38667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/>
              <a:t>1</a:t>
            </a:r>
            <a:r>
              <a:rPr lang="es-ES_tradnl" sz="4000" b="1"/>
              <a:t> de cada </a:t>
            </a:r>
            <a:r>
              <a:rPr lang="es-ES_tradnl" sz="6600" b="1"/>
              <a:t>3</a:t>
            </a:r>
          </a:p>
          <a:p>
            <a:r>
              <a:rPr lang="es-ES_tradnl"/>
              <a:t>pacientes </a:t>
            </a:r>
            <a:r>
              <a:rPr lang="es-ES_tradnl" sz="2400" b="1">
                <a:solidFill>
                  <a:srgbClr val="203864"/>
                </a:solidFill>
              </a:rPr>
              <a:t>desnutrición y sarcopenia probable</a:t>
            </a:r>
            <a:endParaRPr lang="es-ES_tradnl" b="1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3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7EF9F8E6-5B5B-495A-8546-F074E960881F}"/>
              </a:ext>
            </a:extLst>
          </p:cNvPr>
          <p:cNvSpPr txBox="1"/>
          <p:nvPr/>
        </p:nvSpPr>
        <p:spPr>
          <a:xfrm>
            <a:off x="3160625" y="1291512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Calibri" panose="020F0502020204030204" pitchFamily="34" charset="0"/>
                <a:cs typeface="Calibri" panose="020F0502020204030204" pitchFamily="34" charset="0"/>
              </a:rPr>
              <a:t>EPOC</a:t>
            </a:r>
            <a:r>
              <a:rPr lang="es-ES" sz="2400" b="1" baseline="30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D51594-3583-4E9B-9A80-3CE820263114}"/>
              </a:ext>
            </a:extLst>
          </p:cNvPr>
          <p:cNvSpPr/>
          <p:nvPr/>
        </p:nvSpPr>
        <p:spPr>
          <a:xfrm>
            <a:off x="4353687" y="1191992"/>
            <a:ext cx="3456972" cy="4924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2400">
                <a:solidFill>
                  <a:srgbClr val="001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15-40%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4366BBB-C35E-4F10-9682-F909E9FE14EA}"/>
              </a:ext>
            </a:extLst>
          </p:cNvPr>
          <p:cNvSpPr/>
          <p:nvPr/>
        </p:nvSpPr>
        <p:spPr>
          <a:xfrm>
            <a:off x="5621432" y="2610552"/>
            <a:ext cx="6243765" cy="4924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2400">
                <a:solidFill>
                  <a:srgbClr val="001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5-89%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E0882A-24A7-40D0-A05D-AC3640BCDD0E}"/>
              </a:ext>
            </a:extLst>
          </p:cNvPr>
          <p:cNvSpPr txBox="1"/>
          <p:nvPr/>
        </p:nvSpPr>
        <p:spPr>
          <a:xfrm>
            <a:off x="3953882" y="2710072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Calibri" panose="020F0502020204030204" pitchFamily="34" charset="0"/>
                <a:cs typeface="Calibri" panose="020F0502020204030204" pitchFamily="34" charset="0"/>
              </a:rPr>
              <a:t>CÁNCER</a:t>
            </a:r>
            <a:r>
              <a:rPr lang="es-ES" sz="2400" b="1" baseline="3000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26347A-AB80-4BA5-BF29-F2AE40A50477}"/>
              </a:ext>
            </a:extLst>
          </p:cNvPr>
          <p:cNvSpPr txBox="1"/>
          <p:nvPr/>
        </p:nvSpPr>
        <p:spPr>
          <a:xfrm>
            <a:off x="4475989" y="3524888"/>
            <a:ext cx="346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>
                <a:latin typeface="Calibri" panose="020F0502020204030204" pitchFamily="34" charset="0"/>
                <a:cs typeface="Calibri" panose="020F0502020204030204" pitchFamily="34" charset="0"/>
              </a:rPr>
              <a:t>CRÍTICO</a:t>
            </a:r>
            <a:r>
              <a:rPr lang="es-ES" sz="2400" b="1" baseline="3000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s-ES" sz="2400">
                <a:latin typeface="Calibri" panose="020F0502020204030204" pitchFamily="34" charset="0"/>
                <a:cs typeface="Calibri" panose="020F0502020204030204" pitchFamily="34" charset="0"/>
              </a:rPr>
              <a:t>(estancia en UCI)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6D939459-06B3-4D70-B5A6-1C45877B5160}"/>
              </a:ext>
            </a:extLst>
          </p:cNvPr>
          <p:cNvSpPr/>
          <p:nvPr/>
        </p:nvSpPr>
        <p:spPr>
          <a:xfrm>
            <a:off x="7578363" y="3628295"/>
            <a:ext cx="2695073" cy="98330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2400">
                <a:solidFill>
                  <a:srgbClr val="001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-2%/día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F7442FD-EA9A-4A23-8912-174909D56844}"/>
              </a:ext>
            </a:extLst>
          </p:cNvPr>
          <p:cNvSpPr txBox="1"/>
          <p:nvPr/>
        </p:nvSpPr>
        <p:spPr>
          <a:xfrm>
            <a:off x="3516583" y="4275838"/>
            <a:ext cx="2464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>
                <a:latin typeface="Calibri" panose="020F0502020204030204" pitchFamily="34" charset="0"/>
                <a:cs typeface="Calibri" panose="020F0502020204030204" pitchFamily="34" charset="0"/>
              </a:rPr>
              <a:t>INMOVILIZACIÓN</a:t>
            </a:r>
            <a:r>
              <a:rPr lang="es-E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s-ES" sz="2400">
                <a:latin typeface="Calibri" panose="020F0502020204030204" pitchFamily="34" charset="0"/>
                <a:cs typeface="Calibri" panose="020F0502020204030204" pitchFamily="34" charset="0"/>
              </a:rPr>
              <a:t>(7 días)</a:t>
            </a:r>
            <a:r>
              <a:rPr lang="es-ES" sz="2400" baseline="3000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33F286AE-5CF6-49A2-BF75-513D20BBE55C}"/>
              </a:ext>
            </a:extLst>
          </p:cNvPr>
          <p:cNvSpPr/>
          <p:nvPr/>
        </p:nvSpPr>
        <p:spPr>
          <a:xfrm>
            <a:off x="5545129" y="4380827"/>
            <a:ext cx="2572073" cy="115837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2400">
                <a:solidFill>
                  <a:srgbClr val="001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-5,5%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85E21D-D773-497F-9475-94B1D729E4D4}"/>
              </a:ext>
            </a:extLst>
          </p:cNvPr>
          <p:cNvSpPr/>
          <p:nvPr/>
        </p:nvSpPr>
        <p:spPr>
          <a:xfrm>
            <a:off x="61614" y="6285274"/>
            <a:ext cx="1204111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 1. Canton A et al.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Nutr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Hosp 2019 Jul 1;36(Spec No2):38-43. 2.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Carrero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JJ et al. Kidney International (2016) 90, 53–66. 3. K.L. Ford, M.B. Sawyer, C.F. Trottier et al. Clinical Nutrition ESPEN, 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https://doi.org/10.1016/j.clnesp.2020.11.016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. 4.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Wandrag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L, Brett SJ, Frost GS,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Bountziouka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V, Hickson M (2019)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PLoS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ONE 14(11): e0224565. 5. Kirwan R, et al.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Geroscience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. 2020 Oct 1:1-32. </a:t>
            </a:r>
            <a:endParaRPr lang="es-ES" sz="1100">
              <a:solidFill>
                <a:prstClr val="black"/>
              </a:solidFill>
              <a:latin typeface="Arial"/>
              <a:ea typeface="+mn-lt"/>
              <a:cs typeface="Calibri" panose="020F05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6C97AFA-CC28-485C-866F-49E4A44A68B6}"/>
              </a:ext>
            </a:extLst>
          </p:cNvPr>
          <p:cNvSpPr txBox="1"/>
          <p:nvPr/>
        </p:nvSpPr>
        <p:spPr>
          <a:xfrm>
            <a:off x="3790286" y="1840415"/>
            <a:ext cx="2084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latin typeface="Calibri" panose="020F0502020204030204" pitchFamily="34" charset="0"/>
                <a:cs typeface="Calibri" panose="020F0502020204030204" pitchFamily="34" charset="0"/>
              </a:rPr>
              <a:t>NEFROPATÍAS</a:t>
            </a:r>
            <a:r>
              <a:rPr lang="es-ES" sz="2400" b="1" baseline="30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B8B9957-9164-473B-8FE3-40A14D3BFB58}"/>
              </a:ext>
            </a:extLst>
          </p:cNvPr>
          <p:cNvSpPr txBox="1"/>
          <p:nvPr/>
        </p:nvSpPr>
        <p:spPr>
          <a:xfrm>
            <a:off x="4617686" y="214939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en hemodiálisis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53FCBBE-769A-4D46-8EB7-4307D1061E8E}"/>
              </a:ext>
            </a:extLst>
          </p:cNvPr>
          <p:cNvSpPr/>
          <p:nvPr/>
        </p:nvSpPr>
        <p:spPr>
          <a:xfrm>
            <a:off x="6060712" y="1922323"/>
            <a:ext cx="5216888" cy="4924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2400">
                <a:solidFill>
                  <a:srgbClr val="001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4-74%</a:t>
            </a:r>
          </a:p>
        </p:txBody>
      </p:sp>
      <p:pic>
        <p:nvPicPr>
          <p:cNvPr id="5122" name="Picture 2" descr="Sarcopenia Treatment Market 2020 Future Scope |">
            <a:extLst>
              <a:ext uri="{FF2B5EF4-FFF2-40B4-BE49-F238E27FC236}">
                <a16:creationId xmlns:a16="http://schemas.microsoft.com/office/drawing/2014/main" id="{9A016E45-81F8-421A-8EF7-767348C7D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27" b="83929" l="1613" r="44194">
                        <a14:foregroundMark x1="18710" y1="28827" x2="18710" y2="28827"/>
                        <a14:foregroundMark x1="18065" y1="82398" x2="18065" y2="82398"/>
                        <a14:foregroundMark x1="15323" y1="83673" x2="15323" y2="83673"/>
                        <a14:foregroundMark x1="10806" y1="81122" x2="10806" y2="81122"/>
                        <a14:foregroundMark x1="3387" y1="67857" x2="3387" y2="67857"/>
                        <a14:foregroundMark x1="1935" y1="58163" x2="1935" y2="58163"/>
                        <a14:foregroundMark x1="34677" y1="79592" x2="34677" y2="79592"/>
                        <a14:foregroundMark x1="30161" y1="83929" x2="30161" y2="83929"/>
                        <a14:foregroundMark x1="42419" y1="63265" x2="42419" y2="63265"/>
                        <a14:foregroundMark x1="44194" y1="56122" x2="44194" y2="5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80" r="54686" b="10999"/>
          <a:stretch/>
        </p:blipFill>
        <p:spPr bwMode="auto">
          <a:xfrm>
            <a:off x="133758" y="1364572"/>
            <a:ext cx="3883989" cy="35236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2">
            <a:extLst>
              <a:ext uri="{FF2B5EF4-FFF2-40B4-BE49-F238E27FC236}">
                <a16:creationId xmlns:a16="http://schemas.microsoft.com/office/drawing/2014/main" id="{9CCB41DA-5941-432D-B479-FAF22D7C6EAD}"/>
              </a:ext>
            </a:extLst>
          </p:cNvPr>
          <p:cNvSpPr txBox="1">
            <a:spLocks/>
          </p:cNvSpPr>
          <p:nvPr/>
        </p:nvSpPr>
        <p:spPr>
          <a:xfrm>
            <a:off x="887564" y="306236"/>
            <a:ext cx="11887201" cy="7315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rgbClr val="273E7A"/>
                </a:solidFill>
              </a:rPr>
              <a:t>PÉRDIDA DE MASA MUSCULAR EN PACIENTES TIPO</a:t>
            </a:r>
          </a:p>
        </p:txBody>
      </p:sp>
    </p:spTree>
    <p:extLst>
      <p:ext uri="{BB962C8B-B14F-4D97-AF65-F5344CB8AC3E}">
        <p14:creationId xmlns:p14="http://schemas.microsoft.com/office/powerpoint/2010/main" val="211374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Marcador de texto 1">
            <a:extLst>
              <a:ext uri="{FF2B5EF4-FFF2-40B4-BE49-F238E27FC236}">
                <a16:creationId xmlns:a16="http://schemas.microsoft.com/office/drawing/2014/main" id="{1EEDF0E3-557E-4953-AC47-042B3AA52E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4824" y="929531"/>
            <a:ext cx="11201400" cy="4267200"/>
          </a:xfrm>
        </p:spPr>
        <p:txBody>
          <a:bodyPr>
            <a:normAutofit/>
          </a:bodyPr>
          <a:lstStyle/>
          <a:p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La pérdida de masa muscular y función se favorece si existe desnutrición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1,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siendo además un potente predictor independiente de pronóstico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2-9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8912C4-5AC4-467D-ACF1-EA1D764C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13360"/>
            <a:ext cx="11887201" cy="731520"/>
          </a:xfrm>
        </p:spPr>
        <p:txBody>
          <a:bodyPr>
            <a:normAutofit/>
          </a:bodyPr>
          <a:lstStyle/>
          <a:p>
            <a:r>
              <a:rPr lang="es-ES" sz="2800"/>
              <a:t>DESNUTRICIÓN Y PÉRDIDA MUSCULAR: CLAVES PARA LA RECUPERACIÓN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13C87E2-690C-4685-AA28-6A49EEDE2C69}"/>
              </a:ext>
            </a:extLst>
          </p:cNvPr>
          <p:cNvSpPr txBox="1"/>
          <p:nvPr/>
        </p:nvSpPr>
        <p:spPr>
          <a:xfrm>
            <a:off x="304799" y="6193064"/>
            <a:ext cx="116932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1. </a:t>
            </a:r>
            <a:r>
              <a:rPr lang="fr-FR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Fischer M et al., </a:t>
            </a:r>
            <a:r>
              <a:rPr lang="fr-FR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Nutr</a:t>
            </a:r>
            <a:r>
              <a:rPr lang="fr-FR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Clin </a:t>
            </a:r>
            <a:r>
              <a:rPr lang="fr-FR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Pract</a:t>
            </a:r>
            <a:r>
              <a:rPr lang="fr-FR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2015 Apr;30(2):239-48. 2. </a:t>
            </a:r>
            <a:r>
              <a:rPr lang="es-E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Sanz París A et al.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J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Nutr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Health Aging. 2018;22(6):664-675. 3. Xiao  J﻿ et al. JAMA Surg. Published online August 12, 2020. 4. Shi et al. Ann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Nutr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Metab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. 2019;75(4):213-222.5.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Caan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et al. JAMA Oncol. 2018; 4(6):798-804. 6. Prado, et al. Ann Med. 2018;50:675-693.7.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Caan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et al Cancer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Epid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Biom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Prev. 2017;26(7):1008-1015.8. </a:t>
            </a:r>
            <a:r>
              <a:rPr lang="en-US" sz="1100" err="1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Shachar</a:t>
            </a:r>
            <a:r>
              <a:rPr lang="en-US" sz="1100">
                <a:solidFill>
                  <a:prstClr val="black"/>
                </a:solidFill>
                <a:latin typeface="Arial"/>
                <a:ea typeface="+mn-lt"/>
                <a:cs typeface="Calibri" panose="020F0502020204030204"/>
              </a:rPr>
              <a:t> SS et al. Clin Cancer Res  2017 Feb 1;23(3):658-665. 9. Prado et al. Lancet Oncology 2008 9(7) P629-635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51" name="Grupo 2050">
            <a:extLst>
              <a:ext uri="{FF2B5EF4-FFF2-40B4-BE49-F238E27FC236}">
                <a16:creationId xmlns:a16="http://schemas.microsoft.com/office/drawing/2014/main" id="{A92FE696-CCDA-42C3-A44F-71ACEEFCA0BB}"/>
              </a:ext>
            </a:extLst>
          </p:cNvPr>
          <p:cNvGrpSpPr/>
          <p:nvPr/>
        </p:nvGrpSpPr>
        <p:grpSpPr>
          <a:xfrm>
            <a:off x="6595180" y="1835597"/>
            <a:ext cx="4526727" cy="3502369"/>
            <a:chOff x="6595180" y="1835597"/>
            <a:chExt cx="4526727" cy="3502369"/>
          </a:xfrm>
        </p:grpSpPr>
        <p:pic>
          <p:nvPicPr>
            <p:cNvPr id="2048" name="Imagen 2047">
              <a:extLst>
                <a:ext uri="{FF2B5EF4-FFF2-40B4-BE49-F238E27FC236}">
                  <a16:creationId xmlns:a16="http://schemas.microsoft.com/office/drawing/2014/main" id="{A99643A4-97DA-4D51-9080-DD44DF275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5180" y="1835597"/>
              <a:ext cx="4526727" cy="3502369"/>
            </a:xfrm>
            <a:prstGeom prst="rect">
              <a:avLst/>
            </a:prstGeom>
          </p:spPr>
        </p:pic>
        <p:sp>
          <p:nvSpPr>
            <p:cNvPr id="2049" name="CuadroTexto 2048">
              <a:extLst>
                <a:ext uri="{FF2B5EF4-FFF2-40B4-BE49-F238E27FC236}">
                  <a16:creationId xmlns:a16="http://schemas.microsoft.com/office/drawing/2014/main" id="{3DCBC293-2FC1-4690-8D83-765AD62DE417}"/>
                </a:ext>
              </a:extLst>
            </p:cNvPr>
            <p:cNvSpPr txBox="1"/>
            <p:nvPr/>
          </p:nvSpPr>
          <p:spPr>
            <a:xfrm>
              <a:off x="9220200" y="3521826"/>
              <a:ext cx="3642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3-9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AD0D6540-326C-4DA9-801D-B248011CF20D}"/>
              </a:ext>
            </a:extLst>
          </p:cNvPr>
          <p:cNvGrpSpPr/>
          <p:nvPr/>
        </p:nvGrpSpPr>
        <p:grpSpPr>
          <a:xfrm>
            <a:off x="214746" y="1495201"/>
            <a:ext cx="6658323" cy="4702316"/>
            <a:chOff x="214746" y="1495201"/>
            <a:chExt cx="6658323" cy="4702316"/>
          </a:xfrm>
        </p:grpSpPr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D05015A7-C0F3-45F4-947A-E7A3543BB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5616" y="5943601"/>
              <a:ext cx="2707453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s-ES" sz="1000" err="1">
                  <a:solidFill>
                    <a:srgbClr val="444444"/>
                  </a:solidFill>
                  <a:cs typeface="Calibri" panose="020F0502020204030204" pitchFamily="34" charset="0"/>
                </a:rPr>
                <a:t>Adaptado</a:t>
              </a:r>
              <a:r>
                <a:rPr lang="en-US" altLang="es-ES" sz="1000">
                  <a:solidFill>
                    <a:srgbClr val="444444"/>
                  </a:solidFill>
                  <a:cs typeface="Calibri" panose="020F0502020204030204" pitchFamily="34" charset="0"/>
                </a:rPr>
                <a:t> y </a:t>
              </a:r>
              <a:r>
                <a:rPr lang="en-US" altLang="es-ES" sz="1000" err="1">
                  <a:solidFill>
                    <a:srgbClr val="444444"/>
                  </a:solidFill>
                  <a:cs typeface="Calibri" panose="020F0502020204030204" pitchFamily="34" charset="0"/>
                </a:rPr>
                <a:t>traducido</a:t>
              </a:r>
              <a:r>
                <a:rPr lang="en-US" altLang="es-ES" sz="1000">
                  <a:solidFill>
                    <a:srgbClr val="444444"/>
                  </a:solidFill>
                  <a:cs typeface="Calibri" panose="020F0502020204030204" pitchFamily="34" charset="0"/>
                </a:rPr>
                <a:t> de</a:t>
              </a:r>
              <a:r>
                <a:rPr lang="en-US" altLang="es-ES" sz="1000" baseline="30000">
                  <a:solidFill>
                    <a:srgbClr val="444444"/>
                  </a:solidFill>
                  <a:cs typeface="Calibri" panose="020F0502020204030204" pitchFamily="34" charset="0"/>
                </a:rPr>
                <a:t>2</a:t>
              </a:r>
            </a:p>
          </p:txBody>
        </p:sp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EC2E8C8B-FD9E-4781-AD42-89011B21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746" y="1495201"/>
              <a:ext cx="5382075" cy="4561081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5C6C714-3533-486F-A13F-4EE4D313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4400" y="5394332"/>
              <a:ext cx="609600" cy="283884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3B34D59-13AB-4E26-AE4D-CF549376BE63}"/>
                </a:ext>
              </a:extLst>
            </p:cNvPr>
            <p:cNvSpPr txBox="1"/>
            <p:nvPr/>
          </p:nvSpPr>
          <p:spPr>
            <a:xfrm>
              <a:off x="4637850" y="5337966"/>
              <a:ext cx="768159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b="1">
                  <a:solidFill>
                    <a:srgbClr val="000000"/>
                  </a:solidFill>
                </a:rPr>
                <a:t>Aumento</a:t>
              </a:r>
            </a:p>
            <a:p>
              <a:r>
                <a:rPr lang="es-ES" sz="1050" b="1">
                  <a:solidFill>
                    <a:srgbClr val="000000"/>
                  </a:solidFill>
                </a:rPr>
                <a:t>estancia </a:t>
              </a:r>
            </a:p>
            <a:p>
              <a:endParaRPr lang="es-ES" sz="1050" b="1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286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56D23-F193-593D-9D25-80462F9B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Consecuencias pérdida de masa muscular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6FF2B6-1141-D5CE-9377-02442F7C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6167"/>
            <a:ext cx="10515600" cy="4351338"/>
          </a:xfrm>
        </p:spPr>
        <p:txBody>
          <a:bodyPr/>
          <a:lstStyle/>
          <a:p>
            <a:r>
              <a:rPr lang="es-ES"/>
              <a:t>Gráfica % pérdida masa muscular vs. mortalidad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241DC9-C3DF-D121-677F-85C2E6904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0"/>
          <a:stretch/>
        </p:blipFill>
        <p:spPr>
          <a:xfrm>
            <a:off x="838200" y="1244616"/>
            <a:ext cx="9209042" cy="499339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7EAA176-122D-2804-CD8C-786D3304EE63}"/>
              </a:ext>
            </a:extLst>
          </p:cNvPr>
          <p:cNvSpPr/>
          <p:nvPr/>
        </p:nvSpPr>
        <p:spPr>
          <a:xfrm>
            <a:off x="3382007" y="6390804"/>
            <a:ext cx="4875533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lnSpc>
                <a:spcPct val="90000"/>
              </a:lnSpc>
              <a:defRPr/>
            </a:pPr>
            <a:r>
              <a:rPr lang="en-US" sz="750" err="1">
                <a:solidFill>
                  <a:srgbClr val="444444"/>
                </a:solidFill>
                <a:latin typeface="+mj-lt"/>
              </a:rPr>
              <a:t>Demling</a:t>
            </a:r>
            <a:r>
              <a:rPr lang="en-US" sz="750">
                <a:solidFill>
                  <a:srgbClr val="444444"/>
                </a:solidFill>
                <a:latin typeface="+mj-lt"/>
              </a:rPr>
              <a:t> RH. Nutrition, anabolism, and the </a:t>
            </a:r>
            <a:r>
              <a:rPr lang="en-US" sz="750" err="1">
                <a:solidFill>
                  <a:srgbClr val="444444"/>
                </a:solidFill>
                <a:latin typeface="+mj-lt"/>
              </a:rPr>
              <a:t>wond</a:t>
            </a:r>
            <a:r>
              <a:rPr lang="en-US" sz="750">
                <a:solidFill>
                  <a:srgbClr val="444444"/>
                </a:solidFill>
                <a:latin typeface="+mj-lt"/>
              </a:rPr>
              <a:t> healing process: and overview. Eplasty.2009; 9:E9.</a:t>
            </a:r>
            <a:endParaRPr lang="es-ES" sz="750">
              <a:solidFill>
                <a:srgbClr val="44444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6791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3EBC5-0EE1-0564-7F24-C84AC623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Nutritional risk screening is an ongoing process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04461E-72C8-7747-3C2D-60A39A1FB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0" y="1051033"/>
            <a:ext cx="4937760" cy="1170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16524F0-43CA-9465-D3B1-CF745547CAE9}"/>
              </a:ext>
            </a:extLst>
          </p:cNvPr>
          <p:cNvSpPr txBox="1">
            <a:spLocks/>
          </p:cNvSpPr>
          <p:nvPr/>
        </p:nvSpPr>
        <p:spPr>
          <a:xfrm>
            <a:off x="1445506" y="2544097"/>
            <a:ext cx="9683496" cy="345742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600"/>
              <a:t>Systematic review of 15 studies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600" b="0" i="0" u="none" strike="noStrike" baseline="0"/>
              <a:t>10%–65% of hospitalized patients</a:t>
            </a:r>
            <a:r>
              <a:rPr lang="en-US" sz="2600"/>
              <a:t> </a:t>
            </a:r>
            <a:r>
              <a:rPr lang="en-US" sz="2600" b="0" i="0" u="none" strike="noStrike" baseline="0"/>
              <a:t>experienced a nutritional decline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600"/>
              <a:t>Nutritional intervention is more reactive than proactive</a:t>
            </a:r>
            <a:endParaRPr lang="en-US" sz="2600" b="0" i="0" u="none" strike="noStrike" baseline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600" b="0" i="0" u="none" strike="noStrike" baseline="0"/>
              <a:t>Barriers to optimizing nutritional support</a:t>
            </a:r>
          </a:p>
          <a:p>
            <a:pPr marL="971550" lvl="1" indent="-285750">
              <a:buClrTx/>
            </a:pPr>
            <a:r>
              <a:rPr lang="en-US" sz="2200"/>
              <a:t>Poor appetite</a:t>
            </a:r>
          </a:p>
          <a:p>
            <a:pPr marL="971550" lvl="1" indent="-285750">
              <a:buClrTx/>
            </a:pPr>
            <a:r>
              <a:rPr lang="en-US" sz="2200" b="0" i="0" u="none" strike="noStrike" baseline="0"/>
              <a:t>Meal interruptions/dissatisfaction</a:t>
            </a:r>
          </a:p>
          <a:p>
            <a:pPr marL="971550" lvl="1" indent="-285750">
              <a:buClrTx/>
            </a:pPr>
            <a:r>
              <a:rPr lang="en-US" sz="2200"/>
              <a:t>Procedure-related fasting</a:t>
            </a:r>
          </a:p>
          <a:p>
            <a:pPr marL="971550" lvl="1" indent="-285750">
              <a:buClrTx/>
            </a:pPr>
            <a:r>
              <a:rPr lang="en-US" sz="2200" b="0" i="0" u="none" strike="noStrike" baseline="0"/>
              <a:t>Untreated nutrition impact symptoms</a:t>
            </a:r>
          </a:p>
          <a:p>
            <a:pPr lvl="1" indent="0">
              <a:buNone/>
            </a:pPr>
            <a:r>
              <a:rPr lang="en-US" b="0" i="0" u="none" strike="noStrike" baseline="0">
                <a:latin typeface="AdvOTa20b42a7"/>
              </a:rPr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971CF1-B9D5-E333-ACB9-A83309CF6935}"/>
              </a:ext>
            </a:extLst>
          </p:cNvPr>
          <p:cNvSpPr txBox="1"/>
          <p:nvPr/>
        </p:nvSpPr>
        <p:spPr>
          <a:xfrm>
            <a:off x="2478775" y="6427113"/>
            <a:ext cx="7016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Cass AR, Charlton KE. </a:t>
            </a:r>
            <a:r>
              <a:rPr lang="en-US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 Hum </a:t>
            </a:r>
            <a:r>
              <a:rPr lang="en-US" sz="1100" i="1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Diet</a:t>
            </a: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2022;35(6):1043-1058. 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DAFD37A-ECF8-CEE1-7D19-65204457C717}"/>
              </a:ext>
            </a:extLst>
          </p:cNvPr>
          <p:cNvGrpSpPr/>
          <p:nvPr/>
        </p:nvGrpSpPr>
        <p:grpSpPr>
          <a:xfrm>
            <a:off x="-1149923" y="-1"/>
            <a:ext cx="13182125" cy="6858000"/>
            <a:chOff x="-922031" y="0"/>
            <a:chExt cx="13182125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F23528C-5FB6-943E-F9D4-ACDCA18CBA75}"/>
                </a:ext>
              </a:extLst>
            </p:cNvPr>
            <p:cNvSpPr/>
            <p:nvPr/>
          </p:nvSpPr>
          <p:spPr>
            <a:xfrm>
              <a:off x="68094" y="0"/>
              <a:ext cx="12192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C702239-4829-6F18-98FC-C71FF9ADA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2031" y="39357"/>
              <a:ext cx="12138582" cy="5553498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1346A9C-4D27-9F41-5F19-317410E20057}"/>
              </a:ext>
            </a:extLst>
          </p:cNvPr>
          <p:cNvSpPr txBox="1"/>
          <p:nvPr/>
        </p:nvSpPr>
        <p:spPr>
          <a:xfrm>
            <a:off x="2696228" y="5667167"/>
            <a:ext cx="7092406" cy="1021556"/>
          </a:xfrm>
          <a:prstGeom prst="roundRect">
            <a:avLst/>
          </a:prstGeom>
          <a:solidFill>
            <a:srgbClr val="C58B3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/>
              <a:t>Mitigation of hospital-acquired malnutrition is possible with appropriate preventive strategies: Oral nutritional supplements (ONS), parenteral nutrition, and dietary modifications</a:t>
            </a:r>
          </a:p>
        </p:txBody>
      </p:sp>
    </p:spTree>
    <p:extLst>
      <p:ext uri="{BB962C8B-B14F-4D97-AF65-F5344CB8AC3E}">
        <p14:creationId xmlns:p14="http://schemas.microsoft.com/office/powerpoint/2010/main" val="399919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89F62-0FFA-5142-4C9D-62894A1C4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245342"/>
            <a:ext cx="10515600" cy="640484"/>
          </a:xfrm>
        </p:spPr>
        <p:txBody>
          <a:bodyPr>
            <a:normAutofit/>
          </a:bodyPr>
          <a:lstStyle/>
          <a:p>
            <a:r>
              <a:rPr lang="es-ES" dirty="0"/>
              <a:t>ÍNDICE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23B0FA-D9B0-D332-7889-B6983076D8E6}"/>
              </a:ext>
            </a:extLst>
          </p:cNvPr>
          <p:cNvSpPr txBox="1"/>
          <p:nvPr/>
        </p:nvSpPr>
        <p:spPr>
          <a:xfrm>
            <a:off x="942975" y="1000736"/>
            <a:ext cx="11139755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s-ES" sz="1100" dirty="0"/>
              <a:t>Introducción proyecto AEP y datos justificación: realidad cribado/ diagnóstico de DRE y codificación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100" dirty="0"/>
              <a:t>Métodos de cribado nutricional/sarcopenia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MUST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MST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MNA-</a:t>
            </a:r>
            <a:r>
              <a:rPr lang="es-ES" sz="1100" dirty="0" err="1"/>
              <a:t>sf</a:t>
            </a:r>
            <a:endParaRPr lang="es-ES" sz="1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NRS2022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VGS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PRONTO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SNAQ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CONUT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SARC-F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100" dirty="0"/>
              <a:t>Diagnóstico de desnutrición (criterios GLIM)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100" dirty="0"/>
              <a:t>Métodos de valoración de la composición corporal y función muscular: técnicas y puntos de corte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Antropometría y perímetro de pantorrilla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Fuerza de prensión medida por dinamometría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Test funcionales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Ecografía muscular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Bioimpedancia bioeléctrica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TAC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DEXA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100" dirty="0"/>
              <a:t>Codificación de la desnutrición y la sarcopenia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100" dirty="0"/>
              <a:t>Intervención para la recuperación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Nutrición clínica y enriquecimiento de la dieta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Ejercicio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100" dirty="0"/>
              <a:t>Informe NED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100" dirty="0"/>
              <a:t>Aplicación en proyecto </a:t>
            </a:r>
            <a:r>
              <a:rPr lang="es-ES" sz="1100" dirty="0" err="1"/>
              <a:t>Advanced</a:t>
            </a:r>
            <a:r>
              <a:rPr lang="es-ES" sz="1100" dirty="0"/>
              <a:t> Expert </a:t>
            </a:r>
            <a:r>
              <a:rPr lang="es-ES" sz="1100" dirty="0" err="1"/>
              <a:t>Program</a:t>
            </a:r>
            <a:endParaRPr lang="es-ES" sz="11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CRD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Kit pacientes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100" dirty="0"/>
              <a:t>Timeline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880895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980304E-1364-41CA-9BBC-52833642E10F}"/>
              </a:ext>
            </a:extLst>
          </p:cNvPr>
          <p:cNvSpPr txBox="1"/>
          <p:nvPr/>
        </p:nvSpPr>
        <p:spPr>
          <a:xfrm>
            <a:off x="1227568" y="4838028"/>
            <a:ext cx="43508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/>
              <a:t>En 10 días</a:t>
            </a:r>
          </a:p>
          <a:p>
            <a:pPr algn="ctr"/>
            <a:r>
              <a:rPr lang="es-ES" sz="3200" b="1">
                <a:solidFill>
                  <a:srgbClr val="FF0000"/>
                </a:solidFill>
              </a:rPr>
              <a:t>↓1,5 Kg de músculo</a:t>
            </a:r>
            <a:r>
              <a:rPr lang="es-ES" sz="3200" b="1" baseline="30000">
                <a:solidFill>
                  <a:srgbClr val="FF0000"/>
                </a:solidFill>
              </a:rPr>
              <a:t>2</a:t>
            </a:r>
            <a:r>
              <a:rPr lang="es-ES" sz="3200" b="1">
                <a:solidFill>
                  <a:srgbClr val="FF0000"/>
                </a:solidFill>
              </a:rPr>
              <a:t> </a:t>
            </a:r>
            <a:endParaRPr lang="es-ES" sz="2400" b="1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9A9863-D647-4070-B4A5-AA5362CEABF8}"/>
              </a:ext>
            </a:extLst>
          </p:cNvPr>
          <p:cNvSpPr txBox="1"/>
          <p:nvPr/>
        </p:nvSpPr>
        <p:spPr>
          <a:xfrm>
            <a:off x="6132189" y="4772942"/>
            <a:ext cx="45095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/>
              <a:t>12 semanas de práctica de ejercicio</a:t>
            </a:r>
          </a:p>
          <a:p>
            <a:pPr algn="ctr"/>
            <a:r>
              <a:rPr lang="es-ES" sz="3200" b="1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↑</a:t>
            </a:r>
            <a:r>
              <a:rPr lang="es-ES" sz="3200" b="1">
                <a:solidFill>
                  <a:srgbClr val="00B050"/>
                </a:solidFill>
              </a:rPr>
              <a:t>0,6 Kg de músculo</a:t>
            </a:r>
            <a:r>
              <a:rPr lang="es-ES" sz="3200" b="1" baseline="30000">
                <a:solidFill>
                  <a:srgbClr val="00B050"/>
                </a:solidFill>
              </a:rPr>
              <a:t>3</a:t>
            </a:r>
            <a:r>
              <a:rPr lang="es-ES" sz="3200" b="1">
                <a:solidFill>
                  <a:srgbClr val="00B050"/>
                </a:solidFill>
              </a:rPr>
              <a:t> </a:t>
            </a:r>
            <a:endParaRPr lang="es-ES" sz="2400" b="1">
              <a:solidFill>
                <a:srgbClr val="00B050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28A00A7-F031-4E57-BC7C-3721F8695F6B}"/>
              </a:ext>
            </a:extLst>
          </p:cNvPr>
          <p:cNvSpPr txBox="1">
            <a:spLocks/>
          </p:cNvSpPr>
          <p:nvPr/>
        </p:nvSpPr>
        <p:spPr>
          <a:xfrm>
            <a:off x="849755" y="372777"/>
            <a:ext cx="11082338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rgbClr val="273E7A"/>
                </a:solidFill>
              </a:rPr>
              <a:t>Masa muscular: más fácil preservar que recuperar</a:t>
            </a:r>
            <a:r>
              <a:rPr lang="es-ES" sz="2800" b="1" baseline="30000">
                <a:solidFill>
                  <a:srgbClr val="273E7A"/>
                </a:solidFill>
              </a:rPr>
              <a:t>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BB00298-9B8A-4D09-AE08-FDDF073CFF0D}"/>
              </a:ext>
            </a:extLst>
          </p:cNvPr>
          <p:cNvSpPr txBox="1"/>
          <p:nvPr/>
        </p:nvSpPr>
        <p:spPr>
          <a:xfrm>
            <a:off x="471486" y="6469775"/>
            <a:ext cx="11838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100">
                <a:latin typeface="Arial" panose="020B0604020202020204"/>
              </a:rPr>
              <a:t>1. </a:t>
            </a:r>
            <a:r>
              <a:rPr lang="it-IT" sz="1100">
                <a:latin typeface="Arial" panose="020B0604020202020204"/>
              </a:rPr>
              <a:t>Prado C. et al J Cachexia Sarcopenia Muscle. 2021 Feb;12(1):3-8. 2. </a:t>
            </a:r>
            <a:r>
              <a:rPr lang="sv-SE" sz="1100">
                <a:latin typeface="Arial" panose="020B0604020202020204"/>
              </a:rPr>
              <a:t>Kortebein P et al. JAMA 2007;25;297(16):1772-4. 3. Verdijk LN et al.  J Gerontol A Biol Med Sci 2009;64A:332</a:t>
            </a:r>
            <a:endParaRPr lang="es-ES" sz="1100">
              <a:latin typeface="Arial" panose="020B0604020202020204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AF0A8C4-18F1-431E-A7B0-965BB7E8744D}"/>
              </a:ext>
            </a:extLst>
          </p:cNvPr>
          <p:cNvGrpSpPr/>
          <p:nvPr/>
        </p:nvGrpSpPr>
        <p:grpSpPr>
          <a:xfrm>
            <a:off x="2054582" y="1523999"/>
            <a:ext cx="7880838" cy="3096895"/>
            <a:chOff x="2054582" y="1523999"/>
            <a:chExt cx="7880838" cy="309689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2A1624C-ABA1-44DB-8DB6-931E42AB6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2054582" y="1523999"/>
              <a:ext cx="3096893" cy="3096895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pic>
          <p:nvPicPr>
            <p:cNvPr id="1028" name="Picture 4" descr="Blog — Physiotherapy Clinic">
              <a:extLst>
                <a:ext uri="{FF2B5EF4-FFF2-40B4-BE49-F238E27FC236}">
                  <a16:creationId xmlns:a16="http://schemas.microsoft.com/office/drawing/2014/main" id="{D6BFDCEB-6B9D-4A34-BCD8-EDAF74EA5F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5" r="2125" b="-1"/>
            <a:stretch/>
          </p:blipFill>
          <p:spPr bwMode="auto">
            <a:xfrm>
              <a:off x="6838527" y="1523999"/>
              <a:ext cx="3096893" cy="3096895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F0FFCD03-D4E0-40B9-8561-32FE8AB0AD3B}"/>
                </a:ext>
              </a:extLst>
            </p:cNvPr>
            <p:cNvSpPr/>
            <p:nvPr/>
          </p:nvSpPr>
          <p:spPr>
            <a:xfrm>
              <a:off x="3171825" y="2438400"/>
              <a:ext cx="561975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E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FE58D65B-FC9D-4FC4-864A-8181F0CE0198}"/>
                </a:ext>
              </a:extLst>
            </p:cNvPr>
            <p:cNvSpPr/>
            <p:nvPr/>
          </p:nvSpPr>
          <p:spPr>
            <a:xfrm>
              <a:off x="7905750" y="1964754"/>
              <a:ext cx="561975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E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B04FF9DE-4E95-4BAB-87DA-12ACAAAF1CE9}"/>
                </a:ext>
              </a:extLst>
            </p:cNvPr>
            <p:cNvSpPr/>
            <p:nvPr/>
          </p:nvSpPr>
          <p:spPr>
            <a:xfrm>
              <a:off x="8329823" y="2496583"/>
              <a:ext cx="561975" cy="228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E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40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DD1FB3A-F62C-49A9-BA8C-CB288E770E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7306" y="183705"/>
            <a:ext cx="5267395" cy="616785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5A626FA-B81D-45F0-9A89-857FBDC89532}"/>
              </a:ext>
            </a:extLst>
          </p:cNvPr>
          <p:cNvSpPr txBox="1">
            <a:spLocks/>
          </p:cNvSpPr>
          <p:nvPr/>
        </p:nvSpPr>
        <p:spPr>
          <a:xfrm>
            <a:off x="389012" y="2178882"/>
            <a:ext cx="5402188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cap="none">
                <a:solidFill>
                  <a:srgbClr val="0F3C7D"/>
                </a:solidFill>
                <a:latin typeface="+mn-lt"/>
              </a:rPr>
              <a:t>Tanto la desnutrición como la pérdida muscular son predictores independientes de peor pronóstico</a:t>
            </a:r>
            <a:r>
              <a:rPr lang="es-ES" sz="3000" cap="none" baseline="30000">
                <a:solidFill>
                  <a:srgbClr val="0F3C7D"/>
                </a:solidFill>
                <a:latin typeface="+mn-lt"/>
              </a:rPr>
              <a:t>1</a:t>
            </a:r>
            <a:endParaRPr lang="es-ES" sz="3000" baseline="3000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73D5BB75-4EB0-42F7-8162-365213D7AF3F}"/>
              </a:ext>
            </a:extLst>
          </p:cNvPr>
          <p:cNvSpPr txBox="1"/>
          <p:nvPr/>
        </p:nvSpPr>
        <p:spPr>
          <a:xfrm>
            <a:off x="2844147" y="5705893"/>
            <a:ext cx="39977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000" err="1">
                <a:latin typeface="Arial" panose="020B0604020202020204"/>
              </a:rPr>
              <a:t>Adaptado</a:t>
            </a:r>
            <a:r>
              <a:rPr lang="en-CA" sz="1000">
                <a:latin typeface="Arial" panose="020B0604020202020204"/>
              </a:rPr>
              <a:t> y </a:t>
            </a:r>
            <a:r>
              <a:rPr lang="en-CA" sz="1000" err="1">
                <a:latin typeface="Arial" panose="020B0604020202020204"/>
              </a:rPr>
              <a:t>traducido</a:t>
            </a:r>
            <a:r>
              <a:rPr lang="en-CA" sz="1000">
                <a:latin typeface="Arial" panose="020B0604020202020204"/>
              </a:rPr>
              <a:t> de</a:t>
            </a:r>
            <a:r>
              <a:rPr lang="en-CA" sz="1000" baseline="30000">
                <a:latin typeface="Arial" panose="020B0604020202020204"/>
              </a:rPr>
              <a:t>1</a:t>
            </a:r>
            <a:r>
              <a:rPr lang="en-CA" sz="1000">
                <a:latin typeface="Arial" panose="020B0604020202020204"/>
              </a:rPr>
              <a:t>: Prado et al. Paper Under Review. Advances in Muscle Health and Nutrition: A Toolkit for Healthcare Professionals. </a:t>
            </a:r>
          </a:p>
        </p:txBody>
      </p:sp>
      <p:sp>
        <p:nvSpPr>
          <p:cNvPr id="8" name="15 Rectángulo">
            <a:extLst>
              <a:ext uri="{FF2B5EF4-FFF2-40B4-BE49-F238E27FC236}">
                <a16:creationId xmlns:a16="http://schemas.microsoft.com/office/drawing/2014/main" id="{7ED8F083-FB63-4969-8D8F-B03B76E72E80}"/>
              </a:ext>
            </a:extLst>
          </p:cNvPr>
          <p:cNvSpPr/>
          <p:nvPr/>
        </p:nvSpPr>
        <p:spPr>
          <a:xfrm>
            <a:off x="157542" y="6473594"/>
            <a:ext cx="10382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Prado C et al. Clin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Nutr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2022;41(10):2244-2263</a:t>
            </a:r>
            <a:endParaRPr kumimoji="0" lang="fi-FI" sz="11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A4B402E-4DC7-4422-A7C9-308F93FCCCC9}"/>
              </a:ext>
            </a:extLst>
          </p:cNvPr>
          <p:cNvSpPr txBox="1"/>
          <p:nvPr/>
        </p:nvSpPr>
        <p:spPr>
          <a:xfrm>
            <a:off x="7520593" y="4095975"/>
            <a:ext cx="162081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100" b="1">
                <a:solidFill>
                  <a:srgbClr val="262262"/>
                </a:solidFill>
              </a:rPr>
              <a:t>La carga compartida de la pérdida de músculo y la desnutrición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CF2DD7B-85F9-432F-83ED-1F944A6E2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369424"/>
            <a:ext cx="1341120" cy="44888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3D6DD65-4C55-478B-A533-9BA21E242109}"/>
              </a:ext>
            </a:extLst>
          </p:cNvPr>
          <p:cNvSpPr txBox="1"/>
          <p:nvPr/>
        </p:nvSpPr>
        <p:spPr>
          <a:xfrm>
            <a:off x="5672922" y="3356319"/>
            <a:ext cx="145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rgbClr val="000000"/>
                </a:solidFill>
              </a:rPr>
              <a:t>Progresión del tumor/toxicidad</a:t>
            </a:r>
          </a:p>
          <a:p>
            <a:pPr algn="ctr"/>
            <a:r>
              <a:rPr lang="es-ES" sz="800" b="1">
                <a:solidFill>
                  <a:srgbClr val="000000"/>
                </a:solidFill>
              </a:rPr>
              <a:t> de tratamiento (cáncer)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A216A30-B2C2-4F4D-9CE1-6C360313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79" y="1838412"/>
            <a:ext cx="481445" cy="3949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CB81850-F12B-4957-A5D0-375BCA33A209}"/>
              </a:ext>
            </a:extLst>
          </p:cNvPr>
          <p:cNvSpPr txBox="1"/>
          <p:nvPr/>
        </p:nvSpPr>
        <p:spPr>
          <a:xfrm>
            <a:off x="5751802" y="1840814"/>
            <a:ext cx="1459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rgbClr val="000000"/>
                </a:solidFill>
              </a:rPr>
              <a:t>Supervivencia </a:t>
            </a:r>
          </a:p>
          <a:p>
            <a:pPr algn="ctr"/>
            <a:r>
              <a:rPr lang="es-ES" sz="800" b="1">
                <a:solidFill>
                  <a:srgbClr val="000000"/>
                </a:solidFill>
              </a:rPr>
              <a:t>menor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01C825E-61DC-4244-ABBC-74C4D0F2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371" y="4921596"/>
            <a:ext cx="1232364" cy="32204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F6840B1-8A3E-4926-B572-0A4BFA596256}"/>
              </a:ext>
            </a:extLst>
          </p:cNvPr>
          <p:cNvSpPr txBox="1"/>
          <p:nvPr/>
        </p:nvSpPr>
        <p:spPr>
          <a:xfrm>
            <a:off x="6976800" y="4971397"/>
            <a:ext cx="1459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rgbClr val="000000"/>
                </a:solidFill>
              </a:rPr>
              <a:t>Peor calidad de vida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2E33FFD-E345-4EEB-B125-00D70BAF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20" y="4905498"/>
            <a:ext cx="874915" cy="32204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42511A0-E1EB-4DE1-A3F3-9DBF2BCF2922}"/>
              </a:ext>
            </a:extLst>
          </p:cNvPr>
          <p:cNvSpPr txBox="1"/>
          <p:nvPr/>
        </p:nvSpPr>
        <p:spPr>
          <a:xfrm>
            <a:off x="8605114" y="4950000"/>
            <a:ext cx="107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rgbClr val="000000"/>
                </a:solidFill>
              </a:rPr>
              <a:t>Complicaciones </a:t>
            </a:r>
            <a:r>
              <a:rPr lang="es-ES" sz="800" b="1" err="1">
                <a:solidFill>
                  <a:srgbClr val="000000"/>
                </a:solidFill>
              </a:rPr>
              <a:t>post-operatorias</a:t>
            </a:r>
            <a:endParaRPr lang="es-ES" sz="800" b="1">
              <a:solidFill>
                <a:srgbClr val="000000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33BC3EE6-7B6F-4AC8-9534-F6E86C31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709" y="3339104"/>
            <a:ext cx="836123" cy="29633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3EB22C1-3FA6-433C-9470-3A28E1746D42}"/>
              </a:ext>
            </a:extLst>
          </p:cNvPr>
          <p:cNvSpPr txBox="1"/>
          <p:nvPr/>
        </p:nvSpPr>
        <p:spPr>
          <a:xfrm>
            <a:off x="9730413" y="3317992"/>
            <a:ext cx="107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rgbClr val="000000"/>
                </a:solidFill>
              </a:rPr>
              <a:t>Necesidad de rehabilitación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5DCC0EB-A5DA-493B-ABEA-E4E5D6F41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609" y="1835800"/>
            <a:ext cx="985060" cy="209131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03635DD1-8FE5-47B2-AAF5-5BC652047AA0}"/>
              </a:ext>
            </a:extLst>
          </p:cNvPr>
          <p:cNvSpPr txBox="1"/>
          <p:nvPr/>
        </p:nvSpPr>
        <p:spPr>
          <a:xfrm>
            <a:off x="9684073" y="1847457"/>
            <a:ext cx="107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rgbClr val="000000"/>
                </a:solidFill>
              </a:rPr>
              <a:t>Cicatrización de heridas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9691D72F-58DC-49FE-817D-A07DF998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26" y="263557"/>
            <a:ext cx="1023852" cy="338555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2AF75287-E09E-47A1-B7D3-2924F67A8B42}"/>
              </a:ext>
            </a:extLst>
          </p:cNvPr>
          <p:cNvSpPr txBox="1"/>
          <p:nvPr/>
        </p:nvSpPr>
        <p:spPr>
          <a:xfrm>
            <a:off x="9406982" y="263558"/>
            <a:ext cx="107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rgbClr val="000000"/>
                </a:solidFill>
              </a:rPr>
              <a:t>Mayor estancia hospitalaria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DBF7DDC0-2DF4-4583-9D4B-069692A9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450" y="263975"/>
            <a:ext cx="723207" cy="290208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05C1DF21-61F7-4042-9174-CA7F07E3772E}"/>
              </a:ext>
            </a:extLst>
          </p:cNvPr>
          <p:cNvSpPr txBox="1"/>
          <p:nvPr/>
        </p:nvSpPr>
        <p:spPr>
          <a:xfrm>
            <a:off x="7871806" y="274961"/>
            <a:ext cx="107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rgbClr val="000000"/>
                </a:solidFill>
              </a:rPr>
              <a:t>Fracturas y caídas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73908F45-7911-4BA9-B6B8-3100048E5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240" y="243996"/>
            <a:ext cx="1232363" cy="290208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FAC2A7F8-F6AD-42E1-9683-712B634C22FA}"/>
              </a:ext>
            </a:extLst>
          </p:cNvPr>
          <p:cNvSpPr txBox="1"/>
          <p:nvPr/>
        </p:nvSpPr>
        <p:spPr>
          <a:xfrm>
            <a:off x="6214491" y="210128"/>
            <a:ext cx="1319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rgbClr val="000000"/>
                </a:solidFill>
              </a:rPr>
              <a:t>Problemas funcionales y/o discapacidad</a:t>
            </a:r>
          </a:p>
        </p:txBody>
      </p:sp>
    </p:spTree>
    <p:extLst>
      <p:ext uri="{BB962C8B-B14F-4D97-AF65-F5344CB8AC3E}">
        <p14:creationId xmlns:p14="http://schemas.microsoft.com/office/powerpoint/2010/main" val="2841444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C8FA-33FD-554A-9265-02CCADA4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80" y="2278856"/>
            <a:ext cx="7671019" cy="2852737"/>
          </a:xfrm>
        </p:spPr>
        <p:txBody>
          <a:bodyPr>
            <a:normAutofit/>
          </a:bodyPr>
          <a:lstStyle/>
          <a:p>
            <a:r>
              <a:rPr lang="es-ES" sz="4900">
                <a:solidFill>
                  <a:srgbClr val="20356C"/>
                </a:solidFill>
                <a:cs typeface="Arial" panose="020B0604020202020204" pitchFamily="34" charset="0"/>
              </a:rPr>
              <a:t>CRIBADO Y DIAGNÓSTICO NUTRICIONAL</a:t>
            </a:r>
            <a:r>
              <a:rPr lang="es-ES" sz="5400">
                <a:solidFill>
                  <a:srgbClr val="20356C"/>
                </a:solidFill>
                <a:cs typeface="Arial" panose="020B0604020202020204" pitchFamily="34" charset="0"/>
              </a:rPr>
              <a:t>
</a:t>
            </a:r>
            <a:endParaRPr lang="en-AR" sz="5000">
              <a:solidFill>
                <a:srgbClr val="2035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2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irugía para perder peso puede beneficiar a personas mayores">
            <a:extLst>
              <a:ext uri="{FF2B5EF4-FFF2-40B4-BE49-F238E27FC236}">
                <a16:creationId xmlns:a16="http://schemas.microsoft.com/office/drawing/2014/main" id="{8005EA8D-A25C-4F2A-8D47-47CC26366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7" r="22254"/>
          <a:stretch/>
        </p:blipFill>
        <p:spPr bwMode="auto">
          <a:xfrm>
            <a:off x="0" y="0"/>
            <a:ext cx="6323140" cy="6427932"/>
          </a:xfrm>
          <a:custGeom>
            <a:avLst/>
            <a:gdLst>
              <a:gd name="connsiteX0" fmla="*/ 0 w 6182938"/>
              <a:gd name="connsiteY0" fmla="*/ 0 h 6675118"/>
              <a:gd name="connsiteX1" fmla="*/ 6182938 w 6182938"/>
              <a:gd name="connsiteY1" fmla="*/ 0 h 6675118"/>
              <a:gd name="connsiteX2" fmla="*/ 4419592 w 6182938"/>
              <a:gd name="connsiteY2" fmla="*/ 6675118 h 6675118"/>
              <a:gd name="connsiteX3" fmla="*/ 0 w 6182938"/>
              <a:gd name="connsiteY3" fmla="*/ 6675118 h 66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2938" h="6675118">
                <a:moveTo>
                  <a:pt x="0" y="0"/>
                </a:moveTo>
                <a:lnTo>
                  <a:pt x="6182938" y="0"/>
                </a:lnTo>
                <a:lnTo>
                  <a:pt x="4419592" y="6675118"/>
                </a:lnTo>
                <a:lnTo>
                  <a:pt x="0" y="6675118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FE67872-52BD-4049-9591-EA0C07F7C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7376" y="1431034"/>
            <a:ext cx="5503099" cy="4267200"/>
          </a:xfrm>
        </p:spPr>
        <p:txBody>
          <a:bodyPr>
            <a:normAutofit/>
          </a:bodyPr>
          <a:lstStyle/>
          <a:p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ES" b="1">
                <a:solidFill>
                  <a:srgbClr val="E5BB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cribado nutricional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es un </a:t>
            </a:r>
            <a:r>
              <a:rPr lang="es-ES">
                <a:solidFill>
                  <a:srgbClr val="0F3C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procedimiento estandarizado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 que permite </a:t>
            </a:r>
            <a:r>
              <a:rPr lang="es-ES">
                <a:solidFill>
                  <a:srgbClr val="0F3C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identificar a los individuos con desnutrición o con riesgo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que </a:t>
            </a:r>
            <a:r>
              <a:rPr lang="es-ES" b="1">
                <a:latin typeface="Calibri" panose="020F0502020204030204" pitchFamily="34" charset="0"/>
                <a:cs typeface="Calibri" panose="020F0502020204030204" pitchFamily="34" charset="0"/>
              </a:rPr>
              <a:t>se pueden beneficiar de un apropiado tratamiento nutricional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726270D-C745-4938-BD58-94FF7EC30233}"/>
              </a:ext>
            </a:extLst>
          </p:cNvPr>
          <p:cNvSpPr txBox="1"/>
          <p:nvPr/>
        </p:nvSpPr>
        <p:spPr>
          <a:xfrm>
            <a:off x="7705843" y="6352509"/>
            <a:ext cx="438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900">
                <a:latin typeface="Arial" panose="020B0604020202020204" pitchFamily="34" charset="0"/>
                <a:cs typeface="Arial" panose="020B0604020202020204" pitchFamily="34" charset="0"/>
              </a:rPr>
              <a:t>1. Ballesteros-Pomar, G. Blay Cortés, F. Botella Romero et al., Endocrinología, Diabetes y Nutrición, https://doi.org/10.1016/j.endinu.2021.09.015</a:t>
            </a: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4836C05-8D6B-4A15-8ADC-28137D3587AA}"/>
              </a:ext>
            </a:extLst>
          </p:cNvPr>
          <p:cNvSpPr/>
          <p:nvPr/>
        </p:nvSpPr>
        <p:spPr>
          <a:xfrm>
            <a:off x="3478664" y="-14286"/>
            <a:ext cx="2844476" cy="6675119"/>
          </a:xfrm>
          <a:custGeom>
            <a:avLst/>
            <a:gdLst>
              <a:gd name="connsiteX0" fmla="*/ 1763346 w 2844476"/>
              <a:gd name="connsiteY0" fmla="*/ 0 h 6675119"/>
              <a:gd name="connsiteX1" fmla="*/ 2844476 w 2844476"/>
              <a:gd name="connsiteY1" fmla="*/ 0 h 6675119"/>
              <a:gd name="connsiteX2" fmla="*/ 1081130 w 2844476"/>
              <a:gd name="connsiteY2" fmla="*/ 6675119 h 6675119"/>
              <a:gd name="connsiteX3" fmla="*/ 0 w 2844476"/>
              <a:gd name="connsiteY3" fmla="*/ 6675119 h 667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476" h="6675119">
                <a:moveTo>
                  <a:pt x="1763346" y="0"/>
                </a:moveTo>
                <a:lnTo>
                  <a:pt x="2844476" y="0"/>
                </a:lnTo>
                <a:lnTo>
                  <a:pt x="1081130" y="6675119"/>
                </a:lnTo>
                <a:lnTo>
                  <a:pt x="0" y="6675119"/>
                </a:lnTo>
                <a:close/>
              </a:path>
            </a:pathLst>
          </a:custGeom>
          <a:solidFill>
            <a:schemeClr val="accent1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573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E1F0B08-C4D7-4441-A64A-2703F77BF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219200"/>
            <a:ext cx="7162800" cy="4953000"/>
          </a:xfrm>
        </p:spPr>
        <p:txBody>
          <a:bodyPr>
            <a:normAutofit/>
          </a:bodyPr>
          <a:lstStyle/>
          <a:p>
            <a:r>
              <a:rPr lang="es-ES" sz="2800">
                <a:latin typeface="Calibri" panose="020F0502020204030204" pitchFamily="34" charset="0"/>
                <a:cs typeface="Calibri" panose="020F0502020204030204" pitchFamily="34" charset="0"/>
              </a:rPr>
              <a:t>Especialmente relevante en personas con</a:t>
            </a:r>
            <a:r>
              <a:rPr lang="es-ES" sz="2800" baseline="30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s-ES" sz="28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latin typeface="Calibri" panose="020F0502020204030204" pitchFamily="34" charset="0"/>
                <a:cs typeface="Calibri" panose="020F0502020204030204" pitchFamily="34" charset="0"/>
              </a:rPr>
              <a:t>EDAD AVANZADA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latin typeface="Calibri" panose="020F0502020204030204" pitchFamily="34" charset="0"/>
                <a:cs typeface="Calibri" panose="020F0502020204030204" pitchFamily="34" charset="0"/>
              </a:rPr>
              <a:t>ENFERMOS CRÓNICOS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latin typeface="Calibri" panose="020F0502020204030204" pitchFamily="34" charset="0"/>
                <a:cs typeface="Calibri" panose="020F0502020204030204" pitchFamily="34" charset="0"/>
              </a:rPr>
              <a:t>PACIENTES PLURIPATOLÓGICOS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latin typeface="Calibri" panose="020F0502020204030204" pitchFamily="34" charset="0"/>
                <a:cs typeface="Calibri" panose="020F0502020204030204" pitchFamily="34" charset="0"/>
              </a:rPr>
              <a:t>ENFERMOS CRÓNICOS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latin typeface="Calibri" panose="020F0502020204030204" pitchFamily="34" charset="0"/>
                <a:cs typeface="Calibri" panose="020F0502020204030204" pitchFamily="34" charset="0"/>
              </a:rPr>
              <a:t>PACIENTES CON ENFERMEDADES DE ESPECIAL RIESGO NUTRICIONAL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9992C0B-F144-4B4B-8D60-2024D333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La importancia del cribado nutricional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D6D7E8-73D2-440F-A0EC-D9C7C46D550D}"/>
              </a:ext>
            </a:extLst>
          </p:cNvPr>
          <p:cNvSpPr txBox="1"/>
          <p:nvPr/>
        </p:nvSpPr>
        <p:spPr>
          <a:xfrm>
            <a:off x="6858000" y="3032658"/>
            <a:ext cx="4267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E5BB67"/>
              </a:buClr>
              <a:buFont typeface="Arial" panose="020B0604020202020204" pitchFamily="34" charset="0"/>
              <a:buChar char="•"/>
            </a:pPr>
            <a:r>
              <a:rPr lang="es-ES" sz="3200">
                <a:latin typeface="Calibri" panose="020F0502020204030204" pitchFamily="34" charset="0"/>
                <a:cs typeface="Calibri" panose="020F0502020204030204" pitchFamily="34" charset="0"/>
              </a:rPr>
              <a:t>Oncológicas</a:t>
            </a:r>
          </a:p>
          <a:p>
            <a:pPr marL="285750" indent="-285750">
              <a:buClr>
                <a:srgbClr val="E5BB67"/>
              </a:buClr>
              <a:buFont typeface="Arial" panose="020B0604020202020204" pitchFamily="34" charset="0"/>
              <a:buChar char="•"/>
            </a:pPr>
            <a:r>
              <a:rPr lang="es-ES" sz="3200">
                <a:latin typeface="Calibri" panose="020F0502020204030204" pitchFamily="34" charset="0"/>
                <a:cs typeface="Calibri" panose="020F0502020204030204" pitchFamily="34" charset="0"/>
              </a:rPr>
              <a:t>Digestivas</a:t>
            </a:r>
          </a:p>
          <a:p>
            <a:pPr marL="285750" indent="-285750">
              <a:buClr>
                <a:srgbClr val="E5BB67"/>
              </a:buClr>
              <a:buFont typeface="Arial" panose="020B0604020202020204" pitchFamily="34" charset="0"/>
              <a:buChar char="•"/>
            </a:pPr>
            <a:r>
              <a:rPr lang="es-ES" sz="3200">
                <a:latin typeface="Calibri" panose="020F0502020204030204" pitchFamily="34" charset="0"/>
                <a:cs typeface="Calibri" panose="020F0502020204030204" pitchFamily="34" charset="0"/>
              </a:rPr>
              <a:t>Renales</a:t>
            </a:r>
          </a:p>
          <a:p>
            <a:pPr marL="285750" indent="-285750">
              <a:buClr>
                <a:srgbClr val="E5BB67"/>
              </a:buClr>
              <a:buFont typeface="Arial" panose="020B0604020202020204" pitchFamily="34" charset="0"/>
              <a:buChar char="•"/>
            </a:pPr>
            <a:r>
              <a:rPr lang="es-ES" sz="3200">
                <a:latin typeface="Calibri" panose="020F0502020204030204" pitchFamily="34" charset="0"/>
                <a:cs typeface="Calibri" panose="020F0502020204030204" pitchFamily="34" charset="0"/>
              </a:rPr>
              <a:t>Infecciosas </a:t>
            </a:r>
          </a:p>
          <a:p>
            <a:pPr marL="285750" indent="-285750">
              <a:buClr>
                <a:srgbClr val="E5BB67"/>
              </a:buClr>
              <a:buFont typeface="Arial" panose="020B0604020202020204" pitchFamily="34" charset="0"/>
              <a:buChar char="•"/>
            </a:pPr>
            <a:r>
              <a:rPr lang="es-ES" sz="3200">
                <a:latin typeface="Calibri" panose="020F0502020204030204" pitchFamily="34" charset="0"/>
                <a:cs typeface="Calibri" panose="020F0502020204030204" pitchFamily="34" charset="0"/>
              </a:rPr>
              <a:t>Cardiorrespiratorias </a:t>
            </a:r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EEB4EC1B-E370-4F5A-B477-47D34B351BCD}"/>
              </a:ext>
            </a:extLst>
          </p:cNvPr>
          <p:cNvSpPr/>
          <p:nvPr/>
        </p:nvSpPr>
        <p:spPr>
          <a:xfrm>
            <a:off x="6553200" y="2987936"/>
            <a:ext cx="304800" cy="26320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B9082E-847E-45E0-97A2-0A4E3F624078}"/>
              </a:ext>
            </a:extLst>
          </p:cNvPr>
          <p:cNvSpPr txBox="1"/>
          <p:nvPr/>
        </p:nvSpPr>
        <p:spPr>
          <a:xfrm>
            <a:off x="609600" y="6317508"/>
            <a:ext cx="9982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10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s-ES" sz="1100">
                <a:latin typeface="Arial" panose="020B0604020202020204" pitchFamily="34" charset="0"/>
                <a:cs typeface="Arial" panose="020B0604020202020204" pitchFamily="34" charset="0"/>
              </a:rPr>
              <a:t>Ballesteros-Pomar, G. Blay Cortés, F. Botella Romero et al., Endocrinología, Diabetes y Nutrición, https://doi.org/10.1016/j.endinu.2021.09.015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450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onnection ">
            <a:extLst>
              <a:ext uri="{FF2B5EF4-FFF2-40B4-BE49-F238E27FC236}">
                <a16:creationId xmlns:a16="http://schemas.microsoft.com/office/drawing/2014/main" id="{8ECA4437-132C-E9D0-BBE7-03F1B4E55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05" y="1607752"/>
            <a:ext cx="1554480" cy="1554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ítulo 37">
            <a:extLst>
              <a:ext uri="{FF2B5EF4-FFF2-40B4-BE49-F238E27FC236}">
                <a16:creationId xmlns:a16="http://schemas.microsoft.com/office/drawing/2014/main" id="{14BEF70B-E67F-715C-1B29-D2823EAA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El proceso de cuidado nutricional DEBE SER UN CICLO</a:t>
            </a:r>
            <a:endParaRPr lang="en-US"/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46BDA760-1A66-A800-8DF9-12EC2849E4C0}"/>
              </a:ext>
            </a:extLst>
          </p:cNvPr>
          <p:cNvSpPr txBox="1"/>
          <p:nvPr/>
        </p:nvSpPr>
        <p:spPr>
          <a:xfrm>
            <a:off x="1571994" y="3215797"/>
            <a:ext cx="27152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Screening dentro de las primeras 24 - 48 h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2A8426D5-25BD-9C04-D201-FFC08A992391}"/>
              </a:ext>
            </a:extLst>
          </p:cNvPr>
          <p:cNvSpPr/>
          <p:nvPr/>
        </p:nvSpPr>
        <p:spPr>
          <a:xfrm>
            <a:off x="4493645" y="2426812"/>
            <a:ext cx="1002200" cy="337057"/>
          </a:xfrm>
          <a:prstGeom prst="rightArrow">
            <a:avLst/>
          </a:prstGeom>
          <a:solidFill>
            <a:srgbClr val="1D49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1FC8CC9-DBF0-3E76-59D0-633D96DF6F1F}"/>
              </a:ext>
            </a:extLst>
          </p:cNvPr>
          <p:cNvSpPr txBox="1"/>
          <p:nvPr/>
        </p:nvSpPr>
        <p:spPr>
          <a:xfrm>
            <a:off x="1176652" y="4206509"/>
            <a:ext cx="3773651" cy="1736646"/>
          </a:xfrm>
          <a:prstGeom prst="roundRect">
            <a:avLst/>
          </a:prstGeom>
          <a:solidFill>
            <a:srgbClr val="3860A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s-ES" sz="2400">
                <a:solidFill>
                  <a:prstClr val="white"/>
                </a:solidFill>
              </a:rPr>
              <a:t>La evaluación nutricional es el primer paso en el proceso de cuidado nutricional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Sinal de Adição 29">
            <a:extLst>
              <a:ext uri="{FF2B5EF4-FFF2-40B4-BE49-F238E27FC236}">
                <a16:creationId xmlns:a16="http://schemas.microsoft.com/office/drawing/2014/main" id="{1B7FF15D-671C-B6C5-C944-0E0549929C3C}"/>
              </a:ext>
            </a:extLst>
          </p:cNvPr>
          <p:cNvSpPr/>
          <p:nvPr/>
        </p:nvSpPr>
        <p:spPr>
          <a:xfrm>
            <a:off x="3701681" y="1844558"/>
            <a:ext cx="640080" cy="640080"/>
          </a:xfrm>
          <a:prstGeom prst="mathPlus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29">
            <a:extLst>
              <a:ext uri="{FF2B5EF4-FFF2-40B4-BE49-F238E27FC236}">
                <a16:creationId xmlns:a16="http://schemas.microsoft.com/office/drawing/2014/main" id="{7AA2644E-6397-95C7-0A5D-C653F1EE013C}"/>
              </a:ext>
            </a:extLst>
          </p:cNvPr>
          <p:cNvGrpSpPr/>
          <p:nvPr/>
        </p:nvGrpSpPr>
        <p:grpSpPr>
          <a:xfrm>
            <a:off x="4493645" y="711375"/>
            <a:ext cx="8208134" cy="5747508"/>
            <a:chOff x="1813019" y="548894"/>
            <a:chExt cx="8208134" cy="5747508"/>
          </a:xfrm>
        </p:grpSpPr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788B1F8E-CE0E-845F-0038-5C833D3FB82D}"/>
                </a:ext>
              </a:extLst>
            </p:cNvPr>
            <p:cNvGrpSpPr/>
            <p:nvPr/>
          </p:nvGrpSpPr>
          <p:grpSpPr>
            <a:xfrm>
              <a:off x="3099809" y="548894"/>
              <a:ext cx="5755786" cy="5747508"/>
              <a:chOff x="2687570" y="253927"/>
              <a:chExt cx="6508327" cy="6498966"/>
            </a:xfrm>
          </p:grpSpPr>
          <p:grpSp>
            <p:nvGrpSpPr>
              <p:cNvPr id="44" name="Group 4">
                <a:extLst>
                  <a:ext uri="{FF2B5EF4-FFF2-40B4-BE49-F238E27FC236}">
                    <a16:creationId xmlns:a16="http://schemas.microsoft.com/office/drawing/2014/main" id="{6A4996D8-B1CF-E16F-69E3-E9668385AD28}"/>
                  </a:ext>
                </a:extLst>
              </p:cNvPr>
              <p:cNvGrpSpPr/>
              <p:nvPr/>
            </p:nvGrpSpPr>
            <p:grpSpPr>
              <a:xfrm>
                <a:off x="4941348" y="253927"/>
                <a:ext cx="2486085" cy="3127867"/>
                <a:chOff x="4941348" y="253927"/>
                <a:chExt cx="2486085" cy="3127867"/>
              </a:xfrm>
            </p:grpSpPr>
            <p:sp>
              <p:nvSpPr>
                <p:cNvPr id="59" name="Freeform 3">
                  <a:extLst>
                    <a:ext uri="{FF2B5EF4-FFF2-40B4-BE49-F238E27FC236}">
                      <a16:creationId xmlns:a16="http://schemas.microsoft.com/office/drawing/2014/main" id="{0C45C11A-C861-A3B1-9DFB-88042465DE57}"/>
                    </a:ext>
                  </a:extLst>
                </p:cNvPr>
                <p:cNvSpPr/>
                <p:nvPr/>
              </p:nvSpPr>
              <p:spPr>
                <a:xfrm rot="2700000">
                  <a:off x="4976915" y="1432533"/>
                  <a:ext cx="751741" cy="822875"/>
                </a:xfrm>
                <a:custGeom>
                  <a:avLst/>
                  <a:gdLst>
                    <a:gd name="connsiteX0" fmla="*/ 0 w 751741"/>
                    <a:gd name="connsiteY0" fmla="*/ 1 h 822875"/>
                    <a:gd name="connsiteX1" fmla="*/ 751741 w 751741"/>
                    <a:gd name="connsiteY1" fmla="*/ 0 h 822875"/>
                    <a:gd name="connsiteX2" fmla="*/ 727582 w 751741"/>
                    <a:gd name="connsiteY2" fmla="*/ 822875 h 822875"/>
                    <a:gd name="connsiteX3" fmla="*/ 352159 w 751741"/>
                    <a:gd name="connsiteY3" fmla="*/ 381865 h 822875"/>
                    <a:gd name="connsiteX4" fmla="*/ 0 w 751741"/>
                    <a:gd name="connsiteY4" fmla="*/ 795545 h 822875"/>
                    <a:gd name="connsiteX5" fmla="*/ 0 w 751741"/>
                    <a:gd name="connsiteY5" fmla="*/ 1 h 82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1741" h="822875">
                      <a:moveTo>
                        <a:pt x="0" y="1"/>
                      </a:moveTo>
                      <a:lnTo>
                        <a:pt x="751741" y="0"/>
                      </a:lnTo>
                      <a:lnTo>
                        <a:pt x="727582" y="822875"/>
                      </a:lnTo>
                      <a:lnTo>
                        <a:pt x="352159" y="381865"/>
                      </a:lnTo>
                      <a:lnTo>
                        <a:pt x="0" y="79554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03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  <p:grpSp>
              <p:nvGrpSpPr>
                <p:cNvPr id="60" name="Group 22">
                  <a:extLst>
                    <a:ext uri="{FF2B5EF4-FFF2-40B4-BE49-F238E27FC236}">
                      <a16:creationId xmlns:a16="http://schemas.microsoft.com/office/drawing/2014/main" id="{53AE5E52-D5E4-C75A-3550-8DC08D6AEF8B}"/>
                    </a:ext>
                  </a:extLst>
                </p:cNvPr>
                <p:cNvGrpSpPr/>
                <p:nvPr/>
              </p:nvGrpSpPr>
              <p:grpSpPr>
                <a:xfrm rot="16200000">
                  <a:off x="4965351" y="919713"/>
                  <a:ext cx="3127867" cy="1796296"/>
                  <a:chOff x="8230998" y="733309"/>
                  <a:chExt cx="3533158" cy="2029050"/>
                </a:xfrm>
              </p:grpSpPr>
              <p:sp>
                <p:nvSpPr>
                  <p:cNvPr id="61" name="Freeform 15">
                    <a:extLst>
                      <a:ext uri="{FF2B5EF4-FFF2-40B4-BE49-F238E27FC236}">
                        <a16:creationId xmlns:a16="http://schemas.microsoft.com/office/drawing/2014/main" id="{A2424CCC-F328-18D7-55DA-8AFE72625CF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8983052" y="-18745"/>
                    <a:ext cx="2029050" cy="3533158"/>
                  </a:xfrm>
                  <a:custGeom>
                    <a:avLst/>
                    <a:gdLst>
                      <a:gd name="connsiteX0" fmla="*/ 0 w 2029050"/>
                      <a:gd name="connsiteY0" fmla="*/ 2341396 h 3533158"/>
                      <a:gd name="connsiteX1" fmla="*/ 491632 w 2029050"/>
                      <a:gd name="connsiteY1" fmla="*/ 2341395 h 3533158"/>
                      <a:gd name="connsiteX2" fmla="*/ 475242 w 2029050"/>
                      <a:gd name="connsiteY2" fmla="*/ 2899666 h 3533158"/>
                      <a:gd name="connsiteX3" fmla="*/ 517021 w 2029050"/>
                      <a:gd name="connsiteY3" fmla="*/ 1476687 h 3533158"/>
                      <a:gd name="connsiteX4" fmla="*/ 517021 w 2029050"/>
                      <a:gd name="connsiteY4" fmla="*/ 2341394 h 3533158"/>
                      <a:gd name="connsiteX5" fmla="*/ 513961 w 2029050"/>
                      <a:gd name="connsiteY5" fmla="*/ 2341394 h 3533158"/>
                      <a:gd name="connsiteX6" fmla="*/ 491634 w 2029050"/>
                      <a:gd name="connsiteY6" fmla="*/ 2341393 h 3533158"/>
                      <a:gd name="connsiteX7" fmla="*/ 491634 w 2029050"/>
                      <a:gd name="connsiteY7" fmla="*/ 2341393 h 3533158"/>
                      <a:gd name="connsiteX8" fmla="*/ 491632 w 2029050"/>
                      <a:gd name="connsiteY8" fmla="*/ 2341393 h 3533158"/>
                      <a:gd name="connsiteX9" fmla="*/ 517021 w 2029050"/>
                      <a:gd name="connsiteY9" fmla="*/ 421167 h 3533158"/>
                      <a:gd name="connsiteX10" fmla="*/ 1512028 w 2029050"/>
                      <a:gd name="connsiteY10" fmla="*/ 1416173 h 3533158"/>
                      <a:gd name="connsiteX11" fmla="*/ 1512027 w 2029050"/>
                      <a:gd name="connsiteY11" fmla="*/ 2341394 h 3533158"/>
                      <a:gd name="connsiteX12" fmla="*/ 2029050 w 2029050"/>
                      <a:gd name="connsiteY12" fmla="*/ 2341394 h 3533158"/>
                      <a:gd name="connsiteX13" fmla="*/ 1499779 w 2029050"/>
                      <a:gd name="connsiteY13" fmla="*/ 2963127 h 3533158"/>
                      <a:gd name="connsiteX14" fmla="*/ 1014524 w 2029050"/>
                      <a:gd name="connsiteY14" fmla="*/ 3533158 h 3533158"/>
                      <a:gd name="connsiteX15" fmla="*/ 475243 w 2029050"/>
                      <a:gd name="connsiteY15" fmla="*/ 2899663 h 3533158"/>
                      <a:gd name="connsiteX16" fmla="*/ 491634 w 2029050"/>
                      <a:gd name="connsiteY16" fmla="*/ 2341393 h 3533158"/>
                      <a:gd name="connsiteX17" fmla="*/ 513961 w 2029050"/>
                      <a:gd name="connsiteY17" fmla="*/ 2341394 h 3533158"/>
                      <a:gd name="connsiteX18" fmla="*/ 517022 w 2029050"/>
                      <a:gd name="connsiteY18" fmla="*/ 2341394 h 3533158"/>
                      <a:gd name="connsiteX19" fmla="*/ 517022 w 2029050"/>
                      <a:gd name="connsiteY19" fmla="*/ 1476687 h 3533158"/>
                      <a:gd name="connsiteX20" fmla="*/ 529260 w 2029050"/>
                      <a:gd name="connsiteY20" fmla="*/ 1059839 h 3533158"/>
                      <a:gd name="connsiteX21" fmla="*/ 529259 w 2029050"/>
                      <a:gd name="connsiteY21" fmla="*/ 1059839 h 3533158"/>
                      <a:gd name="connsiteX22" fmla="*/ 517021 w 2029050"/>
                      <a:gd name="connsiteY22" fmla="*/ 1476687 h 3533158"/>
                      <a:gd name="connsiteX23" fmla="*/ 517022 w 2029050"/>
                      <a:gd name="connsiteY23" fmla="*/ 1059481 h 3533158"/>
                      <a:gd name="connsiteX24" fmla="*/ 517021 w 2029050"/>
                      <a:gd name="connsiteY24" fmla="*/ 0 h 3533158"/>
                      <a:gd name="connsiteX25" fmla="*/ 532944 w 2029050"/>
                      <a:gd name="connsiteY25" fmla="*/ 0 h 3533158"/>
                      <a:gd name="connsiteX26" fmla="*/ 517021 w 2029050"/>
                      <a:gd name="connsiteY26" fmla="*/ 15923 h 3533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29050" h="3533158">
                        <a:moveTo>
                          <a:pt x="0" y="2341396"/>
                        </a:moveTo>
                        <a:lnTo>
                          <a:pt x="491632" y="2341395"/>
                        </a:lnTo>
                        <a:lnTo>
                          <a:pt x="475242" y="2899666"/>
                        </a:lnTo>
                        <a:close/>
                        <a:moveTo>
                          <a:pt x="517021" y="1476687"/>
                        </a:moveTo>
                        <a:lnTo>
                          <a:pt x="517021" y="2341394"/>
                        </a:lnTo>
                        <a:lnTo>
                          <a:pt x="513961" y="2341394"/>
                        </a:lnTo>
                        <a:lnTo>
                          <a:pt x="491634" y="2341393"/>
                        </a:lnTo>
                        <a:lnTo>
                          <a:pt x="491634" y="2341393"/>
                        </a:lnTo>
                        <a:lnTo>
                          <a:pt x="491632" y="2341393"/>
                        </a:lnTo>
                        <a:close/>
                        <a:moveTo>
                          <a:pt x="517021" y="421167"/>
                        </a:moveTo>
                        <a:lnTo>
                          <a:pt x="1512028" y="1416173"/>
                        </a:lnTo>
                        <a:lnTo>
                          <a:pt x="1512027" y="2341394"/>
                        </a:lnTo>
                        <a:lnTo>
                          <a:pt x="2029050" y="2341394"/>
                        </a:lnTo>
                        <a:lnTo>
                          <a:pt x="1499779" y="2963127"/>
                        </a:lnTo>
                        <a:lnTo>
                          <a:pt x="1014524" y="3533158"/>
                        </a:lnTo>
                        <a:lnTo>
                          <a:pt x="475243" y="2899663"/>
                        </a:lnTo>
                        <a:lnTo>
                          <a:pt x="491634" y="2341393"/>
                        </a:lnTo>
                        <a:lnTo>
                          <a:pt x="513961" y="2341394"/>
                        </a:lnTo>
                        <a:lnTo>
                          <a:pt x="517022" y="2341394"/>
                        </a:lnTo>
                        <a:lnTo>
                          <a:pt x="517022" y="1476687"/>
                        </a:lnTo>
                        <a:lnTo>
                          <a:pt x="529260" y="1059839"/>
                        </a:lnTo>
                        <a:lnTo>
                          <a:pt x="529259" y="1059839"/>
                        </a:lnTo>
                        <a:lnTo>
                          <a:pt x="517021" y="1476687"/>
                        </a:lnTo>
                        <a:lnTo>
                          <a:pt x="517022" y="1059481"/>
                        </a:lnTo>
                        <a:close/>
                        <a:moveTo>
                          <a:pt x="517021" y="0"/>
                        </a:moveTo>
                        <a:lnTo>
                          <a:pt x="532944" y="0"/>
                        </a:lnTo>
                        <a:lnTo>
                          <a:pt x="517021" y="15923"/>
                        </a:lnTo>
                        <a:close/>
                      </a:path>
                    </a:pathLst>
                  </a:custGeom>
                  <a:solidFill>
                    <a:srgbClr val="203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62" name="Freeform 16">
                    <a:extLst>
                      <a:ext uri="{FF2B5EF4-FFF2-40B4-BE49-F238E27FC236}">
                        <a16:creationId xmlns:a16="http://schemas.microsoft.com/office/drawing/2014/main" id="{B913B525-E8F9-3DB6-B4FB-B919E12B1A8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047194" y="699294"/>
                    <a:ext cx="1440002" cy="2507457"/>
                  </a:xfrm>
                  <a:custGeom>
                    <a:avLst/>
                    <a:gdLst>
                      <a:gd name="connsiteX0" fmla="*/ 0 w 1440002"/>
                      <a:gd name="connsiteY0" fmla="*/ 1661672 h 2507457"/>
                      <a:gd name="connsiteX1" fmla="*/ 348908 w 1440002"/>
                      <a:gd name="connsiteY1" fmla="*/ 1661671 h 2507457"/>
                      <a:gd name="connsiteX2" fmla="*/ 337276 w 1440002"/>
                      <a:gd name="connsiteY2" fmla="*/ 2057872 h 2507457"/>
                      <a:gd name="connsiteX3" fmla="*/ 366926 w 1440002"/>
                      <a:gd name="connsiteY3" fmla="*/ 1047994 h 2507457"/>
                      <a:gd name="connsiteX4" fmla="*/ 366926 w 1440002"/>
                      <a:gd name="connsiteY4" fmla="*/ 1661670 h 2507457"/>
                      <a:gd name="connsiteX5" fmla="*/ 348908 w 1440002"/>
                      <a:gd name="connsiteY5" fmla="*/ 1661670 h 2507457"/>
                      <a:gd name="connsiteX6" fmla="*/ 366926 w 1440002"/>
                      <a:gd name="connsiteY6" fmla="*/ 0 h 2507457"/>
                      <a:gd name="connsiteX7" fmla="*/ 398439 w 1440002"/>
                      <a:gd name="connsiteY7" fmla="*/ 0 h 2507457"/>
                      <a:gd name="connsiteX8" fmla="*/ 1064382 w 1440002"/>
                      <a:gd name="connsiteY8" fmla="*/ 665945 h 2507457"/>
                      <a:gd name="connsiteX9" fmla="*/ 1073075 w 1440002"/>
                      <a:gd name="connsiteY9" fmla="*/ 674638 h 2507457"/>
                      <a:gd name="connsiteX10" fmla="*/ 1073075 w 1440002"/>
                      <a:gd name="connsiteY10" fmla="*/ 1661670 h 2507457"/>
                      <a:gd name="connsiteX11" fmla="*/ 1440002 w 1440002"/>
                      <a:gd name="connsiteY11" fmla="*/ 1661670 h 2507457"/>
                      <a:gd name="connsiteX12" fmla="*/ 1064382 w 1440002"/>
                      <a:gd name="connsiteY12" fmla="*/ 2102910 h 2507457"/>
                      <a:gd name="connsiteX13" fmla="*/ 720000 w 1440002"/>
                      <a:gd name="connsiteY13" fmla="*/ 2507457 h 2507457"/>
                      <a:gd name="connsiteX14" fmla="*/ 337277 w 1440002"/>
                      <a:gd name="connsiteY14" fmla="*/ 2057870 h 2507457"/>
                      <a:gd name="connsiteX15" fmla="*/ 348909 w 1440002"/>
                      <a:gd name="connsiteY15" fmla="*/ 1661670 h 2507457"/>
                      <a:gd name="connsiteX16" fmla="*/ 366927 w 1440002"/>
                      <a:gd name="connsiteY16" fmla="*/ 1661670 h 2507457"/>
                      <a:gd name="connsiteX17" fmla="*/ 366927 w 1440002"/>
                      <a:gd name="connsiteY17" fmla="*/ 1047994 h 2507457"/>
                      <a:gd name="connsiteX18" fmla="*/ 375612 w 1440002"/>
                      <a:gd name="connsiteY18" fmla="*/ 752160 h 2507457"/>
                      <a:gd name="connsiteX19" fmla="*/ 375611 w 1440002"/>
                      <a:gd name="connsiteY19" fmla="*/ 752160 h 2507457"/>
                      <a:gd name="connsiteX20" fmla="*/ 366926 w 1440002"/>
                      <a:gd name="connsiteY20" fmla="*/ 1047994 h 2507457"/>
                      <a:gd name="connsiteX21" fmla="*/ 366927 w 1440002"/>
                      <a:gd name="connsiteY21" fmla="*/ 751906 h 2507457"/>
                      <a:gd name="connsiteX22" fmla="*/ 366927 w 1440002"/>
                      <a:gd name="connsiteY22" fmla="*/ 751906 h 2507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40002" h="2507457">
                        <a:moveTo>
                          <a:pt x="0" y="1661672"/>
                        </a:moveTo>
                        <a:lnTo>
                          <a:pt x="348908" y="1661671"/>
                        </a:lnTo>
                        <a:lnTo>
                          <a:pt x="337276" y="2057872"/>
                        </a:lnTo>
                        <a:close/>
                        <a:moveTo>
                          <a:pt x="366926" y="1047994"/>
                        </a:moveTo>
                        <a:lnTo>
                          <a:pt x="366926" y="1661670"/>
                        </a:lnTo>
                        <a:lnTo>
                          <a:pt x="348908" y="1661670"/>
                        </a:lnTo>
                        <a:close/>
                        <a:moveTo>
                          <a:pt x="366926" y="0"/>
                        </a:moveTo>
                        <a:lnTo>
                          <a:pt x="398439" y="0"/>
                        </a:lnTo>
                        <a:lnTo>
                          <a:pt x="1064382" y="665945"/>
                        </a:lnTo>
                        <a:lnTo>
                          <a:pt x="1073075" y="674638"/>
                        </a:lnTo>
                        <a:lnTo>
                          <a:pt x="1073075" y="1661670"/>
                        </a:lnTo>
                        <a:lnTo>
                          <a:pt x="1440002" y="1661670"/>
                        </a:lnTo>
                        <a:lnTo>
                          <a:pt x="1064382" y="2102910"/>
                        </a:lnTo>
                        <a:lnTo>
                          <a:pt x="720000" y="2507457"/>
                        </a:lnTo>
                        <a:lnTo>
                          <a:pt x="337277" y="2057870"/>
                        </a:lnTo>
                        <a:lnTo>
                          <a:pt x="348909" y="1661670"/>
                        </a:lnTo>
                        <a:lnTo>
                          <a:pt x="366927" y="1661670"/>
                        </a:lnTo>
                        <a:lnTo>
                          <a:pt x="366927" y="1047994"/>
                        </a:lnTo>
                        <a:lnTo>
                          <a:pt x="375612" y="752160"/>
                        </a:lnTo>
                        <a:lnTo>
                          <a:pt x="375611" y="752160"/>
                        </a:lnTo>
                        <a:lnTo>
                          <a:pt x="366926" y="1047994"/>
                        </a:lnTo>
                        <a:lnTo>
                          <a:pt x="366927" y="751906"/>
                        </a:lnTo>
                        <a:lnTo>
                          <a:pt x="366927" y="75190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latin typeface="Georgia" panose="02040502050405020303" pitchFamily="18" charset="0"/>
                    </a:endParaRPr>
                  </a:p>
                </p:txBody>
              </p:sp>
            </p:grpSp>
          </p:grpSp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E628A4FE-D696-3F28-C9E1-55ACC376DAB0}"/>
                  </a:ext>
                </a:extLst>
              </p:cNvPr>
              <p:cNvSpPr/>
              <p:nvPr/>
            </p:nvSpPr>
            <p:spPr>
              <a:xfrm rot="2700000">
                <a:off x="7180184" y="2549331"/>
                <a:ext cx="836348" cy="751906"/>
              </a:xfrm>
              <a:custGeom>
                <a:avLst/>
                <a:gdLst>
                  <a:gd name="connsiteX0" fmla="*/ 32199 w 836348"/>
                  <a:gd name="connsiteY0" fmla="*/ 0 h 751906"/>
                  <a:gd name="connsiteX1" fmla="*/ 836347 w 836348"/>
                  <a:gd name="connsiteY1" fmla="*/ 0 h 751906"/>
                  <a:gd name="connsiteX2" fmla="*/ 836348 w 836348"/>
                  <a:gd name="connsiteY2" fmla="*/ 751906 h 751906"/>
                  <a:gd name="connsiteX3" fmla="*/ 0 w 836348"/>
                  <a:gd name="connsiteY3" fmla="*/ 727350 h 751906"/>
                  <a:gd name="connsiteX4" fmla="*/ 443308 w 836348"/>
                  <a:gd name="connsiteY4" fmla="*/ 349970 h 751906"/>
                  <a:gd name="connsiteX5" fmla="*/ 32199 w 836348"/>
                  <a:gd name="connsiteY5" fmla="*/ 0 h 75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6348" h="751906">
                    <a:moveTo>
                      <a:pt x="32199" y="0"/>
                    </a:moveTo>
                    <a:lnTo>
                      <a:pt x="836347" y="0"/>
                    </a:lnTo>
                    <a:lnTo>
                      <a:pt x="836348" y="751906"/>
                    </a:lnTo>
                    <a:lnTo>
                      <a:pt x="0" y="727350"/>
                    </a:lnTo>
                    <a:lnTo>
                      <a:pt x="443308" y="349970"/>
                    </a:lnTo>
                    <a:lnTo>
                      <a:pt x="32199" y="0"/>
                    </a:lnTo>
                    <a:close/>
                  </a:path>
                </a:pathLst>
              </a:custGeom>
              <a:solidFill>
                <a:srgbClr val="E4BE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Georgia" panose="02040502050405020303" pitchFamily="18" charset="0"/>
                </a:endParaRPr>
              </a:p>
            </p:txBody>
          </p:sp>
          <p:grpSp>
            <p:nvGrpSpPr>
              <p:cNvPr id="46" name="Group 6">
                <a:extLst>
                  <a:ext uri="{FF2B5EF4-FFF2-40B4-BE49-F238E27FC236}">
                    <a16:creationId xmlns:a16="http://schemas.microsoft.com/office/drawing/2014/main" id="{C91A8A8C-1B1B-7DB4-006E-C00AB3D92CD2}"/>
                  </a:ext>
                </a:extLst>
              </p:cNvPr>
              <p:cNvGrpSpPr/>
              <p:nvPr/>
            </p:nvGrpSpPr>
            <p:grpSpPr>
              <a:xfrm>
                <a:off x="6068030" y="3205400"/>
                <a:ext cx="3127867" cy="1796296"/>
                <a:chOff x="8214773" y="741419"/>
                <a:chExt cx="3533158" cy="2029050"/>
              </a:xfrm>
            </p:grpSpPr>
            <p:sp>
              <p:nvSpPr>
                <p:cNvPr id="57" name="Freeform 18">
                  <a:extLst>
                    <a:ext uri="{FF2B5EF4-FFF2-40B4-BE49-F238E27FC236}">
                      <a16:creationId xmlns:a16="http://schemas.microsoft.com/office/drawing/2014/main" id="{C6089CF7-D5BF-138C-3B68-A219CCDF568A}"/>
                    </a:ext>
                  </a:extLst>
                </p:cNvPr>
                <p:cNvSpPr/>
                <p:nvPr/>
              </p:nvSpPr>
              <p:spPr>
                <a:xfrm rot="2700000">
                  <a:off x="8966827" y="-10635"/>
                  <a:ext cx="2029050" cy="3533158"/>
                </a:xfrm>
                <a:custGeom>
                  <a:avLst/>
                  <a:gdLst>
                    <a:gd name="connsiteX0" fmla="*/ 0 w 2029050"/>
                    <a:gd name="connsiteY0" fmla="*/ 2341396 h 3533158"/>
                    <a:gd name="connsiteX1" fmla="*/ 491632 w 2029050"/>
                    <a:gd name="connsiteY1" fmla="*/ 2341395 h 3533158"/>
                    <a:gd name="connsiteX2" fmla="*/ 475242 w 2029050"/>
                    <a:gd name="connsiteY2" fmla="*/ 2899666 h 3533158"/>
                    <a:gd name="connsiteX3" fmla="*/ 517021 w 2029050"/>
                    <a:gd name="connsiteY3" fmla="*/ 1476687 h 3533158"/>
                    <a:gd name="connsiteX4" fmla="*/ 517021 w 2029050"/>
                    <a:gd name="connsiteY4" fmla="*/ 2341394 h 3533158"/>
                    <a:gd name="connsiteX5" fmla="*/ 513961 w 2029050"/>
                    <a:gd name="connsiteY5" fmla="*/ 2341394 h 3533158"/>
                    <a:gd name="connsiteX6" fmla="*/ 491634 w 2029050"/>
                    <a:gd name="connsiteY6" fmla="*/ 2341393 h 3533158"/>
                    <a:gd name="connsiteX7" fmla="*/ 491634 w 2029050"/>
                    <a:gd name="connsiteY7" fmla="*/ 2341393 h 3533158"/>
                    <a:gd name="connsiteX8" fmla="*/ 491632 w 2029050"/>
                    <a:gd name="connsiteY8" fmla="*/ 2341393 h 3533158"/>
                    <a:gd name="connsiteX9" fmla="*/ 517021 w 2029050"/>
                    <a:gd name="connsiteY9" fmla="*/ 421167 h 3533158"/>
                    <a:gd name="connsiteX10" fmla="*/ 1512028 w 2029050"/>
                    <a:gd name="connsiteY10" fmla="*/ 1416173 h 3533158"/>
                    <a:gd name="connsiteX11" fmla="*/ 1512027 w 2029050"/>
                    <a:gd name="connsiteY11" fmla="*/ 2341394 h 3533158"/>
                    <a:gd name="connsiteX12" fmla="*/ 2029050 w 2029050"/>
                    <a:gd name="connsiteY12" fmla="*/ 2341394 h 3533158"/>
                    <a:gd name="connsiteX13" fmla="*/ 1499779 w 2029050"/>
                    <a:gd name="connsiteY13" fmla="*/ 2963127 h 3533158"/>
                    <a:gd name="connsiteX14" fmla="*/ 1014524 w 2029050"/>
                    <a:gd name="connsiteY14" fmla="*/ 3533158 h 3533158"/>
                    <a:gd name="connsiteX15" fmla="*/ 475243 w 2029050"/>
                    <a:gd name="connsiteY15" fmla="*/ 2899663 h 3533158"/>
                    <a:gd name="connsiteX16" fmla="*/ 491634 w 2029050"/>
                    <a:gd name="connsiteY16" fmla="*/ 2341393 h 3533158"/>
                    <a:gd name="connsiteX17" fmla="*/ 513961 w 2029050"/>
                    <a:gd name="connsiteY17" fmla="*/ 2341394 h 3533158"/>
                    <a:gd name="connsiteX18" fmla="*/ 517022 w 2029050"/>
                    <a:gd name="connsiteY18" fmla="*/ 2341394 h 3533158"/>
                    <a:gd name="connsiteX19" fmla="*/ 517022 w 2029050"/>
                    <a:gd name="connsiteY19" fmla="*/ 1476687 h 3533158"/>
                    <a:gd name="connsiteX20" fmla="*/ 529260 w 2029050"/>
                    <a:gd name="connsiteY20" fmla="*/ 1059839 h 3533158"/>
                    <a:gd name="connsiteX21" fmla="*/ 529259 w 2029050"/>
                    <a:gd name="connsiteY21" fmla="*/ 1059839 h 3533158"/>
                    <a:gd name="connsiteX22" fmla="*/ 517021 w 2029050"/>
                    <a:gd name="connsiteY22" fmla="*/ 1476687 h 3533158"/>
                    <a:gd name="connsiteX23" fmla="*/ 517022 w 2029050"/>
                    <a:gd name="connsiteY23" fmla="*/ 1059481 h 3533158"/>
                    <a:gd name="connsiteX24" fmla="*/ 517021 w 2029050"/>
                    <a:gd name="connsiteY24" fmla="*/ 0 h 3533158"/>
                    <a:gd name="connsiteX25" fmla="*/ 532944 w 2029050"/>
                    <a:gd name="connsiteY25" fmla="*/ 0 h 3533158"/>
                    <a:gd name="connsiteX26" fmla="*/ 517021 w 2029050"/>
                    <a:gd name="connsiteY26" fmla="*/ 15923 h 353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029050" h="3533158">
                      <a:moveTo>
                        <a:pt x="0" y="2341396"/>
                      </a:moveTo>
                      <a:lnTo>
                        <a:pt x="491632" y="2341395"/>
                      </a:lnTo>
                      <a:lnTo>
                        <a:pt x="475242" y="2899666"/>
                      </a:lnTo>
                      <a:close/>
                      <a:moveTo>
                        <a:pt x="517021" y="1476687"/>
                      </a:moveTo>
                      <a:lnTo>
                        <a:pt x="517021" y="2341394"/>
                      </a:lnTo>
                      <a:lnTo>
                        <a:pt x="513961" y="2341394"/>
                      </a:lnTo>
                      <a:lnTo>
                        <a:pt x="491634" y="2341393"/>
                      </a:lnTo>
                      <a:lnTo>
                        <a:pt x="491634" y="2341393"/>
                      </a:lnTo>
                      <a:lnTo>
                        <a:pt x="491632" y="2341393"/>
                      </a:lnTo>
                      <a:close/>
                      <a:moveTo>
                        <a:pt x="517021" y="421167"/>
                      </a:moveTo>
                      <a:lnTo>
                        <a:pt x="1512028" y="1416173"/>
                      </a:lnTo>
                      <a:lnTo>
                        <a:pt x="1512027" y="2341394"/>
                      </a:lnTo>
                      <a:lnTo>
                        <a:pt x="2029050" y="2341394"/>
                      </a:lnTo>
                      <a:lnTo>
                        <a:pt x="1499779" y="2963127"/>
                      </a:lnTo>
                      <a:lnTo>
                        <a:pt x="1014524" y="3533158"/>
                      </a:lnTo>
                      <a:lnTo>
                        <a:pt x="475243" y="2899663"/>
                      </a:lnTo>
                      <a:lnTo>
                        <a:pt x="491634" y="2341393"/>
                      </a:lnTo>
                      <a:lnTo>
                        <a:pt x="513961" y="2341394"/>
                      </a:lnTo>
                      <a:lnTo>
                        <a:pt x="517022" y="2341394"/>
                      </a:lnTo>
                      <a:lnTo>
                        <a:pt x="517022" y="1476687"/>
                      </a:lnTo>
                      <a:lnTo>
                        <a:pt x="529260" y="1059839"/>
                      </a:lnTo>
                      <a:lnTo>
                        <a:pt x="529259" y="1059839"/>
                      </a:lnTo>
                      <a:lnTo>
                        <a:pt x="517021" y="1476687"/>
                      </a:lnTo>
                      <a:lnTo>
                        <a:pt x="517022" y="1059481"/>
                      </a:lnTo>
                      <a:close/>
                      <a:moveTo>
                        <a:pt x="517021" y="0"/>
                      </a:moveTo>
                      <a:lnTo>
                        <a:pt x="532944" y="0"/>
                      </a:lnTo>
                      <a:lnTo>
                        <a:pt x="517021" y="15923"/>
                      </a:lnTo>
                      <a:close/>
                    </a:path>
                  </a:pathLst>
                </a:custGeom>
                <a:solidFill>
                  <a:srgbClr val="E4BE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58" name="Freeform 19">
                  <a:extLst>
                    <a:ext uri="{FF2B5EF4-FFF2-40B4-BE49-F238E27FC236}">
                      <a16:creationId xmlns:a16="http://schemas.microsoft.com/office/drawing/2014/main" id="{F2D943E9-51C9-F2CE-E19C-5054DB849E49}"/>
                    </a:ext>
                  </a:extLst>
                </p:cNvPr>
                <p:cNvSpPr/>
                <p:nvPr/>
              </p:nvSpPr>
              <p:spPr>
                <a:xfrm rot="2700000">
                  <a:off x="9047194" y="699294"/>
                  <a:ext cx="1440002" cy="2507457"/>
                </a:xfrm>
                <a:custGeom>
                  <a:avLst/>
                  <a:gdLst>
                    <a:gd name="connsiteX0" fmla="*/ 0 w 1440002"/>
                    <a:gd name="connsiteY0" fmla="*/ 1661672 h 2507457"/>
                    <a:gd name="connsiteX1" fmla="*/ 348908 w 1440002"/>
                    <a:gd name="connsiteY1" fmla="*/ 1661671 h 2507457"/>
                    <a:gd name="connsiteX2" fmla="*/ 337276 w 1440002"/>
                    <a:gd name="connsiteY2" fmla="*/ 2057872 h 2507457"/>
                    <a:gd name="connsiteX3" fmla="*/ 366926 w 1440002"/>
                    <a:gd name="connsiteY3" fmla="*/ 1047994 h 2507457"/>
                    <a:gd name="connsiteX4" fmla="*/ 366926 w 1440002"/>
                    <a:gd name="connsiteY4" fmla="*/ 1661670 h 2507457"/>
                    <a:gd name="connsiteX5" fmla="*/ 348908 w 1440002"/>
                    <a:gd name="connsiteY5" fmla="*/ 1661670 h 2507457"/>
                    <a:gd name="connsiteX6" fmla="*/ 366926 w 1440002"/>
                    <a:gd name="connsiteY6" fmla="*/ 0 h 2507457"/>
                    <a:gd name="connsiteX7" fmla="*/ 398439 w 1440002"/>
                    <a:gd name="connsiteY7" fmla="*/ 0 h 2507457"/>
                    <a:gd name="connsiteX8" fmla="*/ 1064382 w 1440002"/>
                    <a:gd name="connsiteY8" fmla="*/ 665945 h 2507457"/>
                    <a:gd name="connsiteX9" fmla="*/ 1073075 w 1440002"/>
                    <a:gd name="connsiteY9" fmla="*/ 674638 h 2507457"/>
                    <a:gd name="connsiteX10" fmla="*/ 1073075 w 1440002"/>
                    <a:gd name="connsiteY10" fmla="*/ 1661670 h 2507457"/>
                    <a:gd name="connsiteX11" fmla="*/ 1440002 w 1440002"/>
                    <a:gd name="connsiteY11" fmla="*/ 1661670 h 2507457"/>
                    <a:gd name="connsiteX12" fmla="*/ 1064382 w 1440002"/>
                    <a:gd name="connsiteY12" fmla="*/ 2102910 h 2507457"/>
                    <a:gd name="connsiteX13" fmla="*/ 720000 w 1440002"/>
                    <a:gd name="connsiteY13" fmla="*/ 2507457 h 2507457"/>
                    <a:gd name="connsiteX14" fmla="*/ 337277 w 1440002"/>
                    <a:gd name="connsiteY14" fmla="*/ 2057870 h 2507457"/>
                    <a:gd name="connsiteX15" fmla="*/ 348909 w 1440002"/>
                    <a:gd name="connsiteY15" fmla="*/ 1661670 h 2507457"/>
                    <a:gd name="connsiteX16" fmla="*/ 366927 w 1440002"/>
                    <a:gd name="connsiteY16" fmla="*/ 1661670 h 2507457"/>
                    <a:gd name="connsiteX17" fmla="*/ 366927 w 1440002"/>
                    <a:gd name="connsiteY17" fmla="*/ 1047994 h 2507457"/>
                    <a:gd name="connsiteX18" fmla="*/ 375612 w 1440002"/>
                    <a:gd name="connsiteY18" fmla="*/ 752160 h 2507457"/>
                    <a:gd name="connsiteX19" fmla="*/ 375611 w 1440002"/>
                    <a:gd name="connsiteY19" fmla="*/ 752160 h 2507457"/>
                    <a:gd name="connsiteX20" fmla="*/ 366926 w 1440002"/>
                    <a:gd name="connsiteY20" fmla="*/ 1047994 h 2507457"/>
                    <a:gd name="connsiteX21" fmla="*/ 366927 w 1440002"/>
                    <a:gd name="connsiteY21" fmla="*/ 751906 h 2507457"/>
                    <a:gd name="connsiteX22" fmla="*/ 366927 w 1440002"/>
                    <a:gd name="connsiteY22" fmla="*/ 751906 h 2507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440002" h="2507457">
                      <a:moveTo>
                        <a:pt x="0" y="1661672"/>
                      </a:moveTo>
                      <a:lnTo>
                        <a:pt x="348908" y="1661671"/>
                      </a:lnTo>
                      <a:lnTo>
                        <a:pt x="337276" y="2057872"/>
                      </a:lnTo>
                      <a:close/>
                      <a:moveTo>
                        <a:pt x="366926" y="1047994"/>
                      </a:moveTo>
                      <a:lnTo>
                        <a:pt x="366926" y="1661670"/>
                      </a:lnTo>
                      <a:lnTo>
                        <a:pt x="348908" y="1661670"/>
                      </a:lnTo>
                      <a:close/>
                      <a:moveTo>
                        <a:pt x="366926" y="0"/>
                      </a:moveTo>
                      <a:lnTo>
                        <a:pt x="398439" y="0"/>
                      </a:lnTo>
                      <a:lnTo>
                        <a:pt x="1064382" y="665945"/>
                      </a:lnTo>
                      <a:lnTo>
                        <a:pt x="1073075" y="674638"/>
                      </a:lnTo>
                      <a:lnTo>
                        <a:pt x="1073075" y="1661670"/>
                      </a:lnTo>
                      <a:lnTo>
                        <a:pt x="1440002" y="1661670"/>
                      </a:lnTo>
                      <a:lnTo>
                        <a:pt x="1064382" y="2102910"/>
                      </a:lnTo>
                      <a:lnTo>
                        <a:pt x="720000" y="2507457"/>
                      </a:lnTo>
                      <a:lnTo>
                        <a:pt x="337277" y="2057870"/>
                      </a:lnTo>
                      <a:lnTo>
                        <a:pt x="348909" y="1661670"/>
                      </a:lnTo>
                      <a:lnTo>
                        <a:pt x="366927" y="1661670"/>
                      </a:lnTo>
                      <a:lnTo>
                        <a:pt x="366927" y="1047994"/>
                      </a:lnTo>
                      <a:lnTo>
                        <a:pt x="375612" y="752160"/>
                      </a:lnTo>
                      <a:lnTo>
                        <a:pt x="375611" y="752160"/>
                      </a:lnTo>
                      <a:lnTo>
                        <a:pt x="366926" y="1047994"/>
                      </a:lnTo>
                      <a:lnTo>
                        <a:pt x="366927" y="751906"/>
                      </a:lnTo>
                      <a:lnTo>
                        <a:pt x="366927" y="7519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</p:grpSp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3A377C7E-8DD7-6132-DFF4-38A9B260A471}"/>
                  </a:ext>
                </a:extLst>
              </p:cNvPr>
              <p:cNvSpPr/>
              <p:nvPr/>
            </p:nvSpPr>
            <p:spPr>
              <a:xfrm rot="2700000">
                <a:off x="6152185" y="4745493"/>
                <a:ext cx="751474" cy="829993"/>
              </a:xfrm>
              <a:custGeom>
                <a:avLst/>
                <a:gdLst>
                  <a:gd name="connsiteX0" fmla="*/ 24368 w 751474"/>
                  <a:gd name="connsiteY0" fmla="*/ 0 h 829993"/>
                  <a:gd name="connsiteX1" fmla="*/ 407091 w 751474"/>
                  <a:gd name="connsiteY1" fmla="*/ 449586 h 829993"/>
                  <a:gd name="connsiteX2" fmla="*/ 751473 w 751474"/>
                  <a:gd name="connsiteY2" fmla="*/ 45040 h 829993"/>
                  <a:gd name="connsiteX3" fmla="*/ 751474 w 751474"/>
                  <a:gd name="connsiteY3" fmla="*/ 829993 h 829993"/>
                  <a:gd name="connsiteX4" fmla="*/ 0 w 751474"/>
                  <a:gd name="connsiteY4" fmla="*/ 829993 h 829993"/>
                  <a:gd name="connsiteX5" fmla="*/ 24368 w 751474"/>
                  <a:gd name="connsiteY5" fmla="*/ 0 h 82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1474" h="829993">
                    <a:moveTo>
                      <a:pt x="24368" y="0"/>
                    </a:moveTo>
                    <a:lnTo>
                      <a:pt x="407091" y="449586"/>
                    </a:lnTo>
                    <a:lnTo>
                      <a:pt x="751473" y="45040"/>
                    </a:lnTo>
                    <a:lnTo>
                      <a:pt x="751474" y="829993"/>
                    </a:lnTo>
                    <a:lnTo>
                      <a:pt x="0" y="829993"/>
                    </a:lnTo>
                    <a:lnTo>
                      <a:pt x="24368" y="0"/>
                    </a:lnTo>
                    <a:close/>
                  </a:path>
                </a:pathLst>
              </a:custGeom>
              <a:solidFill>
                <a:srgbClr val="C58B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Georgia" panose="02040502050405020303" pitchFamily="18" charset="0"/>
                </a:endParaRPr>
              </a:p>
            </p:txBody>
          </p:sp>
          <p:grpSp>
            <p:nvGrpSpPr>
              <p:cNvPr id="48" name="Group 8">
                <a:extLst>
                  <a:ext uri="{FF2B5EF4-FFF2-40B4-BE49-F238E27FC236}">
                    <a16:creationId xmlns:a16="http://schemas.microsoft.com/office/drawing/2014/main" id="{1B7E881C-D370-489D-B5B1-B5F9421B77E4}"/>
                  </a:ext>
                </a:extLst>
              </p:cNvPr>
              <p:cNvGrpSpPr/>
              <p:nvPr/>
            </p:nvGrpSpPr>
            <p:grpSpPr>
              <a:xfrm rot="5400000">
                <a:off x="3789725" y="4290812"/>
                <a:ext cx="3127867" cy="1796296"/>
                <a:chOff x="8214773" y="741419"/>
                <a:chExt cx="3533158" cy="2029050"/>
              </a:xfrm>
            </p:grpSpPr>
            <p:sp>
              <p:nvSpPr>
                <p:cNvPr id="55" name="Freeform 21">
                  <a:extLst>
                    <a:ext uri="{FF2B5EF4-FFF2-40B4-BE49-F238E27FC236}">
                      <a16:creationId xmlns:a16="http://schemas.microsoft.com/office/drawing/2014/main" id="{A682EDA3-F40F-CA42-68ED-1B47F7BC72D1}"/>
                    </a:ext>
                  </a:extLst>
                </p:cNvPr>
                <p:cNvSpPr/>
                <p:nvPr/>
              </p:nvSpPr>
              <p:spPr>
                <a:xfrm rot="2700000">
                  <a:off x="8966827" y="-10635"/>
                  <a:ext cx="2029050" cy="3533158"/>
                </a:xfrm>
                <a:custGeom>
                  <a:avLst/>
                  <a:gdLst>
                    <a:gd name="connsiteX0" fmla="*/ 0 w 2029050"/>
                    <a:gd name="connsiteY0" fmla="*/ 2341396 h 3533158"/>
                    <a:gd name="connsiteX1" fmla="*/ 491632 w 2029050"/>
                    <a:gd name="connsiteY1" fmla="*/ 2341395 h 3533158"/>
                    <a:gd name="connsiteX2" fmla="*/ 475242 w 2029050"/>
                    <a:gd name="connsiteY2" fmla="*/ 2899666 h 3533158"/>
                    <a:gd name="connsiteX3" fmla="*/ 517021 w 2029050"/>
                    <a:gd name="connsiteY3" fmla="*/ 1476687 h 3533158"/>
                    <a:gd name="connsiteX4" fmla="*/ 517021 w 2029050"/>
                    <a:gd name="connsiteY4" fmla="*/ 2341394 h 3533158"/>
                    <a:gd name="connsiteX5" fmla="*/ 513961 w 2029050"/>
                    <a:gd name="connsiteY5" fmla="*/ 2341394 h 3533158"/>
                    <a:gd name="connsiteX6" fmla="*/ 491634 w 2029050"/>
                    <a:gd name="connsiteY6" fmla="*/ 2341393 h 3533158"/>
                    <a:gd name="connsiteX7" fmla="*/ 491634 w 2029050"/>
                    <a:gd name="connsiteY7" fmla="*/ 2341393 h 3533158"/>
                    <a:gd name="connsiteX8" fmla="*/ 491632 w 2029050"/>
                    <a:gd name="connsiteY8" fmla="*/ 2341393 h 3533158"/>
                    <a:gd name="connsiteX9" fmla="*/ 517021 w 2029050"/>
                    <a:gd name="connsiteY9" fmla="*/ 421167 h 3533158"/>
                    <a:gd name="connsiteX10" fmla="*/ 1512028 w 2029050"/>
                    <a:gd name="connsiteY10" fmla="*/ 1416173 h 3533158"/>
                    <a:gd name="connsiteX11" fmla="*/ 1512027 w 2029050"/>
                    <a:gd name="connsiteY11" fmla="*/ 2341394 h 3533158"/>
                    <a:gd name="connsiteX12" fmla="*/ 2029050 w 2029050"/>
                    <a:gd name="connsiteY12" fmla="*/ 2341394 h 3533158"/>
                    <a:gd name="connsiteX13" fmla="*/ 1499779 w 2029050"/>
                    <a:gd name="connsiteY13" fmla="*/ 2963127 h 3533158"/>
                    <a:gd name="connsiteX14" fmla="*/ 1014524 w 2029050"/>
                    <a:gd name="connsiteY14" fmla="*/ 3533158 h 3533158"/>
                    <a:gd name="connsiteX15" fmla="*/ 475243 w 2029050"/>
                    <a:gd name="connsiteY15" fmla="*/ 2899663 h 3533158"/>
                    <a:gd name="connsiteX16" fmla="*/ 491634 w 2029050"/>
                    <a:gd name="connsiteY16" fmla="*/ 2341393 h 3533158"/>
                    <a:gd name="connsiteX17" fmla="*/ 513961 w 2029050"/>
                    <a:gd name="connsiteY17" fmla="*/ 2341394 h 3533158"/>
                    <a:gd name="connsiteX18" fmla="*/ 517022 w 2029050"/>
                    <a:gd name="connsiteY18" fmla="*/ 2341394 h 3533158"/>
                    <a:gd name="connsiteX19" fmla="*/ 517022 w 2029050"/>
                    <a:gd name="connsiteY19" fmla="*/ 1476687 h 3533158"/>
                    <a:gd name="connsiteX20" fmla="*/ 529260 w 2029050"/>
                    <a:gd name="connsiteY20" fmla="*/ 1059839 h 3533158"/>
                    <a:gd name="connsiteX21" fmla="*/ 529259 w 2029050"/>
                    <a:gd name="connsiteY21" fmla="*/ 1059839 h 3533158"/>
                    <a:gd name="connsiteX22" fmla="*/ 517021 w 2029050"/>
                    <a:gd name="connsiteY22" fmla="*/ 1476687 h 3533158"/>
                    <a:gd name="connsiteX23" fmla="*/ 517022 w 2029050"/>
                    <a:gd name="connsiteY23" fmla="*/ 1059481 h 3533158"/>
                    <a:gd name="connsiteX24" fmla="*/ 517021 w 2029050"/>
                    <a:gd name="connsiteY24" fmla="*/ 0 h 3533158"/>
                    <a:gd name="connsiteX25" fmla="*/ 532944 w 2029050"/>
                    <a:gd name="connsiteY25" fmla="*/ 0 h 3533158"/>
                    <a:gd name="connsiteX26" fmla="*/ 517021 w 2029050"/>
                    <a:gd name="connsiteY26" fmla="*/ 15923 h 353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029050" h="3533158">
                      <a:moveTo>
                        <a:pt x="0" y="2341396"/>
                      </a:moveTo>
                      <a:lnTo>
                        <a:pt x="491632" y="2341395"/>
                      </a:lnTo>
                      <a:lnTo>
                        <a:pt x="475242" y="2899666"/>
                      </a:lnTo>
                      <a:close/>
                      <a:moveTo>
                        <a:pt x="517021" y="1476687"/>
                      </a:moveTo>
                      <a:lnTo>
                        <a:pt x="517021" y="2341394"/>
                      </a:lnTo>
                      <a:lnTo>
                        <a:pt x="513961" y="2341394"/>
                      </a:lnTo>
                      <a:lnTo>
                        <a:pt x="491634" y="2341393"/>
                      </a:lnTo>
                      <a:lnTo>
                        <a:pt x="491634" y="2341393"/>
                      </a:lnTo>
                      <a:lnTo>
                        <a:pt x="491632" y="2341393"/>
                      </a:lnTo>
                      <a:close/>
                      <a:moveTo>
                        <a:pt x="517021" y="421167"/>
                      </a:moveTo>
                      <a:lnTo>
                        <a:pt x="1512028" y="1416173"/>
                      </a:lnTo>
                      <a:lnTo>
                        <a:pt x="1512027" y="2341394"/>
                      </a:lnTo>
                      <a:lnTo>
                        <a:pt x="2029050" y="2341394"/>
                      </a:lnTo>
                      <a:lnTo>
                        <a:pt x="1499779" y="2963127"/>
                      </a:lnTo>
                      <a:lnTo>
                        <a:pt x="1014524" y="3533158"/>
                      </a:lnTo>
                      <a:lnTo>
                        <a:pt x="475243" y="2899663"/>
                      </a:lnTo>
                      <a:lnTo>
                        <a:pt x="491634" y="2341393"/>
                      </a:lnTo>
                      <a:lnTo>
                        <a:pt x="513961" y="2341394"/>
                      </a:lnTo>
                      <a:lnTo>
                        <a:pt x="517022" y="2341394"/>
                      </a:lnTo>
                      <a:lnTo>
                        <a:pt x="517022" y="1476687"/>
                      </a:lnTo>
                      <a:lnTo>
                        <a:pt x="529260" y="1059839"/>
                      </a:lnTo>
                      <a:lnTo>
                        <a:pt x="529259" y="1059839"/>
                      </a:lnTo>
                      <a:lnTo>
                        <a:pt x="517021" y="1476687"/>
                      </a:lnTo>
                      <a:lnTo>
                        <a:pt x="517022" y="1059481"/>
                      </a:lnTo>
                      <a:close/>
                      <a:moveTo>
                        <a:pt x="517021" y="0"/>
                      </a:moveTo>
                      <a:lnTo>
                        <a:pt x="532944" y="0"/>
                      </a:lnTo>
                      <a:lnTo>
                        <a:pt x="517021" y="15923"/>
                      </a:lnTo>
                      <a:close/>
                    </a:path>
                  </a:pathLst>
                </a:custGeom>
                <a:solidFill>
                  <a:srgbClr val="C58B3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56" name="Freeform 22">
                  <a:extLst>
                    <a:ext uri="{FF2B5EF4-FFF2-40B4-BE49-F238E27FC236}">
                      <a16:creationId xmlns:a16="http://schemas.microsoft.com/office/drawing/2014/main" id="{2E3BA929-AFB7-7E90-A86D-84667EF45418}"/>
                    </a:ext>
                  </a:extLst>
                </p:cNvPr>
                <p:cNvSpPr/>
                <p:nvPr/>
              </p:nvSpPr>
              <p:spPr>
                <a:xfrm rot="2700000">
                  <a:off x="9047194" y="699294"/>
                  <a:ext cx="1440002" cy="2507457"/>
                </a:xfrm>
                <a:custGeom>
                  <a:avLst/>
                  <a:gdLst>
                    <a:gd name="connsiteX0" fmla="*/ 0 w 1440002"/>
                    <a:gd name="connsiteY0" fmla="*/ 1661672 h 2507457"/>
                    <a:gd name="connsiteX1" fmla="*/ 348908 w 1440002"/>
                    <a:gd name="connsiteY1" fmla="*/ 1661671 h 2507457"/>
                    <a:gd name="connsiteX2" fmla="*/ 337276 w 1440002"/>
                    <a:gd name="connsiteY2" fmla="*/ 2057872 h 2507457"/>
                    <a:gd name="connsiteX3" fmla="*/ 366926 w 1440002"/>
                    <a:gd name="connsiteY3" fmla="*/ 1047994 h 2507457"/>
                    <a:gd name="connsiteX4" fmla="*/ 366926 w 1440002"/>
                    <a:gd name="connsiteY4" fmla="*/ 1661670 h 2507457"/>
                    <a:gd name="connsiteX5" fmla="*/ 348908 w 1440002"/>
                    <a:gd name="connsiteY5" fmla="*/ 1661670 h 2507457"/>
                    <a:gd name="connsiteX6" fmla="*/ 366926 w 1440002"/>
                    <a:gd name="connsiteY6" fmla="*/ 0 h 2507457"/>
                    <a:gd name="connsiteX7" fmla="*/ 398439 w 1440002"/>
                    <a:gd name="connsiteY7" fmla="*/ 0 h 2507457"/>
                    <a:gd name="connsiteX8" fmla="*/ 1064382 w 1440002"/>
                    <a:gd name="connsiteY8" fmla="*/ 665945 h 2507457"/>
                    <a:gd name="connsiteX9" fmla="*/ 1073075 w 1440002"/>
                    <a:gd name="connsiteY9" fmla="*/ 674638 h 2507457"/>
                    <a:gd name="connsiteX10" fmla="*/ 1073075 w 1440002"/>
                    <a:gd name="connsiteY10" fmla="*/ 1661670 h 2507457"/>
                    <a:gd name="connsiteX11" fmla="*/ 1440002 w 1440002"/>
                    <a:gd name="connsiteY11" fmla="*/ 1661670 h 2507457"/>
                    <a:gd name="connsiteX12" fmla="*/ 1064382 w 1440002"/>
                    <a:gd name="connsiteY12" fmla="*/ 2102910 h 2507457"/>
                    <a:gd name="connsiteX13" fmla="*/ 720000 w 1440002"/>
                    <a:gd name="connsiteY13" fmla="*/ 2507457 h 2507457"/>
                    <a:gd name="connsiteX14" fmla="*/ 337277 w 1440002"/>
                    <a:gd name="connsiteY14" fmla="*/ 2057870 h 2507457"/>
                    <a:gd name="connsiteX15" fmla="*/ 348909 w 1440002"/>
                    <a:gd name="connsiteY15" fmla="*/ 1661670 h 2507457"/>
                    <a:gd name="connsiteX16" fmla="*/ 366927 w 1440002"/>
                    <a:gd name="connsiteY16" fmla="*/ 1661670 h 2507457"/>
                    <a:gd name="connsiteX17" fmla="*/ 366927 w 1440002"/>
                    <a:gd name="connsiteY17" fmla="*/ 1047994 h 2507457"/>
                    <a:gd name="connsiteX18" fmla="*/ 375612 w 1440002"/>
                    <a:gd name="connsiteY18" fmla="*/ 752160 h 2507457"/>
                    <a:gd name="connsiteX19" fmla="*/ 375611 w 1440002"/>
                    <a:gd name="connsiteY19" fmla="*/ 752160 h 2507457"/>
                    <a:gd name="connsiteX20" fmla="*/ 366926 w 1440002"/>
                    <a:gd name="connsiteY20" fmla="*/ 1047994 h 2507457"/>
                    <a:gd name="connsiteX21" fmla="*/ 366927 w 1440002"/>
                    <a:gd name="connsiteY21" fmla="*/ 751906 h 2507457"/>
                    <a:gd name="connsiteX22" fmla="*/ 366927 w 1440002"/>
                    <a:gd name="connsiteY22" fmla="*/ 751906 h 2507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440002" h="2507457">
                      <a:moveTo>
                        <a:pt x="0" y="1661672"/>
                      </a:moveTo>
                      <a:lnTo>
                        <a:pt x="348908" y="1661671"/>
                      </a:lnTo>
                      <a:lnTo>
                        <a:pt x="337276" y="2057872"/>
                      </a:lnTo>
                      <a:close/>
                      <a:moveTo>
                        <a:pt x="366926" y="1047994"/>
                      </a:moveTo>
                      <a:lnTo>
                        <a:pt x="366926" y="1661670"/>
                      </a:lnTo>
                      <a:lnTo>
                        <a:pt x="348908" y="1661670"/>
                      </a:lnTo>
                      <a:close/>
                      <a:moveTo>
                        <a:pt x="366926" y="0"/>
                      </a:moveTo>
                      <a:lnTo>
                        <a:pt x="398439" y="0"/>
                      </a:lnTo>
                      <a:lnTo>
                        <a:pt x="1064382" y="665945"/>
                      </a:lnTo>
                      <a:lnTo>
                        <a:pt x="1073075" y="674638"/>
                      </a:lnTo>
                      <a:lnTo>
                        <a:pt x="1073075" y="1661670"/>
                      </a:lnTo>
                      <a:lnTo>
                        <a:pt x="1440002" y="1661670"/>
                      </a:lnTo>
                      <a:lnTo>
                        <a:pt x="1064382" y="2102910"/>
                      </a:lnTo>
                      <a:lnTo>
                        <a:pt x="720000" y="2507457"/>
                      </a:lnTo>
                      <a:lnTo>
                        <a:pt x="337277" y="2057870"/>
                      </a:lnTo>
                      <a:lnTo>
                        <a:pt x="348909" y="1661670"/>
                      </a:lnTo>
                      <a:lnTo>
                        <a:pt x="366927" y="1661670"/>
                      </a:lnTo>
                      <a:lnTo>
                        <a:pt x="366927" y="1047994"/>
                      </a:lnTo>
                      <a:lnTo>
                        <a:pt x="375612" y="752160"/>
                      </a:lnTo>
                      <a:lnTo>
                        <a:pt x="375611" y="752160"/>
                      </a:lnTo>
                      <a:lnTo>
                        <a:pt x="366926" y="1047994"/>
                      </a:lnTo>
                      <a:lnTo>
                        <a:pt x="366927" y="751906"/>
                      </a:lnTo>
                      <a:lnTo>
                        <a:pt x="366927" y="7519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</p:grpSp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BE75C22-213D-4316-37DE-ABC4FCA2BD52}"/>
                  </a:ext>
                </a:extLst>
              </p:cNvPr>
              <p:cNvSpPr/>
              <p:nvPr/>
            </p:nvSpPr>
            <p:spPr>
              <a:xfrm rot="2700000">
                <a:off x="3869284" y="3711419"/>
                <a:ext cx="815708" cy="751676"/>
              </a:xfrm>
              <a:custGeom>
                <a:avLst/>
                <a:gdLst>
                  <a:gd name="connsiteX0" fmla="*/ 0 w 815708"/>
                  <a:gd name="connsiteY0" fmla="*/ 0 h 751676"/>
                  <a:gd name="connsiteX1" fmla="*/ 815708 w 815708"/>
                  <a:gd name="connsiteY1" fmla="*/ 23949 h 751676"/>
                  <a:gd name="connsiteX2" fmla="*/ 382639 w 815708"/>
                  <a:gd name="connsiteY2" fmla="*/ 392612 h 751676"/>
                  <a:gd name="connsiteX3" fmla="*/ 804432 w 815708"/>
                  <a:gd name="connsiteY3" fmla="*/ 751676 h 751676"/>
                  <a:gd name="connsiteX4" fmla="*/ 1 w 815708"/>
                  <a:gd name="connsiteY4" fmla="*/ 751676 h 751676"/>
                  <a:gd name="connsiteX5" fmla="*/ 0 w 815708"/>
                  <a:gd name="connsiteY5" fmla="*/ 0 h 75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5708" h="751676">
                    <a:moveTo>
                      <a:pt x="0" y="0"/>
                    </a:moveTo>
                    <a:lnTo>
                      <a:pt x="815708" y="23949"/>
                    </a:lnTo>
                    <a:lnTo>
                      <a:pt x="382639" y="392612"/>
                    </a:lnTo>
                    <a:lnTo>
                      <a:pt x="804432" y="751676"/>
                    </a:lnTo>
                    <a:lnTo>
                      <a:pt x="1" y="7516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5A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Georgia" panose="02040502050405020303" pitchFamily="18" charset="0"/>
                </a:endParaRPr>
              </a:p>
            </p:txBody>
          </p:sp>
          <p:grpSp>
            <p:nvGrpSpPr>
              <p:cNvPr id="50" name="Group 10">
                <a:extLst>
                  <a:ext uri="{FF2B5EF4-FFF2-40B4-BE49-F238E27FC236}">
                    <a16:creationId xmlns:a16="http://schemas.microsoft.com/office/drawing/2014/main" id="{7E8DD99D-A7DC-D4DC-3CAC-488DA88902DF}"/>
                  </a:ext>
                </a:extLst>
              </p:cNvPr>
              <p:cNvGrpSpPr/>
              <p:nvPr/>
            </p:nvGrpSpPr>
            <p:grpSpPr>
              <a:xfrm rot="10800000">
                <a:off x="2687570" y="2013073"/>
                <a:ext cx="3127867" cy="1796296"/>
                <a:chOff x="8214772" y="741418"/>
                <a:chExt cx="3533158" cy="2029050"/>
              </a:xfrm>
            </p:grpSpPr>
            <p:sp>
              <p:nvSpPr>
                <p:cNvPr id="53" name="Freeform 24">
                  <a:extLst>
                    <a:ext uri="{FF2B5EF4-FFF2-40B4-BE49-F238E27FC236}">
                      <a16:creationId xmlns:a16="http://schemas.microsoft.com/office/drawing/2014/main" id="{87ED7F0B-76B0-EF94-EA43-664BD250CA7B}"/>
                    </a:ext>
                  </a:extLst>
                </p:cNvPr>
                <p:cNvSpPr/>
                <p:nvPr/>
              </p:nvSpPr>
              <p:spPr>
                <a:xfrm rot="2700000">
                  <a:off x="8966826" y="-10636"/>
                  <a:ext cx="2029050" cy="3533158"/>
                </a:xfrm>
                <a:custGeom>
                  <a:avLst/>
                  <a:gdLst>
                    <a:gd name="connsiteX0" fmla="*/ 0 w 2029050"/>
                    <a:gd name="connsiteY0" fmla="*/ 2341396 h 3533158"/>
                    <a:gd name="connsiteX1" fmla="*/ 491632 w 2029050"/>
                    <a:gd name="connsiteY1" fmla="*/ 2341395 h 3533158"/>
                    <a:gd name="connsiteX2" fmla="*/ 475242 w 2029050"/>
                    <a:gd name="connsiteY2" fmla="*/ 2899666 h 3533158"/>
                    <a:gd name="connsiteX3" fmla="*/ 517021 w 2029050"/>
                    <a:gd name="connsiteY3" fmla="*/ 1476687 h 3533158"/>
                    <a:gd name="connsiteX4" fmla="*/ 517021 w 2029050"/>
                    <a:gd name="connsiteY4" fmla="*/ 2341394 h 3533158"/>
                    <a:gd name="connsiteX5" fmla="*/ 513961 w 2029050"/>
                    <a:gd name="connsiteY5" fmla="*/ 2341394 h 3533158"/>
                    <a:gd name="connsiteX6" fmla="*/ 491634 w 2029050"/>
                    <a:gd name="connsiteY6" fmla="*/ 2341393 h 3533158"/>
                    <a:gd name="connsiteX7" fmla="*/ 491634 w 2029050"/>
                    <a:gd name="connsiteY7" fmla="*/ 2341393 h 3533158"/>
                    <a:gd name="connsiteX8" fmla="*/ 491632 w 2029050"/>
                    <a:gd name="connsiteY8" fmla="*/ 2341393 h 3533158"/>
                    <a:gd name="connsiteX9" fmla="*/ 517021 w 2029050"/>
                    <a:gd name="connsiteY9" fmla="*/ 421167 h 3533158"/>
                    <a:gd name="connsiteX10" fmla="*/ 1512028 w 2029050"/>
                    <a:gd name="connsiteY10" fmla="*/ 1416173 h 3533158"/>
                    <a:gd name="connsiteX11" fmla="*/ 1512027 w 2029050"/>
                    <a:gd name="connsiteY11" fmla="*/ 2341394 h 3533158"/>
                    <a:gd name="connsiteX12" fmla="*/ 2029050 w 2029050"/>
                    <a:gd name="connsiteY12" fmla="*/ 2341394 h 3533158"/>
                    <a:gd name="connsiteX13" fmla="*/ 1499779 w 2029050"/>
                    <a:gd name="connsiteY13" fmla="*/ 2963127 h 3533158"/>
                    <a:gd name="connsiteX14" fmla="*/ 1014524 w 2029050"/>
                    <a:gd name="connsiteY14" fmla="*/ 3533158 h 3533158"/>
                    <a:gd name="connsiteX15" fmla="*/ 475243 w 2029050"/>
                    <a:gd name="connsiteY15" fmla="*/ 2899663 h 3533158"/>
                    <a:gd name="connsiteX16" fmla="*/ 491634 w 2029050"/>
                    <a:gd name="connsiteY16" fmla="*/ 2341393 h 3533158"/>
                    <a:gd name="connsiteX17" fmla="*/ 513961 w 2029050"/>
                    <a:gd name="connsiteY17" fmla="*/ 2341394 h 3533158"/>
                    <a:gd name="connsiteX18" fmla="*/ 517022 w 2029050"/>
                    <a:gd name="connsiteY18" fmla="*/ 2341394 h 3533158"/>
                    <a:gd name="connsiteX19" fmla="*/ 517022 w 2029050"/>
                    <a:gd name="connsiteY19" fmla="*/ 1476687 h 3533158"/>
                    <a:gd name="connsiteX20" fmla="*/ 529260 w 2029050"/>
                    <a:gd name="connsiteY20" fmla="*/ 1059839 h 3533158"/>
                    <a:gd name="connsiteX21" fmla="*/ 529259 w 2029050"/>
                    <a:gd name="connsiteY21" fmla="*/ 1059839 h 3533158"/>
                    <a:gd name="connsiteX22" fmla="*/ 517021 w 2029050"/>
                    <a:gd name="connsiteY22" fmla="*/ 1476687 h 3533158"/>
                    <a:gd name="connsiteX23" fmla="*/ 517022 w 2029050"/>
                    <a:gd name="connsiteY23" fmla="*/ 1059481 h 3533158"/>
                    <a:gd name="connsiteX24" fmla="*/ 517021 w 2029050"/>
                    <a:gd name="connsiteY24" fmla="*/ 0 h 3533158"/>
                    <a:gd name="connsiteX25" fmla="*/ 532944 w 2029050"/>
                    <a:gd name="connsiteY25" fmla="*/ 0 h 3533158"/>
                    <a:gd name="connsiteX26" fmla="*/ 517021 w 2029050"/>
                    <a:gd name="connsiteY26" fmla="*/ 15923 h 353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029050" h="3533158">
                      <a:moveTo>
                        <a:pt x="0" y="2341396"/>
                      </a:moveTo>
                      <a:lnTo>
                        <a:pt x="491632" y="2341395"/>
                      </a:lnTo>
                      <a:lnTo>
                        <a:pt x="475242" y="2899666"/>
                      </a:lnTo>
                      <a:close/>
                      <a:moveTo>
                        <a:pt x="517021" y="1476687"/>
                      </a:moveTo>
                      <a:lnTo>
                        <a:pt x="517021" y="2341394"/>
                      </a:lnTo>
                      <a:lnTo>
                        <a:pt x="513961" y="2341394"/>
                      </a:lnTo>
                      <a:lnTo>
                        <a:pt x="491634" y="2341393"/>
                      </a:lnTo>
                      <a:lnTo>
                        <a:pt x="491634" y="2341393"/>
                      </a:lnTo>
                      <a:lnTo>
                        <a:pt x="491632" y="2341393"/>
                      </a:lnTo>
                      <a:close/>
                      <a:moveTo>
                        <a:pt x="517021" y="421167"/>
                      </a:moveTo>
                      <a:lnTo>
                        <a:pt x="1512028" y="1416173"/>
                      </a:lnTo>
                      <a:lnTo>
                        <a:pt x="1512027" y="2341394"/>
                      </a:lnTo>
                      <a:lnTo>
                        <a:pt x="2029050" y="2341394"/>
                      </a:lnTo>
                      <a:lnTo>
                        <a:pt x="1499779" y="2963127"/>
                      </a:lnTo>
                      <a:lnTo>
                        <a:pt x="1014524" y="3533158"/>
                      </a:lnTo>
                      <a:lnTo>
                        <a:pt x="475243" y="2899663"/>
                      </a:lnTo>
                      <a:lnTo>
                        <a:pt x="491634" y="2341393"/>
                      </a:lnTo>
                      <a:lnTo>
                        <a:pt x="513961" y="2341394"/>
                      </a:lnTo>
                      <a:lnTo>
                        <a:pt x="517022" y="2341394"/>
                      </a:lnTo>
                      <a:lnTo>
                        <a:pt x="517022" y="1476687"/>
                      </a:lnTo>
                      <a:lnTo>
                        <a:pt x="529260" y="1059839"/>
                      </a:lnTo>
                      <a:lnTo>
                        <a:pt x="529259" y="1059839"/>
                      </a:lnTo>
                      <a:lnTo>
                        <a:pt x="517021" y="1476687"/>
                      </a:lnTo>
                      <a:lnTo>
                        <a:pt x="517022" y="1059481"/>
                      </a:lnTo>
                      <a:close/>
                      <a:moveTo>
                        <a:pt x="517021" y="0"/>
                      </a:moveTo>
                      <a:lnTo>
                        <a:pt x="532944" y="0"/>
                      </a:lnTo>
                      <a:lnTo>
                        <a:pt x="517021" y="15923"/>
                      </a:lnTo>
                      <a:close/>
                    </a:path>
                  </a:pathLst>
                </a:custGeom>
                <a:solidFill>
                  <a:srgbClr val="3B5A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54" name="Freeform 25">
                  <a:extLst>
                    <a:ext uri="{FF2B5EF4-FFF2-40B4-BE49-F238E27FC236}">
                      <a16:creationId xmlns:a16="http://schemas.microsoft.com/office/drawing/2014/main" id="{A7FAA260-ABD6-EBF5-8901-CE271E67D4AF}"/>
                    </a:ext>
                  </a:extLst>
                </p:cNvPr>
                <p:cNvSpPr/>
                <p:nvPr/>
              </p:nvSpPr>
              <p:spPr>
                <a:xfrm rot="2700000">
                  <a:off x="9047195" y="699294"/>
                  <a:ext cx="1440002" cy="2507457"/>
                </a:xfrm>
                <a:custGeom>
                  <a:avLst/>
                  <a:gdLst>
                    <a:gd name="connsiteX0" fmla="*/ 0 w 1440002"/>
                    <a:gd name="connsiteY0" fmla="*/ 1661672 h 2507457"/>
                    <a:gd name="connsiteX1" fmla="*/ 348908 w 1440002"/>
                    <a:gd name="connsiteY1" fmla="*/ 1661671 h 2507457"/>
                    <a:gd name="connsiteX2" fmla="*/ 337276 w 1440002"/>
                    <a:gd name="connsiteY2" fmla="*/ 2057872 h 2507457"/>
                    <a:gd name="connsiteX3" fmla="*/ 366926 w 1440002"/>
                    <a:gd name="connsiteY3" fmla="*/ 1047994 h 2507457"/>
                    <a:gd name="connsiteX4" fmla="*/ 366926 w 1440002"/>
                    <a:gd name="connsiteY4" fmla="*/ 1661670 h 2507457"/>
                    <a:gd name="connsiteX5" fmla="*/ 348908 w 1440002"/>
                    <a:gd name="connsiteY5" fmla="*/ 1661670 h 2507457"/>
                    <a:gd name="connsiteX6" fmla="*/ 366926 w 1440002"/>
                    <a:gd name="connsiteY6" fmla="*/ 0 h 2507457"/>
                    <a:gd name="connsiteX7" fmla="*/ 398439 w 1440002"/>
                    <a:gd name="connsiteY7" fmla="*/ 0 h 2507457"/>
                    <a:gd name="connsiteX8" fmla="*/ 1064382 w 1440002"/>
                    <a:gd name="connsiteY8" fmla="*/ 665945 h 2507457"/>
                    <a:gd name="connsiteX9" fmla="*/ 1073075 w 1440002"/>
                    <a:gd name="connsiteY9" fmla="*/ 674638 h 2507457"/>
                    <a:gd name="connsiteX10" fmla="*/ 1073075 w 1440002"/>
                    <a:gd name="connsiteY10" fmla="*/ 1661670 h 2507457"/>
                    <a:gd name="connsiteX11" fmla="*/ 1440002 w 1440002"/>
                    <a:gd name="connsiteY11" fmla="*/ 1661670 h 2507457"/>
                    <a:gd name="connsiteX12" fmla="*/ 1064382 w 1440002"/>
                    <a:gd name="connsiteY12" fmla="*/ 2102910 h 2507457"/>
                    <a:gd name="connsiteX13" fmla="*/ 720000 w 1440002"/>
                    <a:gd name="connsiteY13" fmla="*/ 2507457 h 2507457"/>
                    <a:gd name="connsiteX14" fmla="*/ 337277 w 1440002"/>
                    <a:gd name="connsiteY14" fmla="*/ 2057870 h 2507457"/>
                    <a:gd name="connsiteX15" fmla="*/ 348909 w 1440002"/>
                    <a:gd name="connsiteY15" fmla="*/ 1661670 h 2507457"/>
                    <a:gd name="connsiteX16" fmla="*/ 366927 w 1440002"/>
                    <a:gd name="connsiteY16" fmla="*/ 1661670 h 2507457"/>
                    <a:gd name="connsiteX17" fmla="*/ 366927 w 1440002"/>
                    <a:gd name="connsiteY17" fmla="*/ 1047994 h 2507457"/>
                    <a:gd name="connsiteX18" fmla="*/ 375612 w 1440002"/>
                    <a:gd name="connsiteY18" fmla="*/ 752160 h 2507457"/>
                    <a:gd name="connsiteX19" fmla="*/ 375611 w 1440002"/>
                    <a:gd name="connsiteY19" fmla="*/ 752160 h 2507457"/>
                    <a:gd name="connsiteX20" fmla="*/ 366926 w 1440002"/>
                    <a:gd name="connsiteY20" fmla="*/ 1047994 h 2507457"/>
                    <a:gd name="connsiteX21" fmla="*/ 366927 w 1440002"/>
                    <a:gd name="connsiteY21" fmla="*/ 751906 h 2507457"/>
                    <a:gd name="connsiteX22" fmla="*/ 366927 w 1440002"/>
                    <a:gd name="connsiteY22" fmla="*/ 751906 h 2507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440002" h="2507457">
                      <a:moveTo>
                        <a:pt x="0" y="1661672"/>
                      </a:moveTo>
                      <a:lnTo>
                        <a:pt x="348908" y="1661671"/>
                      </a:lnTo>
                      <a:lnTo>
                        <a:pt x="337276" y="2057872"/>
                      </a:lnTo>
                      <a:close/>
                      <a:moveTo>
                        <a:pt x="366926" y="1047994"/>
                      </a:moveTo>
                      <a:lnTo>
                        <a:pt x="366926" y="1661670"/>
                      </a:lnTo>
                      <a:lnTo>
                        <a:pt x="348908" y="1661670"/>
                      </a:lnTo>
                      <a:close/>
                      <a:moveTo>
                        <a:pt x="366926" y="0"/>
                      </a:moveTo>
                      <a:lnTo>
                        <a:pt x="398439" y="0"/>
                      </a:lnTo>
                      <a:lnTo>
                        <a:pt x="1064382" y="665945"/>
                      </a:lnTo>
                      <a:lnTo>
                        <a:pt x="1073075" y="674638"/>
                      </a:lnTo>
                      <a:lnTo>
                        <a:pt x="1073075" y="1661670"/>
                      </a:lnTo>
                      <a:lnTo>
                        <a:pt x="1440002" y="1661670"/>
                      </a:lnTo>
                      <a:lnTo>
                        <a:pt x="1064382" y="2102910"/>
                      </a:lnTo>
                      <a:lnTo>
                        <a:pt x="720000" y="2507457"/>
                      </a:lnTo>
                      <a:lnTo>
                        <a:pt x="337277" y="2057870"/>
                      </a:lnTo>
                      <a:lnTo>
                        <a:pt x="348909" y="1661670"/>
                      </a:lnTo>
                      <a:lnTo>
                        <a:pt x="366927" y="1661670"/>
                      </a:lnTo>
                      <a:lnTo>
                        <a:pt x="366927" y="1047994"/>
                      </a:lnTo>
                      <a:lnTo>
                        <a:pt x="375612" y="752160"/>
                      </a:lnTo>
                      <a:lnTo>
                        <a:pt x="375611" y="752160"/>
                      </a:lnTo>
                      <a:lnTo>
                        <a:pt x="366926" y="1047994"/>
                      </a:lnTo>
                      <a:lnTo>
                        <a:pt x="366927" y="751906"/>
                      </a:lnTo>
                      <a:lnTo>
                        <a:pt x="366927" y="7519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</p:grpSp>
          <p:sp>
            <p:nvSpPr>
              <p:cNvPr id="51" name="TextBox 13">
                <a:extLst>
                  <a:ext uri="{FF2B5EF4-FFF2-40B4-BE49-F238E27FC236}">
                    <a16:creationId xmlns:a16="http://schemas.microsoft.com/office/drawing/2014/main" id="{B98DD2AD-F8D3-AA61-AC27-EEAE0E5A05C2}"/>
                  </a:ext>
                </a:extLst>
              </p:cNvPr>
              <p:cNvSpPr txBox="1"/>
              <p:nvPr/>
            </p:nvSpPr>
            <p:spPr>
              <a:xfrm rot="19115388">
                <a:off x="6862041" y="4267799"/>
                <a:ext cx="357399" cy="696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0">
                    <a:solidFill>
                      <a:schemeClr val="bg1"/>
                    </a:solidFill>
                    <a:latin typeface="Georgia" panose="02040502050405020303" pitchFamily="18" charset="0"/>
                    <a:ea typeface="Roboto BLACK" pitchFamily="2" charset="0"/>
                  </a:rPr>
                  <a:t>C</a:t>
                </a:r>
                <a:endParaRPr lang="en-IN" sz="4000">
                  <a:solidFill>
                    <a:schemeClr val="bg1"/>
                  </a:solidFill>
                  <a:latin typeface="Georgia" panose="02040502050405020303" pitchFamily="18" charset="0"/>
                  <a:ea typeface="Roboto BLACK" pitchFamily="2" charset="0"/>
                </a:endParaRPr>
              </a:p>
            </p:txBody>
          </p: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2BEB0C16-065D-A712-EADA-FC5960A6E7BA}"/>
                  </a:ext>
                </a:extLst>
              </p:cNvPr>
              <p:cNvSpPr txBox="1"/>
              <p:nvPr/>
            </p:nvSpPr>
            <p:spPr>
              <a:xfrm rot="18798421">
                <a:off x="4722367" y="4375234"/>
                <a:ext cx="323091" cy="696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4000">
                    <a:solidFill>
                      <a:schemeClr val="bg1"/>
                    </a:solidFill>
                    <a:latin typeface="Roboto BLACK" pitchFamily="2" charset="0"/>
                    <a:ea typeface="Roboto BLACK" pitchFamily="2" charset="0"/>
                  </a:defRPr>
                </a:lvl1pPr>
              </a:lstStyle>
              <a:p>
                <a:r>
                  <a:rPr lang="en-US">
                    <a:latin typeface="Georgia" panose="02040502050405020303" pitchFamily="18" charset="0"/>
                  </a:rPr>
                  <a:t>D</a:t>
                </a:r>
                <a:endParaRPr lang="en-IN"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8BA3D5A6-4AC4-559F-E489-588C8A8F9E9B}"/>
                </a:ext>
              </a:extLst>
            </p:cNvPr>
            <p:cNvSpPr txBox="1"/>
            <p:nvPr/>
          </p:nvSpPr>
          <p:spPr>
            <a:xfrm>
              <a:off x="7491817" y="2166426"/>
              <a:ext cx="25293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 err="1">
                  <a:latin typeface="+mj-lt"/>
                </a:rPr>
                <a:t>Diagnóstico</a:t>
              </a:r>
              <a:endParaRPr lang="en-US" sz="2400" b="1">
                <a:latin typeface="+mj-lt"/>
              </a:endParaRPr>
            </a:p>
          </p:txBody>
        </p:sp>
        <p:sp>
          <p:nvSpPr>
            <p:cNvPr id="33" name="TextBox 26">
              <a:extLst>
                <a:ext uri="{FF2B5EF4-FFF2-40B4-BE49-F238E27FC236}">
                  <a16:creationId xmlns:a16="http://schemas.microsoft.com/office/drawing/2014/main" id="{37E83C15-5B25-1D75-5041-1C677B52FCCC}"/>
                </a:ext>
              </a:extLst>
            </p:cNvPr>
            <p:cNvSpPr txBox="1"/>
            <p:nvPr/>
          </p:nvSpPr>
          <p:spPr>
            <a:xfrm>
              <a:off x="7066066" y="4834697"/>
              <a:ext cx="25293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>
                  <a:latin typeface="+mj-lt"/>
                </a:rPr>
                <a:t>Intervención</a:t>
              </a: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17FA9981-657C-B8BA-DF5F-D85572A4E589}"/>
                </a:ext>
              </a:extLst>
            </p:cNvPr>
            <p:cNvSpPr txBox="1"/>
            <p:nvPr/>
          </p:nvSpPr>
          <p:spPr>
            <a:xfrm>
              <a:off x="1813019" y="2134151"/>
              <a:ext cx="25293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2400" b="1" err="1">
                  <a:latin typeface="+mj-lt"/>
                </a:rPr>
                <a:t>Evaluación</a:t>
              </a:r>
              <a:endParaRPr lang="en-US" sz="2400">
                <a:latin typeface="+mj-lt"/>
              </a:endParaRPr>
            </a:p>
          </p:txBody>
        </p:sp>
        <p:sp>
          <p:nvSpPr>
            <p:cNvPr id="43" name="TextBox 28">
              <a:extLst>
                <a:ext uri="{FF2B5EF4-FFF2-40B4-BE49-F238E27FC236}">
                  <a16:creationId xmlns:a16="http://schemas.microsoft.com/office/drawing/2014/main" id="{86B88C70-61DD-FFB5-EBEE-A9E52FFBA4D5}"/>
                </a:ext>
              </a:extLst>
            </p:cNvPr>
            <p:cNvSpPr txBox="1"/>
            <p:nvPr/>
          </p:nvSpPr>
          <p:spPr>
            <a:xfrm>
              <a:off x="1941055" y="4425294"/>
              <a:ext cx="2529336" cy="661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2400" b="1" err="1">
                  <a:latin typeface="+mj-lt"/>
                </a:rPr>
                <a:t>Monitorización</a:t>
              </a:r>
              <a:endParaRPr lang="en-US" sz="2400" b="1">
                <a:latin typeface="+mj-lt"/>
              </a:endParaRPr>
            </a:p>
            <a:p>
              <a:pPr algn="r">
                <a:spcBef>
                  <a:spcPts val="600"/>
                </a:spcBef>
              </a:pPr>
              <a:r>
                <a:rPr lang="en-GB" sz="1400">
                  <a:latin typeface="Georgia Pro Light" panose="02040302050405020303" pitchFamily="18" charset="0"/>
                </a:rPr>
                <a:t>.</a:t>
              </a:r>
              <a:endParaRPr lang="en-US" sz="1400">
                <a:latin typeface="Georgia Pro Light" panose="02040302050405020303" pitchFamily="18" charset="0"/>
              </a:endParaRPr>
            </a:p>
          </p:txBody>
        </p:sp>
      </p:grpSp>
      <p:pic>
        <p:nvPicPr>
          <p:cNvPr id="63" name="Picture 4" descr="Behavior ">
            <a:extLst>
              <a:ext uri="{FF2B5EF4-FFF2-40B4-BE49-F238E27FC236}">
                <a16:creationId xmlns:a16="http://schemas.microsoft.com/office/drawing/2014/main" id="{F4262574-0C1D-E9BC-C10A-EB16BE13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507" y="2286077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Diagnosis ">
            <a:extLst>
              <a:ext uri="{FF2B5EF4-FFF2-40B4-BE49-F238E27FC236}">
                <a16:creationId xmlns:a16="http://schemas.microsoft.com/office/drawing/2014/main" id="{153F5DBC-F1F6-541A-7848-7E8BE3673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071" y="230786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Nutrition ">
            <a:extLst>
              <a:ext uri="{FF2B5EF4-FFF2-40B4-BE49-F238E27FC236}">
                <a16:creationId xmlns:a16="http://schemas.microsoft.com/office/drawing/2014/main" id="{1119D15D-DCB9-B8B5-945D-B69F7C3E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40" y="4282737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 descr="medical modern line style icon">
            <a:extLst>
              <a:ext uri="{FF2B5EF4-FFF2-40B4-BE49-F238E27FC236}">
                <a16:creationId xmlns:a16="http://schemas.microsoft.com/office/drawing/2014/main" id="{CED365E0-4CF1-80D6-F3E1-8780CFB9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533" y="4303699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2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0B501355-CA66-54C3-7081-2EBF61A5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57"/>
            <a:ext cx="10515600" cy="923026"/>
          </a:xfrm>
        </p:spPr>
        <p:txBody>
          <a:bodyPr>
            <a:normAutofit fontScale="90000"/>
          </a:bodyPr>
          <a:lstStyle/>
          <a:p>
            <a:r>
              <a:rPr lang="es-ES"/>
              <a:t>Herramientas de SCREENING nutricional más utilizadas
</a:t>
            </a:r>
            <a:endParaRPr lang="en-US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FD65D1B-C88E-4886-760E-9A4797BF1881}"/>
              </a:ext>
            </a:extLst>
          </p:cNvPr>
          <p:cNvSpPr txBox="1"/>
          <p:nvPr/>
        </p:nvSpPr>
        <p:spPr>
          <a:xfrm>
            <a:off x="7668546" y="2716067"/>
            <a:ext cx="4200832" cy="2145268"/>
          </a:xfrm>
          <a:prstGeom prst="roundRect">
            <a:avLst/>
          </a:prstGeom>
          <a:solidFill>
            <a:srgbClr val="3860A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2400">
                <a:solidFill>
                  <a:schemeClr val="bg1"/>
                </a:solidFill>
              </a:rPr>
              <a:t>Identificar a los pacientes desnutridos o en riesgo de desnutrición en una etapa temprana o en el ingreso hospitalario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107865-E123-74B2-A34D-99EB3121E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07"/>
          <a:stretch/>
        </p:blipFill>
        <p:spPr>
          <a:xfrm>
            <a:off x="537615" y="1432832"/>
            <a:ext cx="6718941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7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F8C9AC-401D-6F15-700D-B518F6DE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929" y="1514475"/>
            <a:ext cx="5562600" cy="19145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26625ED-7E0F-1D10-E46D-8395B149A5D7}"/>
              </a:ext>
            </a:extLst>
          </p:cNvPr>
          <p:cNvSpPr txBox="1"/>
          <p:nvPr/>
        </p:nvSpPr>
        <p:spPr>
          <a:xfrm>
            <a:off x="715229" y="1378626"/>
            <a:ext cx="4707995" cy="42473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La talla permite el </a:t>
            </a:r>
            <a:r>
              <a:rPr lang="es-ES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cálculo de otros marcadores como el IMC y los requerimientos calóricos durante la ingesta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Cuando no es posible su medición directa, existen ecuaciones para su </a:t>
            </a:r>
            <a:r>
              <a:rPr lang="es-ES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estimación a partir de la altura-rodilla-talón o rodilla-maléolo (LRM)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- tabla 1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Otro método ampliamente utilizado es la determinación por la </a:t>
            </a:r>
            <a:r>
              <a:rPr lang="es-ES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medida de la longitud del antebrazo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 (distancia entre el codo y el punto medio más prominente de la muñeca)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5CCF052-0831-F097-BEB9-569F5CAA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24" y="4048811"/>
            <a:ext cx="1894508" cy="171258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9832FC7-5272-D7AB-82E4-C7901A9D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610" y="3502284"/>
            <a:ext cx="4047248" cy="243844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8B6F670-2595-9A50-DEDE-9143D278AD54}"/>
              </a:ext>
            </a:extLst>
          </p:cNvPr>
          <p:cNvSpPr txBox="1"/>
          <p:nvPr/>
        </p:nvSpPr>
        <p:spPr>
          <a:xfrm>
            <a:off x="7317732" y="5903444"/>
            <a:ext cx="36263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/>
              <a:t>Tabla 2. Estimación de la talla a partir de la medición del cúbito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E55B8979-C0EB-6426-7B36-F7F4270B563C}"/>
              </a:ext>
            </a:extLst>
          </p:cNvPr>
          <p:cNvSpPr txBox="1">
            <a:spLocks/>
          </p:cNvSpPr>
          <p:nvPr/>
        </p:nvSpPr>
        <p:spPr>
          <a:xfrm>
            <a:off x="423641" y="6468593"/>
            <a:ext cx="8935675" cy="49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García de Lorenzo A, Álvarez J, Calvo MV, et al. </a:t>
            </a:r>
            <a:r>
              <a:rPr lang="en-US" sz="110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Hosp 2005;20:82-7.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CB453B6B-AE8F-9D67-31B0-9152102FD8F5}"/>
              </a:ext>
            </a:extLst>
          </p:cNvPr>
          <p:cNvSpPr txBox="1">
            <a:spLocks/>
          </p:cNvSpPr>
          <p:nvPr/>
        </p:nvSpPr>
        <p:spPr>
          <a:xfrm>
            <a:off x="909376" y="-114213"/>
            <a:ext cx="11735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cap="all" baseline="0" smtClean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ANTROPOMETRÍA INDIRECTA: ESTIMACIÓN TALLA</a:t>
            </a:r>
          </a:p>
        </p:txBody>
      </p:sp>
    </p:spTree>
    <p:extLst>
      <p:ext uri="{BB962C8B-B14F-4D97-AF65-F5344CB8AC3E}">
        <p14:creationId xmlns:p14="http://schemas.microsoft.com/office/powerpoint/2010/main" val="1693781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F9FB18E-15A7-6281-F2EE-808722A9C820}"/>
              </a:ext>
            </a:extLst>
          </p:cNvPr>
          <p:cNvSpPr txBox="1">
            <a:spLocks/>
          </p:cNvSpPr>
          <p:nvPr/>
        </p:nvSpPr>
        <p:spPr>
          <a:xfrm>
            <a:off x="909376" y="-114213"/>
            <a:ext cx="11735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cap="all" baseline="0" smtClean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CIRCUNFERENCIA DE BRAZO O PERÍMETRO BRAQUIAL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F1E256-BED7-51A4-9D68-CAE5114048D6}"/>
              </a:ext>
            </a:extLst>
          </p:cNvPr>
          <p:cNvSpPr txBox="1"/>
          <p:nvPr/>
        </p:nvSpPr>
        <p:spPr>
          <a:xfrm>
            <a:off x="715229" y="1378626"/>
            <a:ext cx="5087875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Cuando no pueda determinarse el peso o la talla, el </a:t>
            </a:r>
            <a:r>
              <a:rPr lang="es-ES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IMC puede estimarse por la medida de la circunferencia de brazo no dominante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(perímetro braquial)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28575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Cuando este perímetro es &lt;23,5 cm, es muy probable que el IMC sea menor a 20 kg/m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marL="1028700" lvl="1" indent="-28575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Para valores de perímetro &gt;32 cm, se corresponde con IMC&gt;30 kg/m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, lo que se considera obesidad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CE1160F-F8DE-D5EE-E662-C05FC4E7B11B}"/>
              </a:ext>
            </a:extLst>
          </p:cNvPr>
          <p:cNvGrpSpPr/>
          <p:nvPr/>
        </p:nvGrpSpPr>
        <p:grpSpPr>
          <a:xfrm>
            <a:off x="5953575" y="1723342"/>
            <a:ext cx="5410200" cy="2891252"/>
            <a:chOff x="6594598" y="1091746"/>
            <a:chExt cx="5410200" cy="289125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D12B089-C658-475C-7463-4D6E565A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4598" y="1091746"/>
              <a:ext cx="5410200" cy="2533650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A1FCEA7-4B8F-AE10-022E-A47528ED54CB}"/>
                </a:ext>
              </a:extLst>
            </p:cNvPr>
            <p:cNvSpPr txBox="1"/>
            <p:nvPr/>
          </p:nvSpPr>
          <p:spPr>
            <a:xfrm>
              <a:off x="7029920" y="3429000"/>
              <a:ext cx="18501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Diagrama para establecer el punto medio del brazo no dominante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9BDA6D9-DF61-2148-404A-F446F4B65E70}"/>
                </a:ext>
              </a:extLst>
            </p:cNvPr>
            <p:cNvSpPr txBox="1"/>
            <p:nvPr/>
          </p:nvSpPr>
          <p:spPr>
            <a:xfrm>
              <a:off x="9934947" y="3429000"/>
              <a:ext cx="1850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Medición del perímetro braquial</a:t>
              </a:r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CA4177A2-7527-D518-8ED7-D7FB950796E9}"/>
              </a:ext>
            </a:extLst>
          </p:cNvPr>
          <p:cNvSpPr txBox="1">
            <a:spLocks/>
          </p:cNvSpPr>
          <p:nvPr/>
        </p:nvSpPr>
        <p:spPr>
          <a:xfrm>
            <a:off x="560093" y="6305807"/>
            <a:ext cx="11444705" cy="49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Todorovic</a:t>
            </a: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 et al. The “MUST” Explanatory Booklet: a guide to </a:t>
            </a:r>
            <a:r>
              <a:rPr lang="en-US" sz="110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</a:t>
            </a: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Malnutrition Universal Screening Tool (MUST) for Adults. Malnutrition Advisory group (MAG), Standing Committee of the British Association for Parenteral and Enteral Nutrition (BAPEN) 2003.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BA0F133-E3D2-8179-6751-278F04069A33}"/>
              </a:ext>
            </a:extLst>
          </p:cNvPr>
          <p:cNvSpPr/>
          <p:nvPr/>
        </p:nvSpPr>
        <p:spPr>
          <a:xfrm>
            <a:off x="1112363" y="2686639"/>
            <a:ext cx="4983637" cy="19279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981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1B322-7126-8F4A-385F-E368865A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Malnutrition Screening tool (MST)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703B957-74AC-A886-327C-AE8E701FB528}"/>
              </a:ext>
            </a:extLst>
          </p:cNvPr>
          <p:cNvGrpSpPr/>
          <p:nvPr/>
        </p:nvGrpSpPr>
        <p:grpSpPr>
          <a:xfrm>
            <a:off x="7057051" y="1240398"/>
            <a:ext cx="4212000" cy="4652717"/>
            <a:chOff x="7059210" y="1317395"/>
            <a:chExt cx="4212000" cy="4652717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749FD00-124F-A20A-DB06-C9C9C93684DA}"/>
                </a:ext>
              </a:extLst>
            </p:cNvPr>
            <p:cNvGrpSpPr/>
            <p:nvPr/>
          </p:nvGrpSpPr>
          <p:grpSpPr>
            <a:xfrm>
              <a:off x="7059210" y="1317395"/>
              <a:ext cx="4212000" cy="1348190"/>
              <a:chOff x="7059210" y="1317395"/>
              <a:chExt cx="4212000" cy="1348190"/>
            </a:xfrm>
          </p:grpSpPr>
          <p:sp>
            <p:nvSpPr>
              <p:cNvPr id="7" name="Freeform: Shape 11">
                <a:extLst>
                  <a:ext uri="{FF2B5EF4-FFF2-40B4-BE49-F238E27FC236}">
                    <a16:creationId xmlns:a16="http://schemas.microsoft.com/office/drawing/2014/main" id="{3238A042-D72E-B698-6FD2-DF042F4B145C}"/>
                  </a:ext>
                </a:extLst>
              </p:cNvPr>
              <p:cNvSpPr/>
              <p:nvPr/>
            </p:nvSpPr>
            <p:spPr>
              <a:xfrm>
                <a:off x="7059210" y="1317395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" name="TextBox 124">
                <a:extLst>
                  <a:ext uri="{FF2B5EF4-FFF2-40B4-BE49-F238E27FC236}">
                    <a16:creationId xmlns:a16="http://schemas.microsoft.com/office/drawing/2014/main" id="{27DCB389-0095-8CB9-843E-4F3E9CC9F598}"/>
                  </a:ext>
                </a:extLst>
              </p:cNvPr>
              <p:cNvSpPr txBox="1"/>
              <p:nvPr/>
            </p:nvSpPr>
            <p:spPr>
              <a:xfrm>
                <a:off x="7251603" y="1332991"/>
                <a:ext cx="4019606" cy="13212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Objetivo</a:t>
                </a:r>
                <a:endParaRPr lang="en-IN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/>
                  <a:t>Identificar a los pacientes en riesgo de desnutrición al ingreso en el hospital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 b="1"/>
                  <a:t>Adultos mayores que viven en instituciones</a:t>
                </a:r>
                <a:endParaRPr lang="en-IN" sz="1400" b="1"/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33B4D798-62C3-BCBD-24CA-C241C2D5D236}"/>
                </a:ext>
              </a:extLst>
            </p:cNvPr>
            <p:cNvGrpSpPr/>
            <p:nvPr/>
          </p:nvGrpSpPr>
          <p:grpSpPr>
            <a:xfrm>
              <a:off x="7059210" y="2946313"/>
              <a:ext cx="4212000" cy="1348190"/>
              <a:chOff x="6984484" y="2820368"/>
              <a:chExt cx="4212000" cy="1348190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0" name="Freeform: Shape 88">
                <a:extLst>
                  <a:ext uri="{FF2B5EF4-FFF2-40B4-BE49-F238E27FC236}">
                    <a16:creationId xmlns:a16="http://schemas.microsoft.com/office/drawing/2014/main" id="{295FE0F6-671A-2EAE-49D5-02928426B1E5}"/>
                  </a:ext>
                </a:extLst>
              </p:cNvPr>
              <p:cNvSpPr/>
              <p:nvPr/>
            </p:nvSpPr>
            <p:spPr>
              <a:xfrm>
                <a:off x="6984484" y="2820368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TextBox 125">
                <a:extLst>
                  <a:ext uri="{FF2B5EF4-FFF2-40B4-BE49-F238E27FC236}">
                    <a16:creationId xmlns:a16="http://schemas.microsoft.com/office/drawing/2014/main" id="{30FE733F-E048-60A8-281A-2B69543B0986}"/>
                  </a:ext>
                </a:extLst>
              </p:cNvPr>
              <p:cNvSpPr txBox="1"/>
              <p:nvPr/>
            </p:nvSpPr>
            <p:spPr>
              <a:xfrm>
                <a:off x="7176878" y="2968268"/>
                <a:ext cx="4019606" cy="9808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>
                    <a:solidFill>
                      <a:schemeClr val="bg1"/>
                    </a:solidFill>
                  </a:rPr>
                  <a:t>Variables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>
                    <a:solidFill>
                      <a:schemeClr val="bg1"/>
                    </a:solidFill>
                  </a:rPr>
                  <a:t>Pérdida de peso (cantidad) y reducción de la ingesta de alimentos</a:t>
                </a:r>
                <a:endParaRPr lang="en-IN" sz="16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4D90EA52-C04D-B2DC-831C-722C2C5B0F6F}"/>
                </a:ext>
              </a:extLst>
            </p:cNvPr>
            <p:cNvGrpSpPr/>
            <p:nvPr/>
          </p:nvGrpSpPr>
          <p:grpSpPr>
            <a:xfrm>
              <a:off x="7059210" y="4551582"/>
              <a:ext cx="4212000" cy="1418530"/>
              <a:chOff x="6984484" y="4959988"/>
              <a:chExt cx="4212000" cy="1418530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3" name="Freeform: Shape 50">
                <a:extLst>
                  <a:ext uri="{FF2B5EF4-FFF2-40B4-BE49-F238E27FC236}">
                    <a16:creationId xmlns:a16="http://schemas.microsoft.com/office/drawing/2014/main" id="{8F6B1C53-51C9-BE47-B6F7-A346EF6B3BDB}"/>
                  </a:ext>
                </a:extLst>
              </p:cNvPr>
              <p:cNvSpPr/>
              <p:nvPr/>
            </p:nvSpPr>
            <p:spPr>
              <a:xfrm>
                <a:off x="6984484" y="4983637"/>
                <a:ext cx="4212000" cy="1346893"/>
              </a:xfrm>
              <a:custGeom>
                <a:avLst/>
                <a:gdLst>
                  <a:gd name="connsiteX0" fmla="*/ 3378152 w 3378677"/>
                  <a:gd name="connsiteY0" fmla="*/ 477099 h 1080417"/>
                  <a:gd name="connsiteX1" fmla="*/ 3378152 w 3378677"/>
                  <a:gd name="connsiteY1" fmla="*/ 1080165 h 1080417"/>
                  <a:gd name="connsiteX2" fmla="*/ 87971 w 3378677"/>
                  <a:gd name="connsiteY2" fmla="*/ 1080165 h 1080417"/>
                  <a:gd name="connsiteX3" fmla="*/ 87971 w 3378677"/>
                  <a:gd name="connsiteY3" fmla="*/ 276685 h 1080417"/>
                  <a:gd name="connsiteX4" fmla="*/ -525 w 3378677"/>
                  <a:gd name="connsiteY4" fmla="*/ -252 h 1080417"/>
                  <a:gd name="connsiteX5" fmla="*/ 2900281 w 3378677"/>
                  <a:gd name="connsiteY5" fmla="*/ -252 h 1080417"/>
                  <a:gd name="connsiteX6" fmla="*/ 3378152 w 3378677"/>
                  <a:gd name="connsiteY6" fmla="*/ 476059 h 1080417"/>
                  <a:gd name="connsiteX7" fmla="*/ 3378152 w 3378677"/>
                  <a:gd name="connsiteY7" fmla="*/ 477099 h 108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0417">
                    <a:moveTo>
                      <a:pt x="3378152" y="477099"/>
                    </a:moveTo>
                    <a:lnTo>
                      <a:pt x="3378152" y="1080165"/>
                    </a:lnTo>
                    <a:lnTo>
                      <a:pt x="87971" y="1080165"/>
                    </a:lnTo>
                    <a:lnTo>
                      <a:pt x="87971" y="276685"/>
                    </a:lnTo>
                    <a:cubicBezTo>
                      <a:pt x="88099" y="177389"/>
                      <a:pt x="57153" y="80565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9"/>
                    </a:cubicBezTo>
                    <a:cubicBezTo>
                      <a:pt x="3378152" y="476397"/>
                      <a:pt x="3378152" y="476761"/>
                      <a:pt x="3378152" y="477099"/>
                    </a:cubicBezTo>
                    <a:close/>
                  </a:path>
                </a:pathLst>
              </a:custGeom>
              <a:solidFill>
                <a:srgbClr val="E4BE60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TextBox 126">
                <a:extLst>
                  <a:ext uri="{FF2B5EF4-FFF2-40B4-BE49-F238E27FC236}">
                    <a16:creationId xmlns:a16="http://schemas.microsoft.com/office/drawing/2014/main" id="{4B05C986-53DE-0BC5-F2B5-D2487071E463}"/>
                  </a:ext>
                </a:extLst>
              </p:cNvPr>
              <p:cNvSpPr txBox="1"/>
              <p:nvPr/>
            </p:nvSpPr>
            <p:spPr>
              <a:xfrm>
                <a:off x="7176877" y="4959988"/>
                <a:ext cx="4019606" cy="14185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/>
                  <a:t>Clasificación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/>
                  <a:t>≥ 2</a:t>
                </a:r>
                <a:r>
                  <a:rPr lang="en-IN"/>
                  <a:t>: </a:t>
                </a:r>
                <a:r>
                  <a:rPr lang="en-IN" b="1"/>
                  <a:t>En </a:t>
                </a:r>
                <a:r>
                  <a:rPr lang="en-IN" b="1" err="1"/>
                  <a:t>riesgo</a:t>
                </a:r>
                <a:r>
                  <a:rPr lang="en-IN" b="1"/>
                  <a:t> de </a:t>
                </a:r>
                <a:r>
                  <a:rPr lang="en-IN" b="1" err="1"/>
                  <a:t>desnutrición</a:t>
                </a:r>
                <a:endParaRPr lang="en-IN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/>
                  <a:t>≤ 1: </a:t>
                </a:r>
                <a:r>
                  <a:rPr lang="es-ES"/>
                  <a:t>No hay riesgo nutricional; </a:t>
                </a:r>
                <a:r>
                  <a:rPr lang="es-ES" err="1"/>
                  <a:t>rescreening</a:t>
                </a:r>
                <a:r>
                  <a:rPr lang="es-ES"/>
                  <a:t> semanal</a:t>
                </a:r>
                <a:endParaRPr lang="en-IN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A38B97F-1C8E-4074-B6A0-9276FBEA7415}"/>
              </a:ext>
            </a:extLst>
          </p:cNvPr>
          <p:cNvSpPr txBox="1"/>
          <p:nvPr/>
        </p:nvSpPr>
        <p:spPr>
          <a:xfrm>
            <a:off x="1" y="6229196"/>
            <a:ext cx="12386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Ferguson M, et al. </a:t>
            </a:r>
            <a:r>
              <a:rPr lang="en-US" sz="1000" i="1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. 1999;15(6):458-464. </a:t>
            </a:r>
          </a:p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Abbott Nutrition. Malnutrition Screening Tool. May 2013. Último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Abril 2023. https://static.abbottnutrition.com/cms-prod/abbottnutrition-2016.com/img/Malnutrition%20Screening%20Tool_FINAL_tcm1226-57900.pdf // </a:t>
            </a:r>
            <a:r>
              <a:rPr lang="es-ES" sz="1000">
                <a:latin typeface="Arial" panose="020B0604020202020204" pitchFamily="34" charset="0"/>
                <a:cs typeface="Arial" panose="020B0604020202020204" pitchFamily="34" charset="0"/>
              </a:rPr>
              <a:t>Frías Soriano, L. et al. (no date) Curso de cribado nutricional. Disponible en: https://www.alianzamasnutridos.es/Views/uploads/Curso%20cribado%20nutricional%20con%20casos%20cl%C3%ADnicos.pdf. 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B9A2FF-3322-61C7-272E-255F88BFC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18"/>
          <a:stretch/>
        </p:blipFill>
        <p:spPr>
          <a:xfrm>
            <a:off x="949749" y="3528919"/>
            <a:ext cx="5146251" cy="13468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901DA0-01CA-426F-4488-811115C04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66" y="1097814"/>
            <a:ext cx="5143500" cy="240982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F3FEAD4-4010-7FB7-A224-BEAC53669BA5}"/>
              </a:ext>
            </a:extLst>
          </p:cNvPr>
          <p:cNvSpPr txBox="1"/>
          <p:nvPr/>
        </p:nvSpPr>
        <p:spPr>
          <a:xfrm>
            <a:off x="1104008" y="5236966"/>
            <a:ext cx="503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3B350"/>
              </a:buClr>
              <a:buFont typeface="Arial" panose="020B0604020202020204" pitchFamily="34" charset="0"/>
              <a:buChar char="•"/>
            </a:pPr>
            <a:r>
              <a:rPr lang="es-ES" sz="1400"/>
              <a:t>Se recomienda </a:t>
            </a:r>
            <a:r>
              <a:rPr lang="es-ES" sz="1400" b="1"/>
              <a:t>realizar en las primeras 24 h </a:t>
            </a:r>
            <a:r>
              <a:rPr lang="es-ES" sz="1400"/>
              <a:t>de hospitalización y reevaluar semanalmente a los pacientes sin riesgo</a:t>
            </a:r>
          </a:p>
        </p:txBody>
      </p:sp>
    </p:spTree>
    <p:extLst>
      <p:ext uri="{BB962C8B-B14F-4D97-AF65-F5344CB8AC3E}">
        <p14:creationId xmlns:p14="http://schemas.microsoft.com/office/powerpoint/2010/main" val="59530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1C3AEE9-DD1D-3A5F-9681-0B64DDB65E86}"/>
              </a:ext>
            </a:extLst>
          </p:cNvPr>
          <p:cNvSpPr/>
          <p:nvPr/>
        </p:nvSpPr>
        <p:spPr>
          <a:xfrm>
            <a:off x="855425" y="1536969"/>
            <a:ext cx="9708812" cy="2927083"/>
          </a:xfrm>
          <a:prstGeom prst="roundRect">
            <a:avLst/>
          </a:prstGeom>
          <a:noFill/>
          <a:ln w="28575">
            <a:solidFill>
              <a:srgbClr val="D7A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589F62-0FFA-5142-4C9D-62894A1C4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245342"/>
            <a:ext cx="10515600" cy="640484"/>
          </a:xfrm>
        </p:spPr>
        <p:txBody>
          <a:bodyPr>
            <a:normAutofit/>
          </a:bodyPr>
          <a:lstStyle/>
          <a:p>
            <a:r>
              <a:rPr lang="es-ES"/>
              <a:t>OBJETIVOS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7DE5499-FD68-632E-4EC1-2A0331E253C2}"/>
              </a:ext>
            </a:extLst>
          </p:cNvPr>
          <p:cNvSpPr/>
          <p:nvPr/>
        </p:nvSpPr>
        <p:spPr>
          <a:xfrm>
            <a:off x="1138136" y="1245140"/>
            <a:ext cx="2101175" cy="418290"/>
          </a:xfrm>
          <a:prstGeom prst="roundRect">
            <a:avLst/>
          </a:prstGeom>
          <a:solidFill>
            <a:srgbClr val="D7A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>
                <a:solidFill>
                  <a:srgbClr val="203864"/>
                </a:solidFill>
              </a:rPr>
              <a:t>Objetivo Principal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F5179F-0F30-F8A8-7EC8-31ABD6181197}"/>
              </a:ext>
            </a:extLst>
          </p:cNvPr>
          <p:cNvSpPr txBox="1"/>
          <p:nvPr/>
        </p:nvSpPr>
        <p:spPr>
          <a:xfrm>
            <a:off x="1254867" y="1789890"/>
            <a:ext cx="9066179" cy="292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s-ES_tradnl" sz="2000"/>
              <a:t>a) </a:t>
            </a:r>
            <a:r>
              <a:rPr lang="es-ES" sz="20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Determinar el </a:t>
            </a:r>
            <a:r>
              <a:rPr lang="es-ES" sz="20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efecto de la implementación</a:t>
            </a:r>
            <a:r>
              <a:rPr lang="es-ES" sz="20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de un programa de </a:t>
            </a:r>
            <a:r>
              <a:rPr lang="es-ES" sz="20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cribado nutricional</a:t>
            </a:r>
            <a:r>
              <a:rPr lang="es-ES" sz="20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s-ES" sz="20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muscular</a:t>
            </a:r>
            <a:r>
              <a:rPr lang="es-ES" sz="20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y </a:t>
            </a:r>
            <a:r>
              <a:rPr lang="es-ES" sz="20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codificación</a:t>
            </a:r>
            <a:r>
              <a:rPr lang="es-ES" sz="20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la actividad diaria de los profesionales de la salud que tratan pacientes con patologías crónicas.  </a:t>
            </a:r>
            <a:endParaRPr lang="es-E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s-ES_tradnl" sz="2000"/>
              <a:t>b) </a:t>
            </a:r>
            <a:r>
              <a:rPr lang="es-ES" sz="20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Determinar la </a:t>
            </a:r>
            <a:r>
              <a:rPr lang="es-ES" sz="20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factibilidad de instaurar el cribado nutricional </a:t>
            </a:r>
            <a:r>
              <a:rPr lang="es-ES" sz="20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 </a:t>
            </a:r>
            <a:r>
              <a:rPr lang="es-ES" sz="20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muscular</a:t>
            </a:r>
            <a:r>
              <a:rPr lang="es-ES" sz="20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pacientes crónicos como protocolo de práctica habitual. </a:t>
            </a:r>
            <a:endParaRPr lang="es-E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8054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A813A-1226-4107-FA0C-254BFD8B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63" y="0"/>
            <a:ext cx="11623158" cy="923026"/>
          </a:xfrm>
        </p:spPr>
        <p:txBody>
          <a:bodyPr>
            <a:normAutofit fontScale="90000"/>
          </a:bodyPr>
          <a:lstStyle/>
          <a:p>
            <a:r>
              <a:rPr lang="es-ES"/>
              <a:t>Short Nutritional Assesment Questionnaire (</a:t>
            </a:r>
            <a:r>
              <a:rPr lang="es-ES_tradnl"/>
              <a:t>SNAQ- Hospitales)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A19DDB-E5F1-1C53-F567-314961E4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" y="1434231"/>
            <a:ext cx="7178543" cy="398953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D6EA3CD-5162-E6EA-2213-1616AA34F2CF}"/>
              </a:ext>
            </a:extLst>
          </p:cNvPr>
          <p:cNvSpPr txBox="1"/>
          <p:nvPr/>
        </p:nvSpPr>
        <p:spPr>
          <a:xfrm>
            <a:off x="138222" y="6250337"/>
            <a:ext cx="116231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Adaptado de: Early detection and treatment of malnutrition in hospital. Disponible en: http://www.fightmalnutrition.eu/wp-content/uploads/2017/04/Early_detection_and_treatment_of_malnutrition_in_hospital.pdf (Último acceso: Julio 2023). // </a:t>
            </a:r>
            <a:r>
              <a:rPr lang="es-ES" sz="1200">
                <a:effectLst/>
              </a:rPr>
              <a:t>Frías Soriano, L. </a:t>
            </a:r>
            <a:r>
              <a:rPr lang="es-ES" sz="1200" i="1">
                <a:effectLst/>
              </a:rPr>
              <a:t>et al.</a:t>
            </a:r>
            <a:r>
              <a:rPr lang="es-ES" sz="1200">
                <a:effectLst/>
              </a:rPr>
              <a:t> </a:t>
            </a:r>
            <a:r>
              <a:rPr lang="es-ES" sz="1200" i="1">
                <a:effectLst/>
              </a:rPr>
              <a:t>Curso de cribado nutricional</a:t>
            </a:r>
            <a:r>
              <a:rPr lang="es-ES" sz="1200">
                <a:effectLst/>
              </a:rPr>
              <a:t>. Disponible en: https://www.alianzamasnutridos.es/Views/uploads/Curso%20cribado%20nutricional%20con%20casos%20cl%C3%ADnicos.pdf. (Último acceso: Julio 2023)</a:t>
            </a:r>
          </a:p>
          <a:p>
            <a:endParaRPr lang="es-ES_tradnl" sz="1200"/>
          </a:p>
        </p:txBody>
      </p:sp>
      <p:grpSp>
        <p:nvGrpSpPr>
          <p:cNvPr id="9" name="Agrupar 20">
            <a:extLst>
              <a:ext uri="{FF2B5EF4-FFF2-40B4-BE49-F238E27FC236}">
                <a16:creationId xmlns:a16="http://schemas.microsoft.com/office/drawing/2014/main" id="{3B95B642-E3FA-53A6-AAFF-8000C47F7BB7}"/>
              </a:ext>
            </a:extLst>
          </p:cNvPr>
          <p:cNvGrpSpPr/>
          <p:nvPr/>
        </p:nvGrpSpPr>
        <p:grpSpPr>
          <a:xfrm>
            <a:off x="7471721" y="1184336"/>
            <a:ext cx="4212000" cy="4860017"/>
            <a:chOff x="7059210" y="1317395"/>
            <a:chExt cx="4212000" cy="4860017"/>
          </a:xfrm>
        </p:grpSpPr>
        <p:grpSp>
          <p:nvGrpSpPr>
            <p:cNvPr id="10" name="Agrupar 19">
              <a:extLst>
                <a:ext uri="{FF2B5EF4-FFF2-40B4-BE49-F238E27FC236}">
                  <a16:creationId xmlns:a16="http://schemas.microsoft.com/office/drawing/2014/main" id="{DFB89DFD-A7B8-DF61-F291-2A7AC7B6CD3F}"/>
                </a:ext>
              </a:extLst>
            </p:cNvPr>
            <p:cNvGrpSpPr/>
            <p:nvPr/>
          </p:nvGrpSpPr>
          <p:grpSpPr>
            <a:xfrm>
              <a:off x="7059210" y="1317395"/>
              <a:ext cx="4212000" cy="1357182"/>
              <a:chOff x="7059210" y="1317395"/>
              <a:chExt cx="4212000" cy="1357182"/>
            </a:xfrm>
          </p:grpSpPr>
          <p:sp>
            <p:nvSpPr>
              <p:cNvPr id="17" name="Freeform: Shape 11">
                <a:extLst>
                  <a:ext uri="{FF2B5EF4-FFF2-40B4-BE49-F238E27FC236}">
                    <a16:creationId xmlns:a16="http://schemas.microsoft.com/office/drawing/2014/main" id="{5BF2427B-9679-91B8-564B-D4A605992CD1}"/>
                  </a:ext>
                </a:extLst>
              </p:cNvPr>
              <p:cNvSpPr/>
              <p:nvPr/>
            </p:nvSpPr>
            <p:spPr>
              <a:xfrm>
                <a:off x="7059210" y="1317395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TextBox 124">
                <a:extLst>
                  <a:ext uri="{FF2B5EF4-FFF2-40B4-BE49-F238E27FC236}">
                    <a16:creationId xmlns:a16="http://schemas.microsoft.com/office/drawing/2014/main" id="{5EAE537C-6331-0481-DE37-92F1C78A39A9}"/>
                  </a:ext>
                </a:extLst>
              </p:cNvPr>
              <p:cNvSpPr txBox="1"/>
              <p:nvPr/>
            </p:nvSpPr>
            <p:spPr>
              <a:xfrm>
                <a:off x="7251603" y="1332991"/>
                <a:ext cx="4019606" cy="134158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Objetivo</a:t>
                </a:r>
                <a:endParaRPr lang="en-IN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/>
                  <a:t>SNAQ es una herramienta de </a:t>
                </a:r>
                <a:r>
                  <a:rPr lang="es-ES" b="1"/>
                  <a:t>detección rápida </a:t>
                </a:r>
                <a:r>
                  <a:rPr lang="es-ES"/>
                  <a:t>y </a:t>
                </a:r>
                <a:r>
                  <a:rPr lang="es-ES" b="1"/>
                  <a:t>fácil</a:t>
                </a:r>
                <a:r>
                  <a:rPr lang="es-ES"/>
                  <a:t> para </a:t>
                </a:r>
                <a:r>
                  <a:rPr lang="es-ES" b="1"/>
                  <a:t>pacientes hospitalizados</a:t>
                </a:r>
                <a:endParaRPr lang="en-IN" sz="1600" b="1"/>
              </a:p>
            </p:txBody>
          </p:sp>
        </p:grpSp>
        <p:grpSp>
          <p:nvGrpSpPr>
            <p:cNvPr id="11" name="Agrupar 8">
              <a:extLst>
                <a:ext uri="{FF2B5EF4-FFF2-40B4-BE49-F238E27FC236}">
                  <a16:creationId xmlns:a16="http://schemas.microsoft.com/office/drawing/2014/main" id="{C0F98A5B-5CD2-1456-0EEB-6644BFF4A30A}"/>
                </a:ext>
              </a:extLst>
            </p:cNvPr>
            <p:cNvGrpSpPr/>
            <p:nvPr/>
          </p:nvGrpSpPr>
          <p:grpSpPr>
            <a:xfrm>
              <a:off x="7059210" y="2946313"/>
              <a:ext cx="4212000" cy="1348190"/>
              <a:chOff x="6984484" y="2820368"/>
              <a:chExt cx="4212000" cy="1348190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5" name="Freeform: Shape 88">
                <a:extLst>
                  <a:ext uri="{FF2B5EF4-FFF2-40B4-BE49-F238E27FC236}">
                    <a16:creationId xmlns:a16="http://schemas.microsoft.com/office/drawing/2014/main" id="{C27D1699-9C10-A2A4-3B7E-15CD784DFDEF}"/>
                  </a:ext>
                </a:extLst>
              </p:cNvPr>
              <p:cNvSpPr/>
              <p:nvPr/>
            </p:nvSpPr>
            <p:spPr>
              <a:xfrm>
                <a:off x="6984484" y="2820368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TextBox 125">
                <a:extLst>
                  <a:ext uri="{FF2B5EF4-FFF2-40B4-BE49-F238E27FC236}">
                    <a16:creationId xmlns:a16="http://schemas.microsoft.com/office/drawing/2014/main" id="{AC11C8EE-2DE9-1894-CD01-E3543C67080E}"/>
                  </a:ext>
                </a:extLst>
              </p:cNvPr>
              <p:cNvSpPr txBox="1"/>
              <p:nvPr/>
            </p:nvSpPr>
            <p:spPr>
              <a:xfrm>
                <a:off x="7176878" y="2968268"/>
                <a:ext cx="4019606" cy="9808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>
                    <a:solidFill>
                      <a:schemeClr val="bg1"/>
                    </a:solidFill>
                  </a:rPr>
                  <a:t>Variables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>
                    <a:solidFill>
                      <a:schemeClr val="bg1"/>
                    </a:solidFill>
                  </a:rPr>
                  <a:t>Pérdida de peso (cantidad), falta de apetito y uso de soporte nutricional</a:t>
                </a:r>
                <a:endParaRPr lang="en-IN" sz="16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531C7B7-3B7E-C244-D18C-E5AFB7ABA5A6}"/>
                </a:ext>
              </a:extLst>
            </p:cNvPr>
            <p:cNvGrpSpPr/>
            <p:nvPr/>
          </p:nvGrpSpPr>
          <p:grpSpPr>
            <a:xfrm>
              <a:off x="7059210" y="4551582"/>
              <a:ext cx="4212000" cy="1625830"/>
              <a:chOff x="6984484" y="4959988"/>
              <a:chExt cx="4212000" cy="1625830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3" name="Freeform: Shape 50">
                <a:extLst>
                  <a:ext uri="{FF2B5EF4-FFF2-40B4-BE49-F238E27FC236}">
                    <a16:creationId xmlns:a16="http://schemas.microsoft.com/office/drawing/2014/main" id="{4FD95B9C-8C07-51E4-51C1-00B2D28F7D87}"/>
                  </a:ext>
                </a:extLst>
              </p:cNvPr>
              <p:cNvSpPr/>
              <p:nvPr/>
            </p:nvSpPr>
            <p:spPr>
              <a:xfrm>
                <a:off x="6984484" y="4983637"/>
                <a:ext cx="4212000" cy="1588721"/>
              </a:xfrm>
              <a:custGeom>
                <a:avLst/>
                <a:gdLst>
                  <a:gd name="connsiteX0" fmla="*/ 3378152 w 3378677"/>
                  <a:gd name="connsiteY0" fmla="*/ 477099 h 1080417"/>
                  <a:gd name="connsiteX1" fmla="*/ 3378152 w 3378677"/>
                  <a:gd name="connsiteY1" fmla="*/ 1080165 h 1080417"/>
                  <a:gd name="connsiteX2" fmla="*/ 87971 w 3378677"/>
                  <a:gd name="connsiteY2" fmla="*/ 1080165 h 1080417"/>
                  <a:gd name="connsiteX3" fmla="*/ 87971 w 3378677"/>
                  <a:gd name="connsiteY3" fmla="*/ 276685 h 1080417"/>
                  <a:gd name="connsiteX4" fmla="*/ -525 w 3378677"/>
                  <a:gd name="connsiteY4" fmla="*/ -252 h 1080417"/>
                  <a:gd name="connsiteX5" fmla="*/ 2900281 w 3378677"/>
                  <a:gd name="connsiteY5" fmla="*/ -252 h 1080417"/>
                  <a:gd name="connsiteX6" fmla="*/ 3378152 w 3378677"/>
                  <a:gd name="connsiteY6" fmla="*/ 476059 h 1080417"/>
                  <a:gd name="connsiteX7" fmla="*/ 3378152 w 3378677"/>
                  <a:gd name="connsiteY7" fmla="*/ 477099 h 108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0417">
                    <a:moveTo>
                      <a:pt x="3378152" y="477099"/>
                    </a:moveTo>
                    <a:lnTo>
                      <a:pt x="3378152" y="1080165"/>
                    </a:lnTo>
                    <a:lnTo>
                      <a:pt x="87971" y="1080165"/>
                    </a:lnTo>
                    <a:lnTo>
                      <a:pt x="87971" y="276685"/>
                    </a:lnTo>
                    <a:cubicBezTo>
                      <a:pt x="88099" y="177389"/>
                      <a:pt x="57153" y="80565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9"/>
                    </a:cubicBezTo>
                    <a:cubicBezTo>
                      <a:pt x="3378152" y="476397"/>
                      <a:pt x="3378152" y="476761"/>
                      <a:pt x="3378152" y="477099"/>
                    </a:cubicBezTo>
                    <a:close/>
                  </a:path>
                </a:pathLst>
              </a:custGeom>
              <a:solidFill>
                <a:srgbClr val="E4BE60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TextBox 126">
                <a:extLst>
                  <a:ext uri="{FF2B5EF4-FFF2-40B4-BE49-F238E27FC236}">
                    <a16:creationId xmlns:a16="http://schemas.microsoft.com/office/drawing/2014/main" id="{DCF2A12A-2EDD-A435-DEA1-456AA3E998C6}"/>
                  </a:ext>
                </a:extLst>
              </p:cNvPr>
              <p:cNvSpPr txBox="1"/>
              <p:nvPr/>
            </p:nvSpPr>
            <p:spPr>
              <a:xfrm>
                <a:off x="7176877" y="4959988"/>
                <a:ext cx="4019606" cy="16258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 b="1" err="1"/>
                  <a:t>Clasificación</a:t>
                </a:r>
                <a:endParaRPr lang="en-IN" sz="2000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/>
                  <a:t>0-1 : No </a:t>
                </a:r>
                <a:r>
                  <a:rPr lang="en-IN" sz="2000" err="1"/>
                  <a:t>presenta</a:t>
                </a:r>
                <a:r>
                  <a:rPr lang="en-IN" sz="2000"/>
                  <a:t> </a:t>
                </a:r>
                <a:r>
                  <a:rPr lang="en-IN" sz="2000" err="1"/>
                  <a:t>desnutrición</a:t>
                </a:r>
                <a:endParaRPr lang="en-IN" sz="2000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/>
                  <a:t>2: </a:t>
                </a:r>
                <a:r>
                  <a:rPr lang="es-ES" sz="2000"/>
                  <a:t>Desnutrición moderada 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2000" b="1"/>
                  <a:t>≥ 3: Desnutrición severa </a:t>
                </a:r>
                <a:endParaRPr lang="en-IN" sz="20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4911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A813A-1226-4107-FA0C-254BFD8B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63" y="0"/>
            <a:ext cx="11623158" cy="923026"/>
          </a:xfrm>
        </p:spPr>
        <p:txBody>
          <a:bodyPr>
            <a:normAutofit fontScale="90000"/>
          </a:bodyPr>
          <a:lstStyle/>
          <a:p>
            <a:r>
              <a:rPr lang="es-ES"/>
              <a:t>Short Nutritional Assesment Questionnaire (</a:t>
            </a:r>
            <a:r>
              <a:rPr lang="es-ES_tradnl"/>
              <a:t>SNAQ- COMUNIDAD)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5B26C0-0912-655C-F1A1-B39F1FAA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84"/>
            <a:ext cx="7562628" cy="3510683"/>
          </a:xfrm>
          <a:prstGeom prst="rect">
            <a:avLst/>
          </a:prstGeom>
        </p:spPr>
      </p:pic>
      <p:grpSp>
        <p:nvGrpSpPr>
          <p:cNvPr id="7" name="Agrupar 20">
            <a:extLst>
              <a:ext uri="{FF2B5EF4-FFF2-40B4-BE49-F238E27FC236}">
                <a16:creationId xmlns:a16="http://schemas.microsoft.com/office/drawing/2014/main" id="{04B2BEC7-5902-5F9C-A696-F2BA3A95798A}"/>
              </a:ext>
            </a:extLst>
          </p:cNvPr>
          <p:cNvGrpSpPr/>
          <p:nvPr/>
        </p:nvGrpSpPr>
        <p:grpSpPr>
          <a:xfrm>
            <a:off x="7705637" y="976191"/>
            <a:ext cx="4212000" cy="5404083"/>
            <a:chOff x="7059210" y="1317395"/>
            <a:chExt cx="4212000" cy="5404083"/>
          </a:xfrm>
        </p:grpSpPr>
        <p:grpSp>
          <p:nvGrpSpPr>
            <p:cNvPr id="8" name="Agrupar 19">
              <a:extLst>
                <a:ext uri="{FF2B5EF4-FFF2-40B4-BE49-F238E27FC236}">
                  <a16:creationId xmlns:a16="http://schemas.microsoft.com/office/drawing/2014/main" id="{9EE5A88B-6E3B-FB3E-DAAA-E1ACBBCA0909}"/>
                </a:ext>
              </a:extLst>
            </p:cNvPr>
            <p:cNvGrpSpPr/>
            <p:nvPr/>
          </p:nvGrpSpPr>
          <p:grpSpPr>
            <a:xfrm>
              <a:off x="7059210" y="1317395"/>
              <a:ext cx="4212000" cy="1357182"/>
              <a:chOff x="7059210" y="1317395"/>
              <a:chExt cx="4212000" cy="1357182"/>
            </a:xfrm>
          </p:grpSpPr>
          <p:sp>
            <p:nvSpPr>
              <p:cNvPr id="15" name="Freeform: Shape 11">
                <a:extLst>
                  <a:ext uri="{FF2B5EF4-FFF2-40B4-BE49-F238E27FC236}">
                    <a16:creationId xmlns:a16="http://schemas.microsoft.com/office/drawing/2014/main" id="{68D0D4DB-E16A-C21F-3127-2C93EEC4A21B}"/>
                  </a:ext>
                </a:extLst>
              </p:cNvPr>
              <p:cNvSpPr/>
              <p:nvPr/>
            </p:nvSpPr>
            <p:spPr>
              <a:xfrm>
                <a:off x="7059210" y="1317395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TextBox 124">
                <a:extLst>
                  <a:ext uri="{FF2B5EF4-FFF2-40B4-BE49-F238E27FC236}">
                    <a16:creationId xmlns:a16="http://schemas.microsoft.com/office/drawing/2014/main" id="{838DD224-2160-676E-927A-BBF02796EB3A}"/>
                  </a:ext>
                </a:extLst>
              </p:cNvPr>
              <p:cNvSpPr txBox="1"/>
              <p:nvPr/>
            </p:nvSpPr>
            <p:spPr>
              <a:xfrm>
                <a:off x="7251603" y="1332991"/>
                <a:ext cx="4019606" cy="134158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Objetivo</a:t>
                </a:r>
                <a:endParaRPr lang="en-IN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/>
                  <a:t>SNAQ es una herramienta de </a:t>
                </a:r>
                <a:r>
                  <a:rPr lang="es-ES" b="1"/>
                  <a:t>detección rápida </a:t>
                </a:r>
                <a:r>
                  <a:rPr lang="es-ES"/>
                  <a:t>y </a:t>
                </a:r>
                <a:r>
                  <a:rPr lang="es-ES" b="1"/>
                  <a:t>fácil</a:t>
                </a:r>
                <a:r>
                  <a:rPr lang="es-ES"/>
                  <a:t> para </a:t>
                </a:r>
                <a:r>
                  <a:rPr lang="es-ES" b="1"/>
                  <a:t>pacientes en comunidad</a:t>
                </a:r>
                <a:endParaRPr lang="en-IN" sz="1600" b="1"/>
              </a:p>
            </p:txBody>
          </p:sp>
        </p:grp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CB9A5DFC-6BC5-816D-650E-295DA72079C4}"/>
                </a:ext>
              </a:extLst>
            </p:cNvPr>
            <p:cNvGrpSpPr/>
            <p:nvPr/>
          </p:nvGrpSpPr>
          <p:grpSpPr>
            <a:xfrm>
              <a:off x="7059210" y="2946313"/>
              <a:ext cx="4212000" cy="1348190"/>
              <a:chOff x="6984484" y="2820368"/>
              <a:chExt cx="4212000" cy="1348190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3" name="Freeform: Shape 88">
                <a:extLst>
                  <a:ext uri="{FF2B5EF4-FFF2-40B4-BE49-F238E27FC236}">
                    <a16:creationId xmlns:a16="http://schemas.microsoft.com/office/drawing/2014/main" id="{10F543CC-0A7B-435F-3108-C27E9D08CDB7}"/>
                  </a:ext>
                </a:extLst>
              </p:cNvPr>
              <p:cNvSpPr/>
              <p:nvPr/>
            </p:nvSpPr>
            <p:spPr>
              <a:xfrm>
                <a:off x="6984484" y="2820368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TextBox 125">
                <a:extLst>
                  <a:ext uri="{FF2B5EF4-FFF2-40B4-BE49-F238E27FC236}">
                    <a16:creationId xmlns:a16="http://schemas.microsoft.com/office/drawing/2014/main" id="{5C0CC68B-CC16-4485-85D4-8260E8F92319}"/>
                  </a:ext>
                </a:extLst>
              </p:cNvPr>
              <p:cNvSpPr txBox="1"/>
              <p:nvPr/>
            </p:nvSpPr>
            <p:spPr>
              <a:xfrm>
                <a:off x="7176878" y="2968268"/>
                <a:ext cx="4019606" cy="9808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>
                    <a:solidFill>
                      <a:schemeClr val="bg1"/>
                    </a:solidFill>
                  </a:rPr>
                  <a:t>Variables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>
                    <a:solidFill>
                      <a:schemeClr val="bg1"/>
                    </a:solidFill>
                  </a:rPr>
                  <a:t>Pérdida de peso (cantidad), ayuda para alimentarse, falta de apetito e IMC</a:t>
                </a:r>
                <a:endParaRPr lang="en-IN" sz="16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Agrupar 11">
              <a:extLst>
                <a:ext uri="{FF2B5EF4-FFF2-40B4-BE49-F238E27FC236}">
                  <a16:creationId xmlns:a16="http://schemas.microsoft.com/office/drawing/2014/main" id="{DAB64C67-2CA4-0310-AF18-7DD09766BD7D}"/>
                </a:ext>
              </a:extLst>
            </p:cNvPr>
            <p:cNvGrpSpPr/>
            <p:nvPr/>
          </p:nvGrpSpPr>
          <p:grpSpPr>
            <a:xfrm>
              <a:off x="7059210" y="4413357"/>
              <a:ext cx="4212000" cy="2308121"/>
              <a:chOff x="6984484" y="4821763"/>
              <a:chExt cx="4212000" cy="2308121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1" name="Freeform: Shape 50">
                <a:extLst>
                  <a:ext uri="{FF2B5EF4-FFF2-40B4-BE49-F238E27FC236}">
                    <a16:creationId xmlns:a16="http://schemas.microsoft.com/office/drawing/2014/main" id="{39C54268-3E1D-4515-82BD-6C33AFDBC428}"/>
                  </a:ext>
                </a:extLst>
              </p:cNvPr>
              <p:cNvSpPr/>
              <p:nvPr/>
            </p:nvSpPr>
            <p:spPr>
              <a:xfrm>
                <a:off x="6984484" y="4845412"/>
                <a:ext cx="4212000" cy="2284472"/>
              </a:xfrm>
              <a:custGeom>
                <a:avLst/>
                <a:gdLst>
                  <a:gd name="connsiteX0" fmla="*/ 3378152 w 3378677"/>
                  <a:gd name="connsiteY0" fmla="*/ 477099 h 1080417"/>
                  <a:gd name="connsiteX1" fmla="*/ 3378152 w 3378677"/>
                  <a:gd name="connsiteY1" fmla="*/ 1080165 h 1080417"/>
                  <a:gd name="connsiteX2" fmla="*/ 87971 w 3378677"/>
                  <a:gd name="connsiteY2" fmla="*/ 1080165 h 1080417"/>
                  <a:gd name="connsiteX3" fmla="*/ 87971 w 3378677"/>
                  <a:gd name="connsiteY3" fmla="*/ 276685 h 1080417"/>
                  <a:gd name="connsiteX4" fmla="*/ -525 w 3378677"/>
                  <a:gd name="connsiteY4" fmla="*/ -252 h 1080417"/>
                  <a:gd name="connsiteX5" fmla="*/ 2900281 w 3378677"/>
                  <a:gd name="connsiteY5" fmla="*/ -252 h 1080417"/>
                  <a:gd name="connsiteX6" fmla="*/ 3378152 w 3378677"/>
                  <a:gd name="connsiteY6" fmla="*/ 476059 h 1080417"/>
                  <a:gd name="connsiteX7" fmla="*/ 3378152 w 3378677"/>
                  <a:gd name="connsiteY7" fmla="*/ 477099 h 108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0417">
                    <a:moveTo>
                      <a:pt x="3378152" y="477099"/>
                    </a:moveTo>
                    <a:lnTo>
                      <a:pt x="3378152" y="1080165"/>
                    </a:lnTo>
                    <a:lnTo>
                      <a:pt x="87971" y="1080165"/>
                    </a:lnTo>
                    <a:lnTo>
                      <a:pt x="87971" y="276685"/>
                    </a:lnTo>
                    <a:cubicBezTo>
                      <a:pt x="88099" y="177389"/>
                      <a:pt x="57153" y="80565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9"/>
                    </a:cubicBezTo>
                    <a:cubicBezTo>
                      <a:pt x="3378152" y="476397"/>
                      <a:pt x="3378152" y="476761"/>
                      <a:pt x="3378152" y="477099"/>
                    </a:cubicBezTo>
                    <a:close/>
                  </a:path>
                </a:pathLst>
              </a:custGeom>
              <a:solidFill>
                <a:srgbClr val="E4BE60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TextBox 126">
                <a:extLst>
                  <a:ext uri="{FF2B5EF4-FFF2-40B4-BE49-F238E27FC236}">
                    <a16:creationId xmlns:a16="http://schemas.microsoft.com/office/drawing/2014/main" id="{187A1BBB-C6C8-8554-80D5-ECCBC21660F4}"/>
                  </a:ext>
                </a:extLst>
              </p:cNvPr>
              <p:cNvSpPr txBox="1"/>
              <p:nvPr/>
            </p:nvSpPr>
            <p:spPr>
              <a:xfrm>
                <a:off x="7176877" y="4821763"/>
                <a:ext cx="4019606" cy="228447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 b="1" err="1"/>
                  <a:t>Clasificación</a:t>
                </a:r>
                <a:endParaRPr lang="en-IN" sz="2000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/>
                  <a:t>Verde : No es </a:t>
                </a:r>
                <a:r>
                  <a:rPr lang="en-IN" sz="2000" err="1"/>
                  <a:t>necesario</a:t>
                </a:r>
                <a:r>
                  <a:rPr lang="en-IN" sz="2000"/>
                  <a:t> </a:t>
                </a:r>
                <a:r>
                  <a:rPr lang="en-IN" sz="2000" err="1"/>
                  <a:t>actuar</a:t>
                </a:r>
                <a:endParaRPr lang="en-IN" sz="2000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/>
                  <a:t>Amarillo: </a:t>
                </a:r>
                <a:r>
                  <a:rPr lang="es-ES" sz="2000"/>
                  <a:t>Controlar al paciente y plan de comidas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2000" b="1"/>
                  <a:t>Rojo: Plan de comidas y evaluar tratamiento dietético</a:t>
                </a:r>
                <a:endParaRPr lang="en-IN" sz="2000" b="1"/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1D7C4C4-CBC4-12C1-8111-AD14EA1B00A4}"/>
              </a:ext>
            </a:extLst>
          </p:cNvPr>
          <p:cNvSpPr txBox="1"/>
          <p:nvPr/>
        </p:nvSpPr>
        <p:spPr>
          <a:xfrm>
            <a:off x="138223" y="6291944"/>
            <a:ext cx="11063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/>
              <a:t>Frías Soriano, L. et al. Curso de cribado nutricional. Disponible en: https://www.alianzamasnutridos.es/Views/uploads/Curso%20cribado%20nutricional%20con%20casos%20cl%C3%ADnicos.pdf. (Último acceso: Julio 2023)</a:t>
            </a:r>
          </a:p>
        </p:txBody>
      </p:sp>
    </p:spTree>
    <p:extLst>
      <p:ext uri="{BB962C8B-B14F-4D97-AF65-F5344CB8AC3E}">
        <p14:creationId xmlns:p14="http://schemas.microsoft.com/office/powerpoint/2010/main" val="1597806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A813A-1226-4107-FA0C-254BFD8B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63" y="0"/>
            <a:ext cx="11623158" cy="923026"/>
          </a:xfrm>
        </p:spPr>
        <p:txBody>
          <a:bodyPr>
            <a:normAutofit fontScale="90000"/>
          </a:bodyPr>
          <a:lstStyle/>
          <a:p>
            <a:r>
              <a:rPr lang="es-ES"/>
              <a:t>Short Nutritional Assesment Questionnaire (</a:t>
            </a:r>
            <a:r>
              <a:rPr lang="es-ES_tradnl"/>
              <a:t>SNAQ- RESIDENCIAS)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C569C5-C4DE-FE16-E913-B076BA61D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4"/>
          <a:stretch/>
        </p:blipFill>
        <p:spPr>
          <a:xfrm>
            <a:off x="4079847" y="1448760"/>
            <a:ext cx="3790567" cy="43391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9EF4836-9F74-9903-1CF3-A00F477500B3}"/>
              </a:ext>
            </a:extLst>
          </p:cNvPr>
          <p:cNvGrpSpPr/>
          <p:nvPr/>
        </p:nvGrpSpPr>
        <p:grpSpPr>
          <a:xfrm>
            <a:off x="459967" y="689109"/>
            <a:ext cx="3548507" cy="6062566"/>
            <a:chOff x="300479" y="795434"/>
            <a:chExt cx="3195204" cy="5690423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BC2307F-B86D-C489-89E2-142B0CF9C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312"/>
            <a:stretch/>
          </p:blipFill>
          <p:spPr>
            <a:xfrm>
              <a:off x="300479" y="795434"/>
              <a:ext cx="3195203" cy="387297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C97BADB-4230-4B16-4A5C-434722A12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329" r="49695"/>
            <a:stretch/>
          </p:blipFill>
          <p:spPr>
            <a:xfrm>
              <a:off x="300480" y="4626697"/>
              <a:ext cx="3195203" cy="1859160"/>
            </a:xfrm>
            <a:prstGeom prst="rect">
              <a:avLst/>
            </a:prstGeom>
          </p:spPr>
        </p:pic>
      </p:grpSp>
      <p:grpSp>
        <p:nvGrpSpPr>
          <p:cNvPr id="9" name="Agrupar 20">
            <a:extLst>
              <a:ext uri="{FF2B5EF4-FFF2-40B4-BE49-F238E27FC236}">
                <a16:creationId xmlns:a16="http://schemas.microsoft.com/office/drawing/2014/main" id="{6227063E-9AB9-BA13-4A98-C5A218C772F1}"/>
              </a:ext>
            </a:extLst>
          </p:cNvPr>
          <p:cNvGrpSpPr/>
          <p:nvPr/>
        </p:nvGrpSpPr>
        <p:grpSpPr>
          <a:xfrm>
            <a:off x="7891680" y="1206154"/>
            <a:ext cx="4212000" cy="4824333"/>
            <a:chOff x="7059210" y="1317395"/>
            <a:chExt cx="4212000" cy="4824333"/>
          </a:xfrm>
        </p:grpSpPr>
        <p:grpSp>
          <p:nvGrpSpPr>
            <p:cNvPr id="10" name="Agrupar 19">
              <a:extLst>
                <a:ext uri="{FF2B5EF4-FFF2-40B4-BE49-F238E27FC236}">
                  <a16:creationId xmlns:a16="http://schemas.microsoft.com/office/drawing/2014/main" id="{E885250C-2D0A-6841-4466-13B544D4BB5A}"/>
                </a:ext>
              </a:extLst>
            </p:cNvPr>
            <p:cNvGrpSpPr/>
            <p:nvPr/>
          </p:nvGrpSpPr>
          <p:grpSpPr>
            <a:xfrm>
              <a:off x="7059210" y="1317395"/>
              <a:ext cx="4212000" cy="1357182"/>
              <a:chOff x="7059210" y="1317395"/>
              <a:chExt cx="4212000" cy="1357182"/>
            </a:xfrm>
          </p:grpSpPr>
          <p:sp>
            <p:nvSpPr>
              <p:cNvPr id="17" name="Freeform: Shape 11">
                <a:extLst>
                  <a:ext uri="{FF2B5EF4-FFF2-40B4-BE49-F238E27FC236}">
                    <a16:creationId xmlns:a16="http://schemas.microsoft.com/office/drawing/2014/main" id="{0C41CE39-CB6B-2840-6681-DEA8E183C277}"/>
                  </a:ext>
                </a:extLst>
              </p:cNvPr>
              <p:cNvSpPr/>
              <p:nvPr/>
            </p:nvSpPr>
            <p:spPr>
              <a:xfrm>
                <a:off x="7059210" y="1317395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TextBox 124">
                <a:extLst>
                  <a:ext uri="{FF2B5EF4-FFF2-40B4-BE49-F238E27FC236}">
                    <a16:creationId xmlns:a16="http://schemas.microsoft.com/office/drawing/2014/main" id="{0A89617B-A04A-3367-F60B-BACAD90B6526}"/>
                  </a:ext>
                </a:extLst>
              </p:cNvPr>
              <p:cNvSpPr txBox="1"/>
              <p:nvPr/>
            </p:nvSpPr>
            <p:spPr>
              <a:xfrm>
                <a:off x="7251603" y="1332991"/>
                <a:ext cx="4019606" cy="134158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Objetivo</a:t>
                </a:r>
                <a:endParaRPr lang="en-IN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/>
                  <a:t>SNAQ es una herramienta de </a:t>
                </a:r>
                <a:r>
                  <a:rPr lang="es-ES" b="1"/>
                  <a:t>detección rápida </a:t>
                </a:r>
                <a:r>
                  <a:rPr lang="es-ES"/>
                  <a:t>y </a:t>
                </a:r>
                <a:r>
                  <a:rPr lang="es-ES" b="1"/>
                  <a:t>fácil</a:t>
                </a:r>
                <a:r>
                  <a:rPr lang="es-ES"/>
                  <a:t> para </a:t>
                </a:r>
                <a:r>
                  <a:rPr lang="es-ES" b="1"/>
                  <a:t>pacientes en RESIDENCIAS MAYORES DE 65 AÑOS</a:t>
                </a:r>
                <a:endParaRPr lang="en-IN" sz="1600" b="1"/>
              </a:p>
            </p:txBody>
          </p:sp>
        </p:grpSp>
        <p:grpSp>
          <p:nvGrpSpPr>
            <p:cNvPr id="11" name="Agrupar 8">
              <a:extLst>
                <a:ext uri="{FF2B5EF4-FFF2-40B4-BE49-F238E27FC236}">
                  <a16:creationId xmlns:a16="http://schemas.microsoft.com/office/drawing/2014/main" id="{53CBB14E-1588-5610-B4E1-9E08700721FC}"/>
                </a:ext>
              </a:extLst>
            </p:cNvPr>
            <p:cNvGrpSpPr/>
            <p:nvPr/>
          </p:nvGrpSpPr>
          <p:grpSpPr>
            <a:xfrm>
              <a:off x="7059210" y="2861250"/>
              <a:ext cx="4212000" cy="1348190"/>
              <a:chOff x="6984484" y="2735305"/>
              <a:chExt cx="4212000" cy="1348190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5" name="Freeform: Shape 88">
                <a:extLst>
                  <a:ext uri="{FF2B5EF4-FFF2-40B4-BE49-F238E27FC236}">
                    <a16:creationId xmlns:a16="http://schemas.microsoft.com/office/drawing/2014/main" id="{28484357-AB83-8C86-5DB2-CAC2335801FB}"/>
                  </a:ext>
                </a:extLst>
              </p:cNvPr>
              <p:cNvSpPr/>
              <p:nvPr/>
            </p:nvSpPr>
            <p:spPr>
              <a:xfrm>
                <a:off x="6984484" y="2735305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TextBox 125">
                <a:extLst>
                  <a:ext uri="{FF2B5EF4-FFF2-40B4-BE49-F238E27FC236}">
                    <a16:creationId xmlns:a16="http://schemas.microsoft.com/office/drawing/2014/main" id="{CF4613AB-E9A0-7B84-E71E-BFA7A693F226}"/>
                  </a:ext>
                </a:extLst>
              </p:cNvPr>
              <p:cNvSpPr txBox="1"/>
              <p:nvPr/>
            </p:nvSpPr>
            <p:spPr>
              <a:xfrm>
                <a:off x="7176878" y="2883205"/>
                <a:ext cx="4019606" cy="9808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>
                    <a:solidFill>
                      <a:schemeClr val="bg1"/>
                    </a:solidFill>
                  </a:rPr>
                  <a:t>Variables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>
                    <a:solidFill>
                      <a:schemeClr val="bg1"/>
                    </a:solidFill>
                  </a:rPr>
                  <a:t>Pérdida de peso (cantidad), perímetro brazo, apetito y funcionalidad, plan de tratamiento</a:t>
                </a:r>
                <a:endParaRPr lang="en-IN" sz="16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C03899A-E975-B96C-A4CF-13C6E4E1C1DA}"/>
                </a:ext>
              </a:extLst>
            </p:cNvPr>
            <p:cNvGrpSpPr/>
            <p:nvPr/>
          </p:nvGrpSpPr>
          <p:grpSpPr>
            <a:xfrm>
              <a:off x="7059210" y="4413357"/>
              <a:ext cx="4212000" cy="1728371"/>
              <a:chOff x="6984484" y="4821763"/>
              <a:chExt cx="4212000" cy="1728371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3" name="Freeform: Shape 50">
                <a:extLst>
                  <a:ext uri="{FF2B5EF4-FFF2-40B4-BE49-F238E27FC236}">
                    <a16:creationId xmlns:a16="http://schemas.microsoft.com/office/drawing/2014/main" id="{CF97DBA0-D5DC-F5C3-C26C-CD35547897A9}"/>
                  </a:ext>
                </a:extLst>
              </p:cNvPr>
              <p:cNvSpPr/>
              <p:nvPr/>
            </p:nvSpPr>
            <p:spPr>
              <a:xfrm>
                <a:off x="6984484" y="4845412"/>
                <a:ext cx="4212000" cy="1704722"/>
              </a:xfrm>
              <a:custGeom>
                <a:avLst/>
                <a:gdLst>
                  <a:gd name="connsiteX0" fmla="*/ 3378152 w 3378677"/>
                  <a:gd name="connsiteY0" fmla="*/ 477099 h 1080417"/>
                  <a:gd name="connsiteX1" fmla="*/ 3378152 w 3378677"/>
                  <a:gd name="connsiteY1" fmla="*/ 1080165 h 1080417"/>
                  <a:gd name="connsiteX2" fmla="*/ 87971 w 3378677"/>
                  <a:gd name="connsiteY2" fmla="*/ 1080165 h 1080417"/>
                  <a:gd name="connsiteX3" fmla="*/ 87971 w 3378677"/>
                  <a:gd name="connsiteY3" fmla="*/ 276685 h 1080417"/>
                  <a:gd name="connsiteX4" fmla="*/ -525 w 3378677"/>
                  <a:gd name="connsiteY4" fmla="*/ -252 h 1080417"/>
                  <a:gd name="connsiteX5" fmla="*/ 2900281 w 3378677"/>
                  <a:gd name="connsiteY5" fmla="*/ -252 h 1080417"/>
                  <a:gd name="connsiteX6" fmla="*/ 3378152 w 3378677"/>
                  <a:gd name="connsiteY6" fmla="*/ 476059 h 1080417"/>
                  <a:gd name="connsiteX7" fmla="*/ 3378152 w 3378677"/>
                  <a:gd name="connsiteY7" fmla="*/ 477099 h 108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0417">
                    <a:moveTo>
                      <a:pt x="3378152" y="477099"/>
                    </a:moveTo>
                    <a:lnTo>
                      <a:pt x="3378152" y="1080165"/>
                    </a:lnTo>
                    <a:lnTo>
                      <a:pt x="87971" y="1080165"/>
                    </a:lnTo>
                    <a:lnTo>
                      <a:pt x="87971" y="276685"/>
                    </a:lnTo>
                    <a:cubicBezTo>
                      <a:pt x="88099" y="177389"/>
                      <a:pt x="57153" y="80565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9"/>
                    </a:cubicBezTo>
                    <a:cubicBezTo>
                      <a:pt x="3378152" y="476397"/>
                      <a:pt x="3378152" y="476761"/>
                      <a:pt x="3378152" y="477099"/>
                    </a:cubicBezTo>
                    <a:close/>
                  </a:path>
                </a:pathLst>
              </a:custGeom>
              <a:solidFill>
                <a:srgbClr val="E4BE60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TextBox 126">
                <a:extLst>
                  <a:ext uri="{FF2B5EF4-FFF2-40B4-BE49-F238E27FC236}">
                    <a16:creationId xmlns:a16="http://schemas.microsoft.com/office/drawing/2014/main" id="{007BFBC1-305F-7C78-5BAF-21739166C1A0}"/>
                  </a:ext>
                </a:extLst>
              </p:cNvPr>
              <p:cNvSpPr txBox="1"/>
              <p:nvPr/>
            </p:nvSpPr>
            <p:spPr>
              <a:xfrm>
                <a:off x="7176877" y="4821763"/>
                <a:ext cx="4019606" cy="16258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 b="1" err="1"/>
                  <a:t>Clasificación</a:t>
                </a:r>
                <a:endParaRPr lang="en-IN" sz="2000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/>
                  <a:t>Verde : No </a:t>
                </a:r>
                <a:r>
                  <a:rPr lang="en-IN" sz="2000" err="1"/>
                  <a:t>sufre</a:t>
                </a:r>
                <a:r>
                  <a:rPr lang="en-IN" sz="2000"/>
                  <a:t> </a:t>
                </a:r>
                <a:r>
                  <a:rPr lang="en-IN" sz="2000" err="1"/>
                  <a:t>desnutrición</a:t>
                </a:r>
                <a:endParaRPr lang="en-IN" sz="2000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/>
                  <a:t>Amarillo: </a:t>
                </a:r>
                <a:r>
                  <a:rPr lang="es-ES" sz="2000"/>
                  <a:t>En riesgo de desnutrición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2000" b="1"/>
                  <a:t>Rojo: Desnutrido</a:t>
                </a:r>
                <a:endParaRPr lang="en-IN" sz="2000" b="1"/>
              </a:p>
            </p:txBody>
          </p:sp>
        </p:grp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902DE7A-0B22-255C-2E9A-AC29A3C33FCF}"/>
              </a:ext>
            </a:extLst>
          </p:cNvPr>
          <p:cNvSpPr txBox="1"/>
          <p:nvPr/>
        </p:nvSpPr>
        <p:spPr>
          <a:xfrm>
            <a:off x="4965406" y="902712"/>
            <a:ext cx="1648046" cy="461665"/>
          </a:xfrm>
          <a:prstGeom prst="rect">
            <a:avLst/>
          </a:prstGeom>
          <a:noFill/>
          <a:ln w="28575">
            <a:solidFill>
              <a:srgbClr val="E3B3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/>
              <a:t>≥ 65 años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98807B1-28C9-948F-04E0-2CE66058E917}"/>
              </a:ext>
            </a:extLst>
          </p:cNvPr>
          <p:cNvSpPr txBox="1"/>
          <p:nvPr/>
        </p:nvSpPr>
        <p:spPr>
          <a:xfrm>
            <a:off x="4008473" y="6183491"/>
            <a:ext cx="8095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/>
              <a:t>Frías Soriano, L. et al. Curso de cribado nutricional. Disponible en: https://www.alianzamasnutridos.es/Views/uploads/Curso%20cribado%20nutricional%20con%20casos%20cl%C3%ADnicos.pdf. (Último acceso: Julio 2023)</a:t>
            </a:r>
          </a:p>
        </p:txBody>
      </p:sp>
    </p:spTree>
    <p:extLst>
      <p:ext uri="{BB962C8B-B14F-4D97-AF65-F5344CB8AC3E}">
        <p14:creationId xmlns:p14="http://schemas.microsoft.com/office/powerpoint/2010/main" val="4238022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A813A-1226-4107-FA0C-254BFD8B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63" y="0"/>
            <a:ext cx="11623158" cy="923026"/>
          </a:xfrm>
        </p:spPr>
        <p:txBody>
          <a:bodyPr>
            <a:normAutofit fontScale="90000"/>
          </a:bodyPr>
          <a:lstStyle/>
          <a:p>
            <a:r>
              <a:rPr lang="es-ES"/>
              <a:t>Short Nutritional Assesment Questionnaire (</a:t>
            </a:r>
            <a:r>
              <a:rPr lang="es-ES_tradnl"/>
              <a:t>SNAQ- RESIDENCIAS)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C2307F-B86D-C489-89E2-142B0CF9C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5"/>
          <a:stretch/>
        </p:blipFill>
        <p:spPr>
          <a:xfrm>
            <a:off x="183219" y="1429502"/>
            <a:ext cx="4093535" cy="49506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C569C5-C4DE-FE16-E913-B076BA61D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2"/>
          <a:stretch/>
        </p:blipFill>
        <p:spPr>
          <a:xfrm>
            <a:off x="4191691" y="1507205"/>
            <a:ext cx="4296352" cy="4841093"/>
          </a:xfrm>
          <a:prstGeom prst="rect">
            <a:avLst/>
          </a:prstGeom>
        </p:spPr>
      </p:pic>
      <p:grpSp>
        <p:nvGrpSpPr>
          <p:cNvPr id="3" name="Agrupar 20">
            <a:extLst>
              <a:ext uri="{FF2B5EF4-FFF2-40B4-BE49-F238E27FC236}">
                <a16:creationId xmlns:a16="http://schemas.microsoft.com/office/drawing/2014/main" id="{3EC63A69-8852-D644-7A64-826EFC52830D}"/>
              </a:ext>
            </a:extLst>
          </p:cNvPr>
          <p:cNvGrpSpPr/>
          <p:nvPr/>
        </p:nvGrpSpPr>
        <p:grpSpPr>
          <a:xfrm>
            <a:off x="8498676" y="991257"/>
            <a:ext cx="3618900" cy="5357040"/>
            <a:chOff x="7059209" y="1317395"/>
            <a:chExt cx="4212001" cy="4572691"/>
          </a:xfrm>
        </p:grpSpPr>
        <p:grpSp>
          <p:nvGrpSpPr>
            <p:cNvPr id="5" name="Agrupar 19">
              <a:extLst>
                <a:ext uri="{FF2B5EF4-FFF2-40B4-BE49-F238E27FC236}">
                  <a16:creationId xmlns:a16="http://schemas.microsoft.com/office/drawing/2014/main" id="{2A2783BD-9173-8CD8-B485-2F905D8A415D}"/>
                </a:ext>
              </a:extLst>
            </p:cNvPr>
            <p:cNvGrpSpPr/>
            <p:nvPr/>
          </p:nvGrpSpPr>
          <p:grpSpPr>
            <a:xfrm>
              <a:off x="7059210" y="1317395"/>
              <a:ext cx="4212000" cy="1413725"/>
              <a:chOff x="7059210" y="1317395"/>
              <a:chExt cx="4212000" cy="1413725"/>
            </a:xfrm>
          </p:grpSpPr>
          <p:sp>
            <p:nvSpPr>
              <p:cNvPr id="13" name="Freeform: Shape 11">
                <a:extLst>
                  <a:ext uri="{FF2B5EF4-FFF2-40B4-BE49-F238E27FC236}">
                    <a16:creationId xmlns:a16="http://schemas.microsoft.com/office/drawing/2014/main" id="{FE8C770E-59E9-9C4A-C883-908074FC5A51}"/>
                  </a:ext>
                </a:extLst>
              </p:cNvPr>
              <p:cNvSpPr/>
              <p:nvPr/>
            </p:nvSpPr>
            <p:spPr>
              <a:xfrm>
                <a:off x="7059210" y="1317395"/>
                <a:ext cx="4212000" cy="1398128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TextBox 124">
                <a:extLst>
                  <a:ext uri="{FF2B5EF4-FFF2-40B4-BE49-F238E27FC236}">
                    <a16:creationId xmlns:a16="http://schemas.microsoft.com/office/drawing/2014/main" id="{7D703A6A-6E82-F848-A5D1-C9F9589EEF3A}"/>
                  </a:ext>
                </a:extLst>
              </p:cNvPr>
              <p:cNvSpPr txBox="1"/>
              <p:nvPr/>
            </p:nvSpPr>
            <p:spPr>
              <a:xfrm>
                <a:off x="7251603" y="1332991"/>
                <a:ext cx="4019606" cy="139812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Objetivo</a:t>
                </a:r>
                <a:endParaRPr lang="en-IN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/>
                  <a:t>SNAQ es una herramienta de </a:t>
                </a:r>
                <a:r>
                  <a:rPr lang="es-ES" b="1"/>
                  <a:t>detección rápida </a:t>
                </a:r>
                <a:r>
                  <a:rPr lang="es-ES"/>
                  <a:t>y </a:t>
                </a:r>
                <a:r>
                  <a:rPr lang="es-ES" b="1"/>
                  <a:t>fácil</a:t>
                </a:r>
                <a:r>
                  <a:rPr lang="es-ES"/>
                  <a:t> para </a:t>
                </a:r>
                <a:r>
                  <a:rPr lang="es-ES" b="1"/>
                  <a:t>pacientes en RESIDENCIAS MENORES DE 65 AÑOS</a:t>
                </a:r>
                <a:endParaRPr lang="en-IN" sz="1600" b="1"/>
              </a:p>
            </p:txBody>
          </p:sp>
        </p:grpSp>
        <p:grpSp>
          <p:nvGrpSpPr>
            <p:cNvPr id="7" name="Agrupar 8">
              <a:extLst>
                <a:ext uri="{FF2B5EF4-FFF2-40B4-BE49-F238E27FC236}">
                  <a16:creationId xmlns:a16="http://schemas.microsoft.com/office/drawing/2014/main" id="{FA5085B1-2211-DA7B-3DEF-37DCBE2F8C4B}"/>
                </a:ext>
              </a:extLst>
            </p:cNvPr>
            <p:cNvGrpSpPr/>
            <p:nvPr/>
          </p:nvGrpSpPr>
          <p:grpSpPr>
            <a:xfrm>
              <a:off x="7059210" y="2861250"/>
              <a:ext cx="4212000" cy="1204064"/>
              <a:chOff x="6984484" y="2735305"/>
              <a:chExt cx="4212000" cy="1204064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1" name="Freeform: Shape 88">
                <a:extLst>
                  <a:ext uri="{FF2B5EF4-FFF2-40B4-BE49-F238E27FC236}">
                    <a16:creationId xmlns:a16="http://schemas.microsoft.com/office/drawing/2014/main" id="{2ED0E718-0D24-A0EB-1EE8-CF79CF54D63B}"/>
                  </a:ext>
                </a:extLst>
              </p:cNvPr>
              <p:cNvSpPr/>
              <p:nvPr/>
            </p:nvSpPr>
            <p:spPr>
              <a:xfrm>
                <a:off x="6984484" y="2735305"/>
                <a:ext cx="4212000" cy="1204064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TextBox 125">
                <a:extLst>
                  <a:ext uri="{FF2B5EF4-FFF2-40B4-BE49-F238E27FC236}">
                    <a16:creationId xmlns:a16="http://schemas.microsoft.com/office/drawing/2014/main" id="{DB9A8743-9E58-58DE-3948-17205B48D7C1}"/>
                  </a:ext>
                </a:extLst>
              </p:cNvPr>
              <p:cNvSpPr txBox="1"/>
              <p:nvPr/>
            </p:nvSpPr>
            <p:spPr>
              <a:xfrm>
                <a:off x="7176878" y="2883205"/>
                <a:ext cx="4019606" cy="92031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 b="1">
                    <a:solidFill>
                      <a:schemeClr val="bg1"/>
                    </a:solidFill>
                  </a:rPr>
                  <a:t>Variables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>
                    <a:solidFill>
                      <a:schemeClr val="bg1"/>
                    </a:solidFill>
                  </a:rPr>
                  <a:t>Pérdida de peso (cantidad), IMC, plan de tratamiento</a:t>
                </a:r>
                <a:endParaRPr lang="en-IN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Agrupar 11">
              <a:extLst>
                <a:ext uri="{FF2B5EF4-FFF2-40B4-BE49-F238E27FC236}">
                  <a16:creationId xmlns:a16="http://schemas.microsoft.com/office/drawing/2014/main" id="{B93DFBE1-0F32-83D5-F03D-A1F33B40D059}"/>
                </a:ext>
              </a:extLst>
            </p:cNvPr>
            <p:cNvGrpSpPr/>
            <p:nvPr/>
          </p:nvGrpSpPr>
          <p:grpSpPr>
            <a:xfrm>
              <a:off x="7059209" y="4161715"/>
              <a:ext cx="4212000" cy="1728371"/>
              <a:chOff x="6984483" y="4570121"/>
              <a:chExt cx="4212000" cy="1728371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9" name="Freeform: Shape 50">
                <a:extLst>
                  <a:ext uri="{FF2B5EF4-FFF2-40B4-BE49-F238E27FC236}">
                    <a16:creationId xmlns:a16="http://schemas.microsoft.com/office/drawing/2014/main" id="{34405D67-4790-A1B5-6E8E-F0A9EB4FE532}"/>
                  </a:ext>
                </a:extLst>
              </p:cNvPr>
              <p:cNvSpPr/>
              <p:nvPr/>
            </p:nvSpPr>
            <p:spPr>
              <a:xfrm>
                <a:off x="6984483" y="4593770"/>
                <a:ext cx="4212000" cy="1704722"/>
              </a:xfrm>
              <a:custGeom>
                <a:avLst/>
                <a:gdLst>
                  <a:gd name="connsiteX0" fmla="*/ 3378152 w 3378677"/>
                  <a:gd name="connsiteY0" fmla="*/ 477099 h 1080417"/>
                  <a:gd name="connsiteX1" fmla="*/ 3378152 w 3378677"/>
                  <a:gd name="connsiteY1" fmla="*/ 1080165 h 1080417"/>
                  <a:gd name="connsiteX2" fmla="*/ 87971 w 3378677"/>
                  <a:gd name="connsiteY2" fmla="*/ 1080165 h 1080417"/>
                  <a:gd name="connsiteX3" fmla="*/ 87971 w 3378677"/>
                  <a:gd name="connsiteY3" fmla="*/ 276685 h 1080417"/>
                  <a:gd name="connsiteX4" fmla="*/ -525 w 3378677"/>
                  <a:gd name="connsiteY4" fmla="*/ -252 h 1080417"/>
                  <a:gd name="connsiteX5" fmla="*/ 2900281 w 3378677"/>
                  <a:gd name="connsiteY5" fmla="*/ -252 h 1080417"/>
                  <a:gd name="connsiteX6" fmla="*/ 3378152 w 3378677"/>
                  <a:gd name="connsiteY6" fmla="*/ 476059 h 1080417"/>
                  <a:gd name="connsiteX7" fmla="*/ 3378152 w 3378677"/>
                  <a:gd name="connsiteY7" fmla="*/ 477099 h 108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0417">
                    <a:moveTo>
                      <a:pt x="3378152" y="477099"/>
                    </a:moveTo>
                    <a:lnTo>
                      <a:pt x="3378152" y="1080165"/>
                    </a:lnTo>
                    <a:lnTo>
                      <a:pt x="87971" y="1080165"/>
                    </a:lnTo>
                    <a:lnTo>
                      <a:pt x="87971" y="276685"/>
                    </a:lnTo>
                    <a:cubicBezTo>
                      <a:pt x="88099" y="177389"/>
                      <a:pt x="57153" y="80565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9"/>
                    </a:cubicBezTo>
                    <a:cubicBezTo>
                      <a:pt x="3378152" y="476397"/>
                      <a:pt x="3378152" y="476761"/>
                      <a:pt x="3378152" y="477099"/>
                    </a:cubicBezTo>
                    <a:close/>
                  </a:path>
                </a:pathLst>
              </a:custGeom>
              <a:solidFill>
                <a:srgbClr val="E4BE60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TextBox 126">
                <a:extLst>
                  <a:ext uri="{FF2B5EF4-FFF2-40B4-BE49-F238E27FC236}">
                    <a16:creationId xmlns:a16="http://schemas.microsoft.com/office/drawing/2014/main" id="{26152282-8241-74EE-E038-99DEEBF92EF7}"/>
                  </a:ext>
                </a:extLst>
              </p:cNvPr>
              <p:cNvSpPr txBox="1"/>
              <p:nvPr/>
            </p:nvSpPr>
            <p:spPr>
              <a:xfrm>
                <a:off x="7176876" y="4570121"/>
                <a:ext cx="4019606" cy="16258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 b="1" err="1"/>
                  <a:t>Clasificación</a:t>
                </a:r>
                <a:endParaRPr lang="en-IN" sz="2000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/>
                  <a:t>Verde : No </a:t>
                </a:r>
                <a:r>
                  <a:rPr lang="en-IN" sz="2000" err="1"/>
                  <a:t>sufre</a:t>
                </a:r>
                <a:r>
                  <a:rPr lang="en-IN" sz="2000"/>
                  <a:t> </a:t>
                </a:r>
                <a:r>
                  <a:rPr lang="en-IN" sz="2000" err="1"/>
                  <a:t>desnutrición</a:t>
                </a:r>
                <a:endParaRPr lang="en-IN" sz="2000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2000"/>
                  <a:t>Amarillo: </a:t>
                </a:r>
                <a:r>
                  <a:rPr lang="es-ES" sz="2000"/>
                  <a:t>En riesgo de desnutrición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2000" b="1"/>
                  <a:t>Rojo: Desnutrido</a:t>
                </a:r>
                <a:endParaRPr lang="en-IN" sz="2000" b="1"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81C808-441D-41CC-0497-25A212C0027A}"/>
              </a:ext>
            </a:extLst>
          </p:cNvPr>
          <p:cNvSpPr txBox="1"/>
          <p:nvPr/>
        </p:nvSpPr>
        <p:spPr>
          <a:xfrm>
            <a:off x="3181605" y="899606"/>
            <a:ext cx="1648046" cy="461665"/>
          </a:xfrm>
          <a:prstGeom prst="rect">
            <a:avLst/>
          </a:prstGeom>
          <a:noFill/>
          <a:ln w="28575">
            <a:solidFill>
              <a:srgbClr val="E3B3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/>
              <a:t>&lt; 65 años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0CA66F-4CC3-03C5-9BBC-A2CF69E2283D}"/>
              </a:ext>
            </a:extLst>
          </p:cNvPr>
          <p:cNvSpPr txBox="1"/>
          <p:nvPr/>
        </p:nvSpPr>
        <p:spPr>
          <a:xfrm>
            <a:off x="106326" y="6376002"/>
            <a:ext cx="99228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>
                <a:effectLst/>
              </a:rPr>
              <a:t>Frías Soriano, L. </a:t>
            </a:r>
            <a:r>
              <a:rPr lang="es-ES" sz="1100" i="1">
                <a:effectLst/>
              </a:rPr>
              <a:t>et al.</a:t>
            </a:r>
            <a:r>
              <a:rPr lang="es-ES" sz="1100">
                <a:effectLst/>
              </a:rPr>
              <a:t> </a:t>
            </a:r>
            <a:r>
              <a:rPr lang="es-ES" sz="1100" i="1">
                <a:effectLst/>
              </a:rPr>
              <a:t>Curso de cribado nutricional</a:t>
            </a:r>
            <a:r>
              <a:rPr lang="es-ES" sz="1100">
                <a:effectLst/>
              </a:rPr>
              <a:t>. Disponible en: https://www.alianzamasnutridos.es/Views/uploads/Curso%20cribado%20nutricional%20con%20casos%20cl%C3%ADnicos.pdf. (Último acceso: Julio 2023)</a:t>
            </a:r>
          </a:p>
        </p:txBody>
      </p:sp>
    </p:spTree>
    <p:extLst>
      <p:ext uri="{BB962C8B-B14F-4D97-AF65-F5344CB8AC3E}">
        <p14:creationId xmlns:p14="http://schemas.microsoft.com/office/powerpoint/2010/main" val="1695484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A0727-8325-B180-4261-1122D159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Malnutrition Universal Screening Tool (Must)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ED3B8CD-DC41-01C8-C1D3-3D158E89C730}"/>
              </a:ext>
            </a:extLst>
          </p:cNvPr>
          <p:cNvSpPr txBox="1">
            <a:spLocks/>
          </p:cNvSpPr>
          <p:nvPr/>
        </p:nvSpPr>
        <p:spPr>
          <a:xfrm>
            <a:off x="2549571" y="6307701"/>
            <a:ext cx="8935675" cy="4901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Weekes CE, et al. </a:t>
            </a:r>
            <a:r>
              <a:rPr lang="pt-BR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Nutr</a:t>
            </a:r>
            <a:r>
              <a:rPr lang="pt-BR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2004;23(5):1104-1112. </a:t>
            </a:r>
            <a:endParaRPr lang="en-US" sz="11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BAPEN. MUST. Accessed April 2023</a:t>
            </a:r>
            <a:r>
              <a:rPr lang="en-US" sz="1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100" u="sng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https://www.bapen.org.uk/pdfs/must/must_page3.pdf</a:t>
            </a:r>
            <a:endParaRPr lang="en-US" sz="110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1D673A0-3ECF-2899-76C8-08FB821842DA}"/>
              </a:ext>
            </a:extLst>
          </p:cNvPr>
          <p:cNvGrpSpPr/>
          <p:nvPr/>
        </p:nvGrpSpPr>
        <p:grpSpPr>
          <a:xfrm>
            <a:off x="7818204" y="1872084"/>
            <a:ext cx="4212000" cy="3321149"/>
            <a:chOff x="7674867" y="1269677"/>
            <a:chExt cx="4212000" cy="3321149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66A2D45-3573-9771-B433-AB77B55E1250}"/>
                </a:ext>
              </a:extLst>
            </p:cNvPr>
            <p:cNvGrpSpPr/>
            <p:nvPr/>
          </p:nvGrpSpPr>
          <p:grpSpPr>
            <a:xfrm>
              <a:off x="7674867" y="1269677"/>
              <a:ext cx="4212000" cy="1348190"/>
              <a:chOff x="7674867" y="1269677"/>
              <a:chExt cx="4212000" cy="1348190"/>
            </a:xfrm>
          </p:grpSpPr>
          <p:sp>
            <p:nvSpPr>
              <p:cNvPr id="11" name="Freeform: Shape 11">
                <a:extLst>
                  <a:ext uri="{FF2B5EF4-FFF2-40B4-BE49-F238E27FC236}">
                    <a16:creationId xmlns:a16="http://schemas.microsoft.com/office/drawing/2014/main" id="{E0C7307B-3D28-A75C-68DA-4193B4F08B7F}"/>
                  </a:ext>
                </a:extLst>
              </p:cNvPr>
              <p:cNvSpPr/>
              <p:nvPr/>
            </p:nvSpPr>
            <p:spPr>
              <a:xfrm>
                <a:off x="7674867" y="1269677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TextBox 124">
                <a:extLst>
                  <a:ext uri="{FF2B5EF4-FFF2-40B4-BE49-F238E27FC236}">
                    <a16:creationId xmlns:a16="http://schemas.microsoft.com/office/drawing/2014/main" id="{4C29AC42-FEDE-896D-6604-A4AF80EF992E}"/>
                  </a:ext>
                </a:extLst>
              </p:cNvPr>
              <p:cNvSpPr txBox="1"/>
              <p:nvPr/>
            </p:nvSpPr>
            <p:spPr>
              <a:xfrm>
                <a:off x="7867260" y="1321614"/>
                <a:ext cx="4019606" cy="124431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b="1"/>
                  <a:t>Objetivo
</a:t>
                </a:r>
                <a:r>
                  <a:rPr lang="es-ES" sz="1600" b="1"/>
                  <a:t>Identificar</a:t>
                </a:r>
                <a:r>
                  <a:rPr lang="es-ES" sz="1600"/>
                  <a:t> a los pacientes que actualmente </a:t>
                </a:r>
                <a:r>
                  <a:rPr lang="es-ES" sz="1600" b="1"/>
                  <a:t>están desnutridos o que están en riesgo de desnutrirse </a:t>
                </a:r>
                <a:r>
                  <a:rPr lang="es-ES" sz="1600"/>
                  <a:t>en todos los entornos de atención</a:t>
                </a:r>
                <a:endParaRPr lang="en-IN" sz="1600" u="sng"/>
              </a:p>
            </p:txBody>
          </p:sp>
        </p:grp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6453A52-AEA0-4759-5E01-9A75BAC01F74}"/>
                </a:ext>
              </a:extLst>
            </p:cNvPr>
            <p:cNvGrpSpPr/>
            <p:nvPr/>
          </p:nvGrpSpPr>
          <p:grpSpPr>
            <a:xfrm>
              <a:off x="7674867" y="2898595"/>
              <a:ext cx="4212000" cy="1692231"/>
              <a:chOff x="6984484" y="2820368"/>
              <a:chExt cx="4212000" cy="1692231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4" name="Freeform: Shape 88">
                <a:extLst>
                  <a:ext uri="{FF2B5EF4-FFF2-40B4-BE49-F238E27FC236}">
                    <a16:creationId xmlns:a16="http://schemas.microsoft.com/office/drawing/2014/main" id="{5A74C067-2AD0-883A-56B1-6811D97BF19F}"/>
                  </a:ext>
                </a:extLst>
              </p:cNvPr>
              <p:cNvSpPr/>
              <p:nvPr/>
            </p:nvSpPr>
            <p:spPr>
              <a:xfrm>
                <a:off x="6984484" y="2820368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TextBox 125">
                <a:extLst>
                  <a:ext uri="{FF2B5EF4-FFF2-40B4-BE49-F238E27FC236}">
                    <a16:creationId xmlns:a16="http://schemas.microsoft.com/office/drawing/2014/main" id="{BA8E90C3-BC4C-1A22-87D4-19189BACBF8A}"/>
                  </a:ext>
                </a:extLst>
              </p:cNvPr>
              <p:cNvSpPr txBox="1"/>
              <p:nvPr/>
            </p:nvSpPr>
            <p:spPr>
              <a:xfrm>
                <a:off x="7176878" y="2863493"/>
                <a:ext cx="4019606" cy="164910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b="1">
                    <a:solidFill>
                      <a:schemeClr val="bg1"/>
                    </a:solidFill>
                  </a:rPr>
                  <a:t>Variables
</a:t>
                </a:r>
                <a:r>
                  <a:rPr lang="es-ES" sz="1600">
                    <a:solidFill>
                      <a:schemeClr val="bg1"/>
                    </a:solidFill>
                  </a:rPr>
                  <a:t>IMC, pérdida de peso involuntaria, ingesta reducida de alimentos durante ≥ 5 días (enfermedad aguda)</a:t>
                </a:r>
                <a:r>
                  <a:rPr lang="es-ES" b="1">
                    <a:solidFill>
                      <a:schemeClr val="bg1"/>
                    </a:solidFill>
                  </a:rPr>
                  <a:t>
</a:t>
                </a:r>
                <a:endParaRPr lang="en-IN" sz="16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DAE0D1-9426-F75B-A14B-EC7D5D9CC7C4}"/>
              </a:ext>
            </a:extLst>
          </p:cNvPr>
          <p:cNvSpPr txBox="1"/>
          <p:nvPr/>
        </p:nvSpPr>
        <p:spPr>
          <a:xfrm>
            <a:off x="8942916" y="6371166"/>
            <a:ext cx="2233083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BMI- Body Mass Index</a:t>
            </a:r>
            <a:endParaRPr lang="en-US" sz="1100"/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435C07C-DA89-3C62-3F51-F184B5B5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6" y="1524575"/>
            <a:ext cx="7416874" cy="42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6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A0727-8325-B180-4261-1122D159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Malnutrition Universal Screening Tool (Must)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ED3B8CD-DC41-01C8-C1D3-3D158E89C730}"/>
              </a:ext>
            </a:extLst>
          </p:cNvPr>
          <p:cNvSpPr txBox="1">
            <a:spLocks/>
          </p:cNvSpPr>
          <p:nvPr/>
        </p:nvSpPr>
        <p:spPr>
          <a:xfrm>
            <a:off x="2549571" y="6307701"/>
            <a:ext cx="8935675" cy="4901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Weekes CE, et al. </a:t>
            </a:r>
            <a:r>
              <a:rPr lang="pt-BR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Nutr</a:t>
            </a:r>
            <a:r>
              <a:rPr lang="pt-BR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2004;23(5):1104-1112. </a:t>
            </a:r>
            <a:endParaRPr lang="en-US" sz="11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BAPEN. MUST. Accessed April 2023</a:t>
            </a:r>
            <a:r>
              <a:rPr lang="en-US" sz="1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100" u="sng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https://www.bapen.org.uk/pdfs/must/must_page3.pdf</a:t>
            </a:r>
            <a:endParaRPr lang="en-US" sz="110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D5A708E-BEAD-C494-467D-40F73451F034}"/>
              </a:ext>
            </a:extLst>
          </p:cNvPr>
          <p:cNvGrpSpPr/>
          <p:nvPr/>
        </p:nvGrpSpPr>
        <p:grpSpPr>
          <a:xfrm>
            <a:off x="7562004" y="2317072"/>
            <a:ext cx="4366574" cy="2029651"/>
            <a:chOff x="7674867" y="4261771"/>
            <a:chExt cx="4366574" cy="2029651"/>
          </a:xfrm>
        </p:grpSpPr>
        <p:sp>
          <p:nvSpPr>
            <p:cNvPr id="17" name="Freeform: Shape 50">
              <a:extLst>
                <a:ext uri="{FF2B5EF4-FFF2-40B4-BE49-F238E27FC236}">
                  <a16:creationId xmlns:a16="http://schemas.microsoft.com/office/drawing/2014/main" id="{6B28D8CD-65FF-0A10-BE0C-2648A14C75D7}"/>
                </a:ext>
              </a:extLst>
            </p:cNvPr>
            <p:cNvSpPr/>
            <p:nvPr/>
          </p:nvSpPr>
          <p:spPr>
            <a:xfrm>
              <a:off x="7674867" y="4261771"/>
              <a:ext cx="4212000" cy="1757778"/>
            </a:xfrm>
            <a:custGeom>
              <a:avLst/>
              <a:gdLst>
                <a:gd name="connsiteX0" fmla="*/ 3378152 w 3378677"/>
                <a:gd name="connsiteY0" fmla="*/ 477099 h 1080417"/>
                <a:gd name="connsiteX1" fmla="*/ 3378152 w 3378677"/>
                <a:gd name="connsiteY1" fmla="*/ 1080165 h 1080417"/>
                <a:gd name="connsiteX2" fmla="*/ 87971 w 3378677"/>
                <a:gd name="connsiteY2" fmla="*/ 1080165 h 1080417"/>
                <a:gd name="connsiteX3" fmla="*/ 87971 w 3378677"/>
                <a:gd name="connsiteY3" fmla="*/ 276685 h 1080417"/>
                <a:gd name="connsiteX4" fmla="*/ -525 w 3378677"/>
                <a:gd name="connsiteY4" fmla="*/ -252 h 1080417"/>
                <a:gd name="connsiteX5" fmla="*/ 2900281 w 3378677"/>
                <a:gd name="connsiteY5" fmla="*/ -252 h 1080417"/>
                <a:gd name="connsiteX6" fmla="*/ 3378152 w 3378677"/>
                <a:gd name="connsiteY6" fmla="*/ 476059 h 1080417"/>
                <a:gd name="connsiteX7" fmla="*/ 3378152 w 3378677"/>
                <a:gd name="connsiteY7" fmla="*/ 477099 h 10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677" h="1080417">
                  <a:moveTo>
                    <a:pt x="3378152" y="477099"/>
                  </a:moveTo>
                  <a:lnTo>
                    <a:pt x="3378152" y="1080165"/>
                  </a:lnTo>
                  <a:lnTo>
                    <a:pt x="87971" y="1080165"/>
                  </a:lnTo>
                  <a:lnTo>
                    <a:pt x="87971" y="276685"/>
                  </a:lnTo>
                  <a:cubicBezTo>
                    <a:pt x="88099" y="177389"/>
                    <a:pt x="57153" y="80565"/>
                    <a:pt x="-525" y="-252"/>
                  </a:cubicBezTo>
                  <a:lnTo>
                    <a:pt x="2900281" y="-252"/>
                  </a:lnTo>
                  <a:cubicBezTo>
                    <a:pt x="3163761" y="-694"/>
                    <a:pt x="3377709" y="212578"/>
                    <a:pt x="3378152" y="476059"/>
                  </a:cubicBezTo>
                  <a:cubicBezTo>
                    <a:pt x="3378152" y="476397"/>
                    <a:pt x="3378152" y="476761"/>
                    <a:pt x="3378152" y="477099"/>
                  </a:cubicBezTo>
                  <a:close/>
                </a:path>
              </a:pathLst>
            </a:custGeom>
            <a:solidFill>
              <a:srgbClr val="E4BE60"/>
            </a:solidFill>
            <a:ln w="28392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TextBox 126">
              <a:extLst>
                <a:ext uri="{FF2B5EF4-FFF2-40B4-BE49-F238E27FC236}">
                  <a16:creationId xmlns:a16="http://schemas.microsoft.com/office/drawing/2014/main" id="{0B76BB18-A0E1-CE52-4370-831357E8EAC0}"/>
                </a:ext>
              </a:extLst>
            </p:cNvPr>
            <p:cNvSpPr txBox="1"/>
            <p:nvPr/>
          </p:nvSpPr>
          <p:spPr>
            <a:xfrm>
              <a:off x="8021835" y="4325243"/>
              <a:ext cx="4019606" cy="1966179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Aft>
                  <a:spcPts val="600"/>
                </a:spcAft>
              </a:pPr>
              <a:r>
                <a:rPr lang="en-IN" sz="2000" b="1" err="1"/>
                <a:t>Clasificación</a:t>
              </a:r>
              <a:endParaRPr lang="en-IN" sz="2000" b="1"/>
            </a:p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s-ES" b="1"/>
                <a:t>≥ 2: Alto riesgo de desnutrición
1: Riesgo medio de desnutrición
0: Bajo riesgo de desnutrición</a:t>
              </a:r>
              <a:r>
                <a:rPr lang="es-ES" sz="2000" b="1"/>
                <a:t>
</a:t>
              </a:r>
              <a:endParaRPr lang="en-IN" sz="20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DAE0D1-9426-F75B-A14B-EC7D5D9CC7C4}"/>
              </a:ext>
            </a:extLst>
          </p:cNvPr>
          <p:cNvSpPr txBox="1"/>
          <p:nvPr/>
        </p:nvSpPr>
        <p:spPr>
          <a:xfrm>
            <a:off x="8942916" y="6371166"/>
            <a:ext cx="2233083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BMI- Body Mass Index</a:t>
            </a:r>
            <a:endParaRPr lang="en-US" sz="1100"/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5E78DF-20F1-0BE6-91A3-DF5B9C70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/>
          <a:stretch/>
        </p:blipFill>
        <p:spPr>
          <a:xfrm>
            <a:off x="437031" y="1034545"/>
            <a:ext cx="6970399" cy="504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4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5D6269C9-AD36-F6A6-D0B7-B5CED70B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Nutritional risk screening (NRS 2002)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E0F321-5E48-35A3-8B8C-74AF32410064}"/>
              </a:ext>
            </a:extLst>
          </p:cNvPr>
          <p:cNvSpPr txBox="1"/>
          <p:nvPr/>
        </p:nvSpPr>
        <p:spPr>
          <a:xfrm>
            <a:off x="4297944" y="5209280"/>
            <a:ext cx="3873910" cy="715089"/>
          </a:xfrm>
          <a:prstGeom prst="roundRect">
            <a:avLst/>
          </a:prstGeom>
          <a:solidFill>
            <a:srgbClr val="20356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Pre-screening</a:t>
            </a:r>
            <a:r>
              <a:rPr lang="pt-BR" sz="3600"/>
              <a:t> </a:t>
            </a: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89870613-663C-A60C-41B6-97490E31E7A7}"/>
              </a:ext>
            </a:extLst>
          </p:cNvPr>
          <p:cNvSpPr txBox="1">
            <a:spLocks/>
          </p:cNvSpPr>
          <p:nvPr/>
        </p:nvSpPr>
        <p:spPr>
          <a:xfrm>
            <a:off x="733647" y="6367861"/>
            <a:ext cx="10714807" cy="49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1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Kondrup</a:t>
            </a:r>
            <a:r>
              <a:rPr lang="en-US" sz="1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J, et al. </a:t>
            </a:r>
            <a:r>
              <a:rPr lang="en-US" sz="1100" i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</a:t>
            </a:r>
            <a:r>
              <a:rPr lang="en-US" sz="1100" i="1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2003;22(3):321-336. // </a:t>
            </a:r>
            <a:r>
              <a:rPr lang="en-US" sz="11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Kondrup</a:t>
            </a:r>
            <a:r>
              <a:rPr lang="en-US" sz="1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J, et al. </a:t>
            </a:r>
            <a:r>
              <a:rPr lang="en-US" sz="1100" i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</a:t>
            </a:r>
            <a:r>
              <a:rPr lang="en-US" sz="1100" i="1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2003;22(4):415-421. // </a:t>
            </a:r>
            <a:r>
              <a:rPr lang="es-ES" sz="11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Frías Soriano, L. et al. Curso de cribado nutricional. Disponible en: https://www.alianzamasnutridos.es/Views/uploads/Curso%20cribado%20nutricional%20con%20casos%20cl%C3%ADnicos.pdf. (Último acceso: Julio 2023)</a:t>
            </a:r>
          </a:p>
          <a:p>
            <a:pPr>
              <a:spcBef>
                <a:spcPts val="0"/>
              </a:spcBef>
            </a:pPr>
            <a:endParaRPr lang="pt-BR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7D1867-CD2A-9938-795E-AEC6D33F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5" y="1557867"/>
            <a:ext cx="11846670" cy="33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19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D6D0A-9958-EC81-4A12-CC366225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Nutritional risk screening (NRS 2002)</a:t>
            </a:r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0F93FA6-A762-16BE-A211-98757F9CCD38}"/>
              </a:ext>
            </a:extLst>
          </p:cNvPr>
          <p:cNvGrpSpPr/>
          <p:nvPr/>
        </p:nvGrpSpPr>
        <p:grpSpPr>
          <a:xfrm>
            <a:off x="7737714" y="1324352"/>
            <a:ext cx="4345525" cy="4868147"/>
            <a:chOff x="7737714" y="1324352"/>
            <a:chExt cx="4345525" cy="486814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18DBCC5-59A9-3381-C221-2C9E3201BD26}"/>
                </a:ext>
              </a:extLst>
            </p:cNvPr>
            <p:cNvGrpSpPr/>
            <p:nvPr/>
          </p:nvGrpSpPr>
          <p:grpSpPr>
            <a:xfrm>
              <a:off x="7737714" y="1324352"/>
              <a:ext cx="4212000" cy="1448651"/>
              <a:chOff x="6984484" y="826150"/>
              <a:chExt cx="4212000" cy="1448651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5" name="Freeform: Shape 11">
                <a:extLst>
                  <a:ext uri="{FF2B5EF4-FFF2-40B4-BE49-F238E27FC236}">
                    <a16:creationId xmlns:a16="http://schemas.microsoft.com/office/drawing/2014/main" id="{CECD2EB0-CAC4-37BA-0045-4593DBCEAFEF}"/>
                  </a:ext>
                </a:extLst>
              </p:cNvPr>
              <p:cNvSpPr/>
              <p:nvPr/>
            </p:nvSpPr>
            <p:spPr>
              <a:xfrm>
                <a:off x="6984484" y="826150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TextBox 124">
                <a:extLst>
                  <a:ext uri="{FF2B5EF4-FFF2-40B4-BE49-F238E27FC236}">
                    <a16:creationId xmlns:a16="http://schemas.microsoft.com/office/drawing/2014/main" id="{7F2582F0-492E-BEF7-49DC-BAD92C784814}"/>
                  </a:ext>
                </a:extLst>
              </p:cNvPr>
              <p:cNvSpPr txBox="1"/>
              <p:nvPr/>
            </p:nvSpPr>
            <p:spPr>
              <a:xfrm>
                <a:off x="7176878" y="953542"/>
                <a:ext cx="4019606" cy="13212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Objetivo</a:t>
                </a:r>
                <a:endParaRPr lang="en-IN" b="1"/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/>
                  <a:t>Detectar la presencia de </a:t>
                </a:r>
                <a:r>
                  <a:rPr lang="es-ES" sz="1600" b="1" u="sng"/>
                  <a:t>riesgo de desnutrición en el ámbito hospitalario</a:t>
                </a:r>
                <a:r>
                  <a:rPr lang="es-ES" sz="1600"/>
                  <a:t>
</a:t>
                </a:r>
                <a:endParaRPr lang="en-IN" sz="1600" b="1" u="sng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ACBA7083-02BD-92A2-3A55-C008B1043EAA}"/>
                </a:ext>
              </a:extLst>
            </p:cNvPr>
            <p:cNvGrpSpPr/>
            <p:nvPr/>
          </p:nvGrpSpPr>
          <p:grpSpPr>
            <a:xfrm>
              <a:off x="7737714" y="2953270"/>
              <a:ext cx="4212000" cy="1661673"/>
              <a:chOff x="7737714" y="2953270"/>
              <a:chExt cx="4212000" cy="1661673"/>
            </a:xfrm>
          </p:grpSpPr>
          <p:sp>
            <p:nvSpPr>
              <p:cNvPr id="8" name="Freeform: Shape 88">
                <a:extLst>
                  <a:ext uri="{FF2B5EF4-FFF2-40B4-BE49-F238E27FC236}">
                    <a16:creationId xmlns:a16="http://schemas.microsoft.com/office/drawing/2014/main" id="{A10E98FD-E6B6-79F4-D952-F90EC482B444}"/>
                  </a:ext>
                </a:extLst>
              </p:cNvPr>
              <p:cNvSpPr/>
              <p:nvPr/>
            </p:nvSpPr>
            <p:spPr>
              <a:xfrm>
                <a:off x="7737714" y="2953270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TextBox 125">
                <a:extLst>
                  <a:ext uri="{FF2B5EF4-FFF2-40B4-BE49-F238E27FC236}">
                    <a16:creationId xmlns:a16="http://schemas.microsoft.com/office/drawing/2014/main" id="{28BD2708-6814-1C76-E613-75AD34722E5E}"/>
                  </a:ext>
                </a:extLst>
              </p:cNvPr>
              <p:cNvSpPr txBox="1"/>
              <p:nvPr/>
            </p:nvSpPr>
            <p:spPr>
              <a:xfrm>
                <a:off x="7930108" y="2953270"/>
                <a:ext cx="4019606" cy="166167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>
                    <a:solidFill>
                      <a:schemeClr val="bg1"/>
                    </a:solidFill>
                  </a:rPr>
                  <a:t>Variables</a:t>
                </a: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>
                    <a:solidFill>
                      <a:schemeClr val="bg1"/>
                    </a:solidFill>
                  </a:rPr>
                  <a:t>Pérdida de peso, IMC, deterioro del estado general y consumo reciente de alimentos
Gravedad de la enfermedad y edad ≥ 70 años
</a:t>
                </a:r>
                <a:endParaRPr lang="en-IN" sz="16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BA5137D1-3A8E-40C1-2338-F5B7FC545692}"/>
                </a:ext>
              </a:extLst>
            </p:cNvPr>
            <p:cNvGrpSpPr/>
            <p:nvPr/>
          </p:nvGrpSpPr>
          <p:grpSpPr>
            <a:xfrm>
              <a:off x="7737714" y="4568274"/>
              <a:ext cx="4345525" cy="1624225"/>
              <a:chOff x="7737714" y="4568274"/>
              <a:chExt cx="4345525" cy="1624225"/>
            </a:xfrm>
          </p:grpSpPr>
          <p:sp>
            <p:nvSpPr>
              <p:cNvPr id="11" name="Freeform: Shape 50">
                <a:extLst>
                  <a:ext uri="{FF2B5EF4-FFF2-40B4-BE49-F238E27FC236}">
                    <a16:creationId xmlns:a16="http://schemas.microsoft.com/office/drawing/2014/main" id="{6CD63431-D42D-EE3A-798A-80AE04B74414}"/>
                  </a:ext>
                </a:extLst>
              </p:cNvPr>
              <p:cNvSpPr/>
              <p:nvPr/>
            </p:nvSpPr>
            <p:spPr>
              <a:xfrm>
                <a:off x="7737714" y="4568274"/>
                <a:ext cx="4212000" cy="1346893"/>
              </a:xfrm>
              <a:custGeom>
                <a:avLst/>
                <a:gdLst>
                  <a:gd name="connsiteX0" fmla="*/ 3378152 w 3378677"/>
                  <a:gd name="connsiteY0" fmla="*/ 477099 h 1080417"/>
                  <a:gd name="connsiteX1" fmla="*/ 3378152 w 3378677"/>
                  <a:gd name="connsiteY1" fmla="*/ 1080165 h 1080417"/>
                  <a:gd name="connsiteX2" fmla="*/ 87971 w 3378677"/>
                  <a:gd name="connsiteY2" fmla="*/ 1080165 h 1080417"/>
                  <a:gd name="connsiteX3" fmla="*/ 87971 w 3378677"/>
                  <a:gd name="connsiteY3" fmla="*/ 276685 h 1080417"/>
                  <a:gd name="connsiteX4" fmla="*/ -525 w 3378677"/>
                  <a:gd name="connsiteY4" fmla="*/ -252 h 1080417"/>
                  <a:gd name="connsiteX5" fmla="*/ 2900281 w 3378677"/>
                  <a:gd name="connsiteY5" fmla="*/ -252 h 1080417"/>
                  <a:gd name="connsiteX6" fmla="*/ 3378152 w 3378677"/>
                  <a:gd name="connsiteY6" fmla="*/ 476059 h 1080417"/>
                  <a:gd name="connsiteX7" fmla="*/ 3378152 w 3378677"/>
                  <a:gd name="connsiteY7" fmla="*/ 477099 h 108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0417">
                    <a:moveTo>
                      <a:pt x="3378152" y="477099"/>
                    </a:moveTo>
                    <a:lnTo>
                      <a:pt x="3378152" y="1080165"/>
                    </a:lnTo>
                    <a:lnTo>
                      <a:pt x="87971" y="1080165"/>
                    </a:lnTo>
                    <a:lnTo>
                      <a:pt x="87971" y="276685"/>
                    </a:lnTo>
                    <a:cubicBezTo>
                      <a:pt x="88099" y="177389"/>
                      <a:pt x="57153" y="80565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9"/>
                    </a:cubicBezTo>
                    <a:cubicBezTo>
                      <a:pt x="3378152" y="476397"/>
                      <a:pt x="3378152" y="476761"/>
                      <a:pt x="3378152" y="477099"/>
                    </a:cubicBezTo>
                    <a:close/>
                  </a:path>
                </a:pathLst>
              </a:custGeom>
              <a:solidFill>
                <a:srgbClr val="E4BE60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TextBox 126">
                <a:extLst>
                  <a:ext uri="{FF2B5EF4-FFF2-40B4-BE49-F238E27FC236}">
                    <a16:creationId xmlns:a16="http://schemas.microsoft.com/office/drawing/2014/main" id="{AC6A4F40-F343-144A-CE16-910588CEA59D}"/>
                  </a:ext>
                </a:extLst>
              </p:cNvPr>
              <p:cNvSpPr txBox="1"/>
              <p:nvPr/>
            </p:nvSpPr>
            <p:spPr>
              <a:xfrm>
                <a:off x="7892006" y="4697025"/>
                <a:ext cx="4191233" cy="14954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/>
                  <a:t>Clasificación</a:t>
                </a: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b="1"/>
                  <a:t>≥ 3: En riesgo de desnutrición
</a:t>
                </a:r>
                <a:r>
                  <a:rPr lang="es-ES" sz="1600"/>
                  <a:t>&lt; 3: Sin riesgo nutricional; </a:t>
                </a:r>
                <a:r>
                  <a:rPr lang="es-ES" sz="1600" err="1"/>
                  <a:t>Rescrening</a:t>
                </a:r>
                <a:r>
                  <a:rPr lang="es-ES" sz="1600"/>
                  <a:t> semanal</a:t>
                </a:r>
                <a:r>
                  <a:rPr lang="es-ES" b="1"/>
                  <a:t>
</a:t>
                </a:r>
                <a:endParaRPr lang="en-IN"/>
              </a:p>
            </p:txBody>
          </p:sp>
        </p:grpSp>
      </p:grp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C6424A1F-488C-7123-B4B5-D02B4CBFE4E1}"/>
              </a:ext>
            </a:extLst>
          </p:cNvPr>
          <p:cNvSpPr txBox="1">
            <a:spLocks/>
          </p:cNvSpPr>
          <p:nvPr/>
        </p:nvSpPr>
        <p:spPr>
          <a:xfrm>
            <a:off x="350873" y="6293896"/>
            <a:ext cx="8676169" cy="49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0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Kondrup</a:t>
            </a:r>
            <a:r>
              <a:rPr lang="en-US" sz="10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J, et al. </a:t>
            </a:r>
            <a:r>
              <a:rPr lang="en-US" sz="1000" i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</a:t>
            </a:r>
            <a:r>
              <a:rPr lang="en-US" sz="1000" i="1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0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2003;22(3):321-336. // </a:t>
            </a:r>
            <a:r>
              <a:rPr lang="en-US" sz="100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Kondrup</a:t>
            </a:r>
            <a:r>
              <a:rPr lang="en-US" sz="10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J, et al. </a:t>
            </a:r>
            <a:r>
              <a:rPr lang="en-US" sz="1000" i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</a:t>
            </a:r>
            <a:r>
              <a:rPr lang="en-US" sz="1000" i="1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0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2003;22(4):415-421 // </a:t>
            </a:r>
            <a:r>
              <a:rPr lang="es-ES" sz="100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Frías Soriano, L. et al. Curso de cribado nutricional. Disponible en: https://www.alianzamasnutridos.es/Views/uploads/Curso%20cribado%20nutricional%20con%20casos%20cl%C3%ADnicos.pdf. (Último acceso: Julio 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91B1C-1B4E-4610-A527-B3735A04E1B6}"/>
              </a:ext>
            </a:extLst>
          </p:cNvPr>
          <p:cNvSpPr txBox="1"/>
          <p:nvPr/>
        </p:nvSpPr>
        <p:spPr>
          <a:xfrm>
            <a:off x="9233361" y="6224904"/>
            <a:ext cx="29586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EPOC- </a:t>
            </a:r>
            <a:r>
              <a:rPr lang="en-US" sz="11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Enfermedad</a:t>
            </a:r>
            <a:r>
              <a:rPr lang="en-US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Pulmonar</a:t>
            </a:r>
            <a:r>
              <a:rPr lang="en-US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Obstructiva</a:t>
            </a:r>
            <a:r>
              <a:rPr lang="en-US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Crónica</a:t>
            </a:r>
            <a:r>
              <a:rPr lang="en-US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APACHE- </a:t>
            </a:r>
            <a:r>
              <a:rPr lang="es-ES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Evaluación fisiológica aguda y evaluación de salud crónica</a:t>
            </a:r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E4F66B1-779A-C6AC-4B16-1057B56C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9" y="1301756"/>
            <a:ext cx="7149520" cy="487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6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5F5E58E-4DB5-D80F-ABF1-9828101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 Nutritional assessment short form </a:t>
            </a:r>
            <a:r>
              <a:rPr lang="pt-BR"/>
              <a:t>(MNA</a:t>
            </a:r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®</a:t>
            </a:r>
            <a:r>
              <a:rPr lang="pt-BR"/>
              <a:t>-SF)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8B3DF19-B2A1-9BA5-07D0-A7EE146D39D0}"/>
              </a:ext>
            </a:extLst>
          </p:cNvPr>
          <p:cNvSpPr txBox="1"/>
          <p:nvPr/>
        </p:nvSpPr>
        <p:spPr>
          <a:xfrm>
            <a:off x="127590" y="6184028"/>
            <a:ext cx="11472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Guigoz</a:t>
            </a: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Y, </a:t>
            </a:r>
            <a:r>
              <a:rPr lang="en-US" sz="110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Vellas</a:t>
            </a: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B. </a:t>
            </a:r>
            <a:r>
              <a:rPr lang="en-US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 </a:t>
            </a:r>
            <a:r>
              <a:rPr lang="en-US" sz="1100" i="1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Health Aging</a:t>
            </a: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2021;25(4):528-583.// </a:t>
            </a:r>
            <a:r>
              <a:rPr lang="en-US" sz="1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Nestlé Nutrition Institute. Mini Nutritional Assessment (MNA). Último acceso Abril 2023. </a:t>
            </a:r>
            <a:r>
              <a:rPr lang="pt-BR" sz="11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https://www.mna-elderly.com/sites/default/files/2021-10/mna-mini-english-imperial.pdf //</a:t>
            </a:r>
            <a:r>
              <a:rPr lang="pt-BR" sz="1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>
                <a:latin typeface="Arial" panose="020B0604020202020204" pitchFamily="34" charset="0"/>
                <a:cs typeface="Arial" panose="020B0604020202020204" pitchFamily="34" charset="0"/>
              </a:rPr>
              <a:t>Frías Soriano, L. et al. Curso de cribado nutricional. Disponible en: https://www.alianzamasnutridos.es/Views/uploads/Curso%20cribado%20nutricional%20con%20casos%20cl%C3%ADnicos.pdf. (Último acceso: Julio 2023)</a:t>
            </a:r>
          </a:p>
          <a:p>
            <a:endParaRPr 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5B2C319-BC43-9FE9-857E-EFCF722DA81F}"/>
              </a:ext>
            </a:extLst>
          </p:cNvPr>
          <p:cNvGrpSpPr/>
          <p:nvPr/>
        </p:nvGrpSpPr>
        <p:grpSpPr>
          <a:xfrm>
            <a:off x="6797043" y="1269677"/>
            <a:ext cx="4212000" cy="4879936"/>
            <a:chOff x="6797043" y="1269677"/>
            <a:chExt cx="4212000" cy="4879936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3091A77-D79F-90EB-52B1-5C945E9A7C65}"/>
                </a:ext>
              </a:extLst>
            </p:cNvPr>
            <p:cNvGrpSpPr/>
            <p:nvPr/>
          </p:nvGrpSpPr>
          <p:grpSpPr>
            <a:xfrm>
              <a:off x="6797043" y="1269677"/>
              <a:ext cx="4212000" cy="1448651"/>
              <a:chOff x="6984484" y="826150"/>
              <a:chExt cx="4212000" cy="1448651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1" name="Freeform: Shape 11">
                <a:extLst>
                  <a:ext uri="{FF2B5EF4-FFF2-40B4-BE49-F238E27FC236}">
                    <a16:creationId xmlns:a16="http://schemas.microsoft.com/office/drawing/2014/main" id="{0CFA944D-C537-2032-6101-65D555A63DB6}"/>
                  </a:ext>
                </a:extLst>
              </p:cNvPr>
              <p:cNvSpPr/>
              <p:nvPr/>
            </p:nvSpPr>
            <p:spPr>
              <a:xfrm>
                <a:off x="6984484" y="826150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TextBox 124">
                <a:extLst>
                  <a:ext uri="{FF2B5EF4-FFF2-40B4-BE49-F238E27FC236}">
                    <a16:creationId xmlns:a16="http://schemas.microsoft.com/office/drawing/2014/main" id="{DA110349-DB8E-FBC5-A426-C4EB8726A5B9}"/>
                  </a:ext>
                </a:extLst>
              </p:cNvPr>
              <p:cNvSpPr txBox="1"/>
              <p:nvPr/>
            </p:nvSpPr>
            <p:spPr>
              <a:xfrm>
                <a:off x="7176878" y="953542"/>
                <a:ext cx="4019606" cy="13212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/>
                  <a:t>Objetivo</a:t>
                </a: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/>
                  <a:t>Identificar el </a:t>
                </a:r>
                <a:r>
                  <a:rPr lang="es-ES" sz="1600" b="1" u="sng"/>
                  <a:t>riesgo de desnutrición en adultos mayores</a:t>
                </a:r>
                <a:r>
                  <a:rPr lang="es-ES" sz="1600"/>
                  <a:t>
</a:t>
                </a:r>
                <a:endParaRPr lang="en-IN" sz="1600" b="1" u="sng"/>
              </a:p>
            </p:txBody>
          </p:sp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5800B07-FD76-9822-BDBC-AD9D6D16D453}"/>
                </a:ext>
              </a:extLst>
            </p:cNvPr>
            <p:cNvGrpSpPr/>
            <p:nvPr/>
          </p:nvGrpSpPr>
          <p:grpSpPr>
            <a:xfrm>
              <a:off x="6797043" y="2858498"/>
              <a:ext cx="4212000" cy="1749325"/>
              <a:chOff x="6797043" y="2858498"/>
              <a:chExt cx="4212000" cy="1749325"/>
            </a:xfrm>
          </p:grpSpPr>
          <p:sp>
            <p:nvSpPr>
              <p:cNvPr id="14" name="Freeform: Shape 88">
                <a:extLst>
                  <a:ext uri="{FF2B5EF4-FFF2-40B4-BE49-F238E27FC236}">
                    <a16:creationId xmlns:a16="http://schemas.microsoft.com/office/drawing/2014/main" id="{588B9D8E-9287-A3A8-0223-A374BCCC0D30}"/>
                  </a:ext>
                </a:extLst>
              </p:cNvPr>
              <p:cNvSpPr/>
              <p:nvPr/>
            </p:nvSpPr>
            <p:spPr>
              <a:xfrm>
                <a:off x="6797043" y="2898595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TextBox 125">
                <a:extLst>
                  <a:ext uri="{FF2B5EF4-FFF2-40B4-BE49-F238E27FC236}">
                    <a16:creationId xmlns:a16="http://schemas.microsoft.com/office/drawing/2014/main" id="{CB2F5F1E-57E2-5F2F-B343-C2DC08DA0C58}"/>
                  </a:ext>
                </a:extLst>
              </p:cNvPr>
              <p:cNvSpPr txBox="1"/>
              <p:nvPr/>
            </p:nvSpPr>
            <p:spPr>
              <a:xfrm>
                <a:off x="6989436" y="2858498"/>
                <a:ext cx="4019606" cy="17493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>
                    <a:solidFill>
                      <a:schemeClr val="bg1"/>
                    </a:solidFill>
                  </a:rPr>
                  <a:t>Variables</a:t>
                </a:r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400">
                    <a:solidFill>
                      <a:schemeClr val="bg1"/>
                    </a:solidFill>
                  </a:rPr>
                  <a:t>Reducción de la ingesta de alimentos, pérdida de peso, movilidad, estrés psicológico / enfermedad aguda, problemas neuropsicológicos, IMC o circunferencia de la pantorrill</a:t>
                </a:r>
                <a:r>
                  <a:rPr lang="es-ES" sz="1600">
                    <a:solidFill>
                      <a:schemeClr val="bg1"/>
                    </a:solidFill>
                  </a:rPr>
                  <a:t>a
</a:t>
                </a:r>
                <a:endParaRPr lang="en-IN" sz="16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103CEC7-CFE4-363C-CDC0-52030B99A1A3}"/>
                </a:ext>
              </a:extLst>
            </p:cNvPr>
            <p:cNvGrpSpPr/>
            <p:nvPr/>
          </p:nvGrpSpPr>
          <p:grpSpPr>
            <a:xfrm>
              <a:off x="6797043" y="4511664"/>
              <a:ext cx="4212000" cy="1637949"/>
              <a:chOff x="6797043" y="4511664"/>
              <a:chExt cx="4212000" cy="1637949"/>
            </a:xfrm>
          </p:grpSpPr>
          <p:sp>
            <p:nvSpPr>
              <p:cNvPr id="17" name="Freeform: Shape 50">
                <a:extLst>
                  <a:ext uri="{FF2B5EF4-FFF2-40B4-BE49-F238E27FC236}">
                    <a16:creationId xmlns:a16="http://schemas.microsoft.com/office/drawing/2014/main" id="{47BD1D74-1D71-CB41-DB39-A25246D5D5D9}"/>
                  </a:ext>
                </a:extLst>
              </p:cNvPr>
              <p:cNvSpPr/>
              <p:nvPr/>
            </p:nvSpPr>
            <p:spPr>
              <a:xfrm>
                <a:off x="6797043" y="4513599"/>
                <a:ext cx="4212000" cy="1346893"/>
              </a:xfrm>
              <a:custGeom>
                <a:avLst/>
                <a:gdLst>
                  <a:gd name="connsiteX0" fmla="*/ 3378152 w 3378677"/>
                  <a:gd name="connsiteY0" fmla="*/ 477099 h 1080417"/>
                  <a:gd name="connsiteX1" fmla="*/ 3378152 w 3378677"/>
                  <a:gd name="connsiteY1" fmla="*/ 1080165 h 1080417"/>
                  <a:gd name="connsiteX2" fmla="*/ 87971 w 3378677"/>
                  <a:gd name="connsiteY2" fmla="*/ 1080165 h 1080417"/>
                  <a:gd name="connsiteX3" fmla="*/ 87971 w 3378677"/>
                  <a:gd name="connsiteY3" fmla="*/ 276685 h 1080417"/>
                  <a:gd name="connsiteX4" fmla="*/ -525 w 3378677"/>
                  <a:gd name="connsiteY4" fmla="*/ -252 h 1080417"/>
                  <a:gd name="connsiteX5" fmla="*/ 2900281 w 3378677"/>
                  <a:gd name="connsiteY5" fmla="*/ -252 h 1080417"/>
                  <a:gd name="connsiteX6" fmla="*/ 3378152 w 3378677"/>
                  <a:gd name="connsiteY6" fmla="*/ 476059 h 1080417"/>
                  <a:gd name="connsiteX7" fmla="*/ 3378152 w 3378677"/>
                  <a:gd name="connsiteY7" fmla="*/ 477099 h 108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0417">
                    <a:moveTo>
                      <a:pt x="3378152" y="477099"/>
                    </a:moveTo>
                    <a:lnTo>
                      <a:pt x="3378152" y="1080165"/>
                    </a:lnTo>
                    <a:lnTo>
                      <a:pt x="87971" y="1080165"/>
                    </a:lnTo>
                    <a:lnTo>
                      <a:pt x="87971" y="276685"/>
                    </a:lnTo>
                    <a:cubicBezTo>
                      <a:pt x="88099" y="177389"/>
                      <a:pt x="57153" y="80565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9"/>
                    </a:cubicBezTo>
                    <a:cubicBezTo>
                      <a:pt x="3378152" y="476397"/>
                      <a:pt x="3378152" y="476761"/>
                      <a:pt x="3378152" y="477099"/>
                    </a:cubicBezTo>
                    <a:close/>
                  </a:path>
                </a:pathLst>
              </a:custGeom>
              <a:solidFill>
                <a:srgbClr val="E4BE60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TextBox 126">
                <a:extLst>
                  <a:ext uri="{FF2B5EF4-FFF2-40B4-BE49-F238E27FC236}">
                    <a16:creationId xmlns:a16="http://schemas.microsoft.com/office/drawing/2014/main" id="{569EE6FB-0ECF-773C-309B-50C5F1894D0D}"/>
                  </a:ext>
                </a:extLst>
              </p:cNvPr>
              <p:cNvSpPr txBox="1"/>
              <p:nvPr/>
            </p:nvSpPr>
            <p:spPr>
              <a:xfrm>
                <a:off x="6989436" y="4511664"/>
                <a:ext cx="4019606" cy="163794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/>
                  <a:t>Clasificación</a:t>
                </a:r>
              </a:p>
              <a:p>
                <a:pPr>
                  <a:lnSpc>
                    <a:spcPct val="107000"/>
                  </a:lnSpc>
                </a:pPr>
                <a:r>
                  <a:rPr lang="es-ES" b="1"/>
                  <a:t>0 - 7: Desnutridos
8 - 11: En riesgo de desnutrición
12 - 14: Estado nutricional normal
</a:t>
                </a:r>
                <a:endParaRPr lang="en-IN" sz="1400"/>
              </a:p>
            </p:txBody>
          </p:sp>
        </p:grp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9638843E-F419-2329-FAE5-468FC8738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47" y="934196"/>
            <a:ext cx="3567111" cy="51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68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C80AA-28A2-6BC3-1B1D-9A2A3647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984992" cy="923026"/>
          </a:xfrm>
        </p:spPr>
        <p:txBody>
          <a:bodyPr>
            <a:normAutofit fontScale="90000"/>
          </a:bodyPr>
          <a:lstStyle/>
          <a:p>
            <a:r>
              <a:rPr lang="en-US"/>
              <a:t>Patient-generated subjective global assessment short form</a:t>
            </a:r>
            <a:br>
              <a:rPr lang="pt-BR"/>
            </a:br>
            <a:r>
              <a:rPr lang="pt-BR"/>
              <a:t>(PG-SGA SF)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5751DD-213D-DB81-3068-C5D1492AB8BD}"/>
              </a:ext>
            </a:extLst>
          </p:cNvPr>
          <p:cNvSpPr txBox="1"/>
          <p:nvPr/>
        </p:nvSpPr>
        <p:spPr>
          <a:xfrm>
            <a:off x="77009" y="6502438"/>
            <a:ext cx="1235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Jager-</a:t>
            </a:r>
            <a:r>
              <a:rPr lang="en-US" sz="90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Wittenaar</a:t>
            </a:r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H, Ottery FD. </a:t>
            </a:r>
            <a:r>
              <a:rPr lang="en-US" sz="900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</a:t>
            </a:r>
            <a:r>
              <a:rPr lang="en-US" sz="900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900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Opin</a:t>
            </a:r>
            <a:r>
              <a:rPr lang="en-US" sz="900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Clin </a:t>
            </a:r>
            <a:r>
              <a:rPr lang="en-US" sz="900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900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900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Metab</a:t>
            </a:r>
            <a:r>
              <a:rPr lang="en-US" sz="900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Care</a:t>
            </a:r>
            <a:r>
              <a:rPr lang="en-US" sz="9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2017;20(5):322-329. </a:t>
            </a:r>
            <a:r>
              <a:rPr lang="en-U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Scored Patient-Generated Subjective Global Assessment (PG-SGA). Último acceso en Julio 2023. </a:t>
            </a:r>
            <a:r>
              <a:rPr lang="pt-BR" sz="9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https://pt-global.org/wp-content/uploads/2021/02/PG-SGA-Metric-version-4.3.20-std-logo.pdf //</a:t>
            </a:r>
            <a:r>
              <a:rPr lang="pt-BR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i="1">
                <a:effectLst/>
              </a:rPr>
              <a:t>Evaluación Global Subjetiva generada por el Paciente - </a:t>
            </a:r>
            <a:r>
              <a:rPr lang="es-ES" sz="900" i="1" err="1">
                <a:effectLst/>
              </a:rPr>
              <a:t>Boydorr</a:t>
            </a:r>
            <a:r>
              <a:rPr lang="es-ES" sz="900">
                <a:effectLst/>
              </a:rPr>
              <a:t>. Disponible en: https://educacion.boydorr.com/recursos/cancer/PG-SGA_V3.pdf (Último acceso: Julio 2023). </a:t>
            </a:r>
          </a:p>
          <a:p>
            <a:endParaRPr lang="pt-BR" sz="1000">
              <a:latin typeface="+mj-lt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59E932-200E-84F6-C442-814628465CBF}"/>
              </a:ext>
            </a:extLst>
          </p:cNvPr>
          <p:cNvGrpSpPr/>
          <p:nvPr/>
        </p:nvGrpSpPr>
        <p:grpSpPr>
          <a:xfrm>
            <a:off x="7682162" y="1196525"/>
            <a:ext cx="4212000" cy="1448651"/>
            <a:chOff x="6984484" y="826150"/>
            <a:chExt cx="4212000" cy="1448651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A65AA11E-3FCD-4ED0-5A62-B83115938BCC}"/>
                </a:ext>
              </a:extLst>
            </p:cNvPr>
            <p:cNvSpPr/>
            <p:nvPr/>
          </p:nvSpPr>
          <p:spPr>
            <a:xfrm>
              <a:off x="6984484" y="826150"/>
              <a:ext cx="4212000" cy="1348190"/>
            </a:xfrm>
            <a:custGeom>
              <a:avLst/>
              <a:gdLst>
                <a:gd name="connsiteX0" fmla="*/ 3378152 w 3378677"/>
                <a:gd name="connsiteY0" fmla="*/ 477100 h 1081458"/>
                <a:gd name="connsiteX1" fmla="*/ 3378152 w 3378677"/>
                <a:gd name="connsiteY1" fmla="*/ 1081206 h 1081458"/>
                <a:gd name="connsiteX2" fmla="*/ 87971 w 3378677"/>
                <a:gd name="connsiteY2" fmla="*/ 1081206 h 1081458"/>
                <a:gd name="connsiteX3" fmla="*/ 87971 w 3378677"/>
                <a:gd name="connsiteY3" fmla="*/ 276685 h 1081458"/>
                <a:gd name="connsiteX4" fmla="*/ -525 w 3378677"/>
                <a:gd name="connsiteY4" fmla="*/ -252 h 1081458"/>
                <a:gd name="connsiteX5" fmla="*/ 2900281 w 3378677"/>
                <a:gd name="connsiteY5" fmla="*/ -252 h 1081458"/>
                <a:gd name="connsiteX6" fmla="*/ 3378152 w 3378677"/>
                <a:gd name="connsiteY6" fmla="*/ 476058 h 1081458"/>
                <a:gd name="connsiteX7" fmla="*/ 3378152 w 3378677"/>
                <a:gd name="connsiteY7" fmla="*/ 477100 h 108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677" h="1081458">
                  <a:moveTo>
                    <a:pt x="3378152" y="477100"/>
                  </a:moveTo>
                  <a:lnTo>
                    <a:pt x="3378152" y="1081206"/>
                  </a:lnTo>
                  <a:lnTo>
                    <a:pt x="87971" y="1081206"/>
                  </a:lnTo>
                  <a:lnTo>
                    <a:pt x="87971" y="276685"/>
                  </a:lnTo>
                  <a:cubicBezTo>
                    <a:pt x="88152" y="177388"/>
                    <a:pt x="57205" y="80539"/>
                    <a:pt x="-525" y="-252"/>
                  </a:cubicBezTo>
                  <a:lnTo>
                    <a:pt x="2900281" y="-252"/>
                  </a:lnTo>
                  <a:cubicBezTo>
                    <a:pt x="3163761" y="-694"/>
                    <a:pt x="3377709" y="212578"/>
                    <a:pt x="3378152" y="476058"/>
                  </a:cubicBezTo>
                  <a:cubicBezTo>
                    <a:pt x="3378152" y="476397"/>
                    <a:pt x="3378152" y="476761"/>
                    <a:pt x="3378152" y="477100"/>
                  </a:cubicBezTo>
                  <a:close/>
                </a:path>
              </a:pathLst>
            </a:custGeom>
            <a:solidFill>
              <a:srgbClr val="C58B3C"/>
            </a:solidFill>
            <a:ln w="28392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TextBox 124">
              <a:extLst>
                <a:ext uri="{FF2B5EF4-FFF2-40B4-BE49-F238E27FC236}">
                  <a16:creationId xmlns:a16="http://schemas.microsoft.com/office/drawing/2014/main" id="{5790A999-82FF-3608-84F4-40AD83C15D27}"/>
                </a:ext>
              </a:extLst>
            </p:cNvPr>
            <p:cNvSpPr txBox="1"/>
            <p:nvPr/>
          </p:nvSpPr>
          <p:spPr>
            <a:xfrm>
              <a:off x="7176878" y="953542"/>
              <a:ext cx="4019606" cy="1321259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Aft>
                  <a:spcPts val="600"/>
                </a:spcAft>
              </a:pPr>
              <a:r>
                <a:rPr lang="en-IN" b="1"/>
                <a:t>Objetivo</a:t>
              </a:r>
            </a:p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s-ES" sz="1600"/>
                <a:t>Identificar el </a:t>
              </a:r>
              <a:r>
                <a:rPr lang="es-ES" sz="1600" b="1"/>
                <a:t>riesgo de desnutrición en pacientes con </a:t>
              </a:r>
              <a:r>
                <a:rPr lang="es-ES" sz="1600" b="1" u="sng"/>
                <a:t>cáncer</a:t>
              </a:r>
              <a:r>
                <a:rPr lang="es-ES" sz="1600" b="1"/>
                <a:t>
</a:t>
              </a:r>
              <a:endParaRPr lang="en-IN" sz="1600" b="1" u="sng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BE6498B-86A6-BEDF-969C-A90626D71483}"/>
              </a:ext>
            </a:extLst>
          </p:cNvPr>
          <p:cNvGrpSpPr/>
          <p:nvPr/>
        </p:nvGrpSpPr>
        <p:grpSpPr>
          <a:xfrm>
            <a:off x="7682162" y="2825443"/>
            <a:ext cx="4212000" cy="1630357"/>
            <a:chOff x="6797043" y="2898595"/>
            <a:chExt cx="4212000" cy="1630357"/>
          </a:xfrm>
        </p:grpSpPr>
        <p:sp>
          <p:nvSpPr>
            <p:cNvPr id="10" name="Freeform: Shape 88">
              <a:extLst>
                <a:ext uri="{FF2B5EF4-FFF2-40B4-BE49-F238E27FC236}">
                  <a16:creationId xmlns:a16="http://schemas.microsoft.com/office/drawing/2014/main" id="{0015F7CE-9CCB-B461-CBD9-B2CAAFF8965A}"/>
                </a:ext>
              </a:extLst>
            </p:cNvPr>
            <p:cNvSpPr/>
            <p:nvPr/>
          </p:nvSpPr>
          <p:spPr>
            <a:xfrm>
              <a:off x="6797043" y="2898595"/>
              <a:ext cx="4212000" cy="1348190"/>
            </a:xfrm>
            <a:custGeom>
              <a:avLst/>
              <a:gdLst>
                <a:gd name="connsiteX0" fmla="*/ 3378152 w 3378677"/>
                <a:gd name="connsiteY0" fmla="*/ 476839 h 1081458"/>
                <a:gd name="connsiteX1" fmla="*/ 3378152 w 3378677"/>
                <a:gd name="connsiteY1" fmla="*/ 1081206 h 1081458"/>
                <a:gd name="connsiteX2" fmla="*/ 87971 w 3378677"/>
                <a:gd name="connsiteY2" fmla="*/ 1081206 h 1081458"/>
                <a:gd name="connsiteX3" fmla="*/ 87971 w 3378677"/>
                <a:gd name="connsiteY3" fmla="*/ 276684 h 1081458"/>
                <a:gd name="connsiteX4" fmla="*/ -525 w 3378677"/>
                <a:gd name="connsiteY4" fmla="*/ -252 h 1081458"/>
                <a:gd name="connsiteX5" fmla="*/ 2900281 w 3378677"/>
                <a:gd name="connsiteY5" fmla="*/ -252 h 1081458"/>
                <a:gd name="connsiteX6" fmla="*/ 3378152 w 3378677"/>
                <a:gd name="connsiteY6" fmla="*/ 476058 h 1081458"/>
                <a:gd name="connsiteX7" fmla="*/ 3378152 w 3378677"/>
                <a:gd name="connsiteY7" fmla="*/ 476839 h 108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677" h="1081458">
                  <a:moveTo>
                    <a:pt x="3378152" y="476839"/>
                  </a:moveTo>
                  <a:lnTo>
                    <a:pt x="3378152" y="1081206"/>
                  </a:lnTo>
                  <a:lnTo>
                    <a:pt x="87971" y="1081206"/>
                  </a:lnTo>
                  <a:lnTo>
                    <a:pt x="87971" y="276684"/>
                  </a:lnTo>
                  <a:cubicBezTo>
                    <a:pt x="88152" y="177388"/>
                    <a:pt x="57205" y="80539"/>
                    <a:pt x="-525" y="-252"/>
                  </a:cubicBezTo>
                  <a:lnTo>
                    <a:pt x="2900281" y="-252"/>
                  </a:lnTo>
                  <a:cubicBezTo>
                    <a:pt x="3163761" y="-694"/>
                    <a:pt x="3377709" y="212578"/>
                    <a:pt x="3378152" y="476058"/>
                  </a:cubicBezTo>
                  <a:cubicBezTo>
                    <a:pt x="3378152" y="476318"/>
                    <a:pt x="3378152" y="476579"/>
                    <a:pt x="3378152" y="476839"/>
                  </a:cubicBezTo>
                  <a:close/>
                </a:path>
              </a:pathLst>
            </a:custGeom>
            <a:solidFill>
              <a:srgbClr val="3B5AAC"/>
            </a:solidFill>
            <a:ln w="28392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TextBox 125">
              <a:extLst>
                <a:ext uri="{FF2B5EF4-FFF2-40B4-BE49-F238E27FC236}">
                  <a16:creationId xmlns:a16="http://schemas.microsoft.com/office/drawing/2014/main" id="{B6ECAE0B-96CD-9E4B-42E1-46B24D9DFCE4}"/>
                </a:ext>
              </a:extLst>
            </p:cNvPr>
            <p:cNvSpPr txBox="1"/>
            <p:nvPr/>
          </p:nvSpPr>
          <p:spPr>
            <a:xfrm>
              <a:off x="6989436" y="2944223"/>
              <a:ext cx="4019606" cy="1584729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Aft>
                  <a:spcPts val="600"/>
                </a:spcAft>
              </a:pPr>
              <a:r>
                <a:rPr lang="en-IN" b="1">
                  <a:solidFill>
                    <a:schemeClr val="bg1"/>
                  </a:solidFill>
                </a:rPr>
                <a:t>Variables</a:t>
              </a:r>
            </a:p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s-ES" sz="1600">
                  <a:solidFill>
                    <a:schemeClr val="bg1"/>
                  </a:solidFill>
                </a:rPr>
                <a:t>Pérdida de peso, reducción de la ingesta de alimentos, síntomas de impacto nutricional y actividad y función
</a:t>
              </a:r>
              <a:endParaRPr lang="en-IN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AA6858C-E1DB-AD3A-2607-853AAA3721B9}"/>
              </a:ext>
            </a:extLst>
          </p:cNvPr>
          <p:cNvGrpSpPr/>
          <p:nvPr/>
        </p:nvGrpSpPr>
        <p:grpSpPr>
          <a:xfrm>
            <a:off x="7682162" y="4440447"/>
            <a:ext cx="4212000" cy="1637949"/>
            <a:chOff x="7682162" y="4440447"/>
            <a:chExt cx="4212000" cy="1637949"/>
          </a:xfrm>
        </p:grpSpPr>
        <p:sp>
          <p:nvSpPr>
            <p:cNvPr id="13" name="Freeform: Shape 50">
              <a:extLst>
                <a:ext uri="{FF2B5EF4-FFF2-40B4-BE49-F238E27FC236}">
                  <a16:creationId xmlns:a16="http://schemas.microsoft.com/office/drawing/2014/main" id="{A9438782-E180-5E1F-855B-1A73A48C3E86}"/>
                </a:ext>
              </a:extLst>
            </p:cNvPr>
            <p:cNvSpPr/>
            <p:nvPr/>
          </p:nvSpPr>
          <p:spPr>
            <a:xfrm>
              <a:off x="7682162" y="4440447"/>
              <a:ext cx="4212000" cy="1346893"/>
            </a:xfrm>
            <a:custGeom>
              <a:avLst/>
              <a:gdLst>
                <a:gd name="connsiteX0" fmla="*/ 3378152 w 3378677"/>
                <a:gd name="connsiteY0" fmla="*/ 477099 h 1080417"/>
                <a:gd name="connsiteX1" fmla="*/ 3378152 w 3378677"/>
                <a:gd name="connsiteY1" fmla="*/ 1080165 h 1080417"/>
                <a:gd name="connsiteX2" fmla="*/ 87971 w 3378677"/>
                <a:gd name="connsiteY2" fmla="*/ 1080165 h 1080417"/>
                <a:gd name="connsiteX3" fmla="*/ 87971 w 3378677"/>
                <a:gd name="connsiteY3" fmla="*/ 276685 h 1080417"/>
                <a:gd name="connsiteX4" fmla="*/ -525 w 3378677"/>
                <a:gd name="connsiteY4" fmla="*/ -252 h 1080417"/>
                <a:gd name="connsiteX5" fmla="*/ 2900281 w 3378677"/>
                <a:gd name="connsiteY5" fmla="*/ -252 h 1080417"/>
                <a:gd name="connsiteX6" fmla="*/ 3378152 w 3378677"/>
                <a:gd name="connsiteY6" fmla="*/ 476059 h 1080417"/>
                <a:gd name="connsiteX7" fmla="*/ 3378152 w 3378677"/>
                <a:gd name="connsiteY7" fmla="*/ 477099 h 10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677" h="1080417">
                  <a:moveTo>
                    <a:pt x="3378152" y="477099"/>
                  </a:moveTo>
                  <a:lnTo>
                    <a:pt x="3378152" y="1080165"/>
                  </a:lnTo>
                  <a:lnTo>
                    <a:pt x="87971" y="1080165"/>
                  </a:lnTo>
                  <a:lnTo>
                    <a:pt x="87971" y="276685"/>
                  </a:lnTo>
                  <a:cubicBezTo>
                    <a:pt x="88099" y="177389"/>
                    <a:pt x="57153" y="80565"/>
                    <a:pt x="-525" y="-252"/>
                  </a:cubicBezTo>
                  <a:lnTo>
                    <a:pt x="2900281" y="-252"/>
                  </a:lnTo>
                  <a:cubicBezTo>
                    <a:pt x="3163761" y="-694"/>
                    <a:pt x="3377709" y="212578"/>
                    <a:pt x="3378152" y="476059"/>
                  </a:cubicBezTo>
                  <a:cubicBezTo>
                    <a:pt x="3378152" y="476397"/>
                    <a:pt x="3378152" y="476761"/>
                    <a:pt x="3378152" y="477099"/>
                  </a:cubicBezTo>
                  <a:close/>
                </a:path>
              </a:pathLst>
            </a:custGeom>
            <a:solidFill>
              <a:srgbClr val="E4BE60"/>
            </a:solidFill>
            <a:ln w="28392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TextBox 126">
              <a:extLst>
                <a:ext uri="{FF2B5EF4-FFF2-40B4-BE49-F238E27FC236}">
                  <a16:creationId xmlns:a16="http://schemas.microsoft.com/office/drawing/2014/main" id="{2F0BBE86-7856-FC56-C0E8-E98AE7C0C0AC}"/>
                </a:ext>
              </a:extLst>
            </p:cNvPr>
            <p:cNvSpPr txBox="1"/>
            <p:nvPr/>
          </p:nvSpPr>
          <p:spPr>
            <a:xfrm>
              <a:off x="7874555" y="4440447"/>
              <a:ext cx="4019606" cy="1637949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Aft>
                  <a:spcPts val="600"/>
                </a:spcAft>
              </a:pPr>
              <a:r>
                <a:rPr lang="en-IN" b="1"/>
                <a:t>Clasificación</a:t>
              </a:r>
            </a:p>
            <a:p>
              <a:pPr>
                <a:lnSpc>
                  <a:spcPct val="107000"/>
                </a:lnSpc>
              </a:pPr>
              <a:r>
                <a:rPr lang="es-ES" b="1"/>
                <a:t>≥ 9: Alto riesgo de desnutrición
4 - 8: Riesgo moderado de desnutrición
0 - 3: bajo riesgo de desnutrición
</a:t>
              </a:r>
              <a:endParaRPr lang="en-IN"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3D2206B3-B55E-2B0A-877D-6653D468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7" y="959632"/>
            <a:ext cx="3866007" cy="26580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5201F8E-017D-3F01-CC56-DD0C53BF4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714" y="985002"/>
            <a:ext cx="3670649" cy="255040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1583E16-A9EF-5551-091C-A9DBA15A7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9" y="3617725"/>
            <a:ext cx="3636937" cy="291737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A1E15C2-E2CE-0046-3CF9-4062EB507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629" y="3470908"/>
            <a:ext cx="3198485" cy="308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5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1C3AEE9-DD1D-3A5F-9681-0B64DDB65E86}"/>
              </a:ext>
            </a:extLst>
          </p:cNvPr>
          <p:cNvSpPr/>
          <p:nvPr/>
        </p:nvSpPr>
        <p:spPr>
          <a:xfrm>
            <a:off x="855424" y="1336944"/>
            <a:ext cx="10691307" cy="4873356"/>
          </a:xfrm>
          <a:prstGeom prst="roundRect">
            <a:avLst/>
          </a:prstGeom>
          <a:noFill/>
          <a:ln w="28575">
            <a:solidFill>
              <a:srgbClr val="D7A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589F62-0FFA-5142-4C9D-62894A1C4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245342"/>
            <a:ext cx="10515600" cy="640484"/>
          </a:xfrm>
        </p:spPr>
        <p:txBody>
          <a:bodyPr>
            <a:normAutofit/>
          </a:bodyPr>
          <a:lstStyle/>
          <a:p>
            <a:r>
              <a:rPr lang="es-ES"/>
              <a:t>OBJETIVOS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7DE5499-FD68-632E-4EC1-2A0331E253C2}"/>
              </a:ext>
            </a:extLst>
          </p:cNvPr>
          <p:cNvSpPr/>
          <p:nvPr/>
        </p:nvSpPr>
        <p:spPr>
          <a:xfrm>
            <a:off x="1300061" y="1052456"/>
            <a:ext cx="2393004" cy="418290"/>
          </a:xfrm>
          <a:prstGeom prst="roundRect">
            <a:avLst/>
          </a:prstGeom>
          <a:solidFill>
            <a:srgbClr val="D7A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>
                <a:solidFill>
                  <a:srgbClr val="203864"/>
                </a:solidFill>
              </a:rPr>
              <a:t>Objetivos Secundarios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F5179F-0F30-F8A8-7EC8-31ABD6181197}"/>
              </a:ext>
            </a:extLst>
          </p:cNvPr>
          <p:cNvSpPr txBox="1"/>
          <p:nvPr/>
        </p:nvSpPr>
        <p:spPr>
          <a:xfrm>
            <a:off x="1138136" y="1604548"/>
            <a:ext cx="9994158" cy="4510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Determinar la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situación actual </a:t>
            </a: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del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cribado nutricional y muscular </a:t>
            </a: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 los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centros</a:t>
            </a: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y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servicios</a:t>
            </a: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seleccionados </a:t>
            </a:r>
            <a:endParaRPr lang="es-E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Determinar la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situación actual </a:t>
            </a: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 la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codificación</a:t>
            </a: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de los diagnósticos y procedimientos nutricionales en los centros y servicios seleccionados</a:t>
            </a:r>
            <a:endParaRPr lang="es-E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Evaluar 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efectividad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la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consecución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del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objetivo clínico 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planteado por el profesional sanitario en la visita basal en los pacientes desnutridos tratados nutricionalmente a los 3 meses de seguimiento. </a:t>
            </a:r>
            <a:endParaRPr lang="es-E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Determinar el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efecto percibido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por el paciente/cuidador del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tratamiento nutricional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s-E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Evaluar la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factibilidad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de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involucrar al paciente 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en riesgo de desnutrición y/o desnutrido en el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proceso de autocuidado nutricional y músculo-funcional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como estrategia de ayuda al profesional sanitario.</a:t>
            </a:r>
            <a:endParaRPr lang="es-E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398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E36AC-A683-49AD-FB50-74717A65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Con</a:t>
            </a:r>
            <a:r>
              <a:rPr lang="es-ES" cap="none" err="1"/>
              <a:t>trolling</a:t>
            </a:r>
            <a:r>
              <a:rPr lang="es-ES"/>
              <a:t> Nut</a:t>
            </a:r>
            <a:r>
              <a:rPr lang="es-ES" cap="none"/>
              <a:t>ritional</a:t>
            </a:r>
            <a:r>
              <a:rPr lang="es-ES"/>
              <a:t> </a:t>
            </a:r>
            <a:r>
              <a:rPr lang="es-ES" cap="none"/>
              <a:t>status</a:t>
            </a:r>
            <a:r>
              <a:rPr lang="es-ES"/>
              <a:t> (CONUT)</a:t>
            </a:r>
          </a:p>
        </p:txBody>
      </p:sp>
      <p:grpSp>
        <p:nvGrpSpPr>
          <p:cNvPr id="5" name="Agrupar 3">
            <a:extLst>
              <a:ext uri="{FF2B5EF4-FFF2-40B4-BE49-F238E27FC236}">
                <a16:creationId xmlns:a16="http://schemas.microsoft.com/office/drawing/2014/main" id="{F80F4B2D-BFF2-D6B6-E37D-BCB7057A6866}"/>
              </a:ext>
            </a:extLst>
          </p:cNvPr>
          <p:cNvGrpSpPr/>
          <p:nvPr/>
        </p:nvGrpSpPr>
        <p:grpSpPr>
          <a:xfrm>
            <a:off x="7381758" y="1108257"/>
            <a:ext cx="4149275" cy="5303540"/>
            <a:chOff x="6734095" y="781825"/>
            <a:chExt cx="4159457" cy="5303540"/>
          </a:xfrm>
        </p:grpSpPr>
        <p:grpSp>
          <p:nvGrpSpPr>
            <p:cNvPr id="6" name="Agrupar 9">
              <a:extLst>
                <a:ext uri="{FF2B5EF4-FFF2-40B4-BE49-F238E27FC236}">
                  <a16:creationId xmlns:a16="http://schemas.microsoft.com/office/drawing/2014/main" id="{F159740F-B4FE-718D-AC10-02B9D75F691A}"/>
                </a:ext>
              </a:extLst>
            </p:cNvPr>
            <p:cNvGrpSpPr/>
            <p:nvPr/>
          </p:nvGrpSpPr>
          <p:grpSpPr>
            <a:xfrm>
              <a:off x="6734095" y="781825"/>
              <a:ext cx="4094822" cy="1622911"/>
              <a:chOff x="6921536" y="338298"/>
              <a:chExt cx="4094822" cy="1622911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3" name="Freeform: Shape 11">
                <a:extLst>
                  <a:ext uri="{FF2B5EF4-FFF2-40B4-BE49-F238E27FC236}">
                    <a16:creationId xmlns:a16="http://schemas.microsoft.com/office/drawing/2014/main" id="{4F62B4BA-F0D9-A05D-B1AA-44AE9BFC821E}"/>
                  </a:ext>
                </a:extLst>
              </p:cNvPr>
              <p:cNvSpPr/>
              <p:nvPr/>
            </p:nvSpPr>
            <p:spPr>
              <a:xfrm>
                <a:off x="6921536" y="338298"/>
                <a:ext cx="4040523" cy="1622911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TextBox 124">
                <a:extLst>
                  <a:ext uri="{FF2B5EF4-FFF2-40B4-BE49-F238E27FC236}">
                    <a16:creationId xmlns:a16="http://schemas.microsoft.com/office/drawing/2014/main" id="{46D32083-0A37-CC0F-8FB7-9FC75E7D2581}"/>
                  </a:ext>
                </a:extLst>
              </p:cNvPr>
              <p:cNvSpPr txBox="1"/>
              <p:nvPr/>
            </p:nvSpPr>
            <p:spPr>
              <a:xfrm>
                <a:off x="7160397" y="399490"/>
                <a:ext cx="3855961" cy="15077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Objetivo</a:t>
                </a:r>
                <a:endParaRPr lang="en-IN" b="1"/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s-ES" sz="1600"/>
                  <a:t>Detección </a:t>
                </a:r>
                <a:r>
                  <a:rPr lang="es-ES" sz="1600" b="1" u="sng"/>
                  <a:t>precoz y control continuo de la desnutrición hospitalaria</a:t>
                </a:r>
                <a:r>
                  <a:rPr lang="es-ES" sz="1600"/>
                  <a:t>, con las características adecuadas para las funciones de cribado</a:t>
                </a:r>
                <a:endParaRPr lang="en-IN" sz="1600" b="1" u="sng"/>
              </a:p>
            </p:txBody>
          </p:sp>
        </p:grpSp>
        <p:grpSp>
          <p:nvGrpSpPr>
            <p:cNvPr id="7" name="Agrupar 1">
              <a:extLst>
                <a:ext uri="{FF2B5EF4-FFF2-40B4-BE49-F238E27FC236}">
                  <a16:creationId xmlns:a16="http://schemas.microsoft.com/office/drawing/2014/main" id="{795F31D4-DDB3-7F16-8E62-50018E952720}"/>
                </a:ext>
              </a:extLst>
            </p:cNvPr>
            <p:cNvGrpSpPr/>
            <p:nvPr/>
          </p:nvGrpSpPr>
          <p:grpSpPr>
            <a:xfrm>
              <a:off x="6734095" y="2533012"/>
              <a:ext cx="4094822" cy="1489765"/>
              <a:chOff x="6734095" y="2533012"/>
              <a:chExt cx="4094822" cy="1489765"/>
            </a:xfrm>
          </p:grpSpPr>
          <p:sp>
            <p:nvSpPr>
              <p:cNvPr id="11" name="Freeform: Shape 88">
                <a:extLst>
                  <a:ext uri="{FF2B5EF4-FFF2-40B4-BE49-F238E27FC236}">
                    <a16:creationId xmlns:a16="http://schemas.microsoft.com/office/drawing/2014/main" id="{1CC37AB4-CC74-26EC-1F8E-8197146E720B}"/>
                  </a:ext>
                </a:extLst>
              </p:cNvPr>
              <p:cNvSpPr/>
              <p:nvPr/>
            </p:nvSpPr>
            <p:spPr>
              <a:xfrm>
                <a:off x="6734095" y="2533012"/>
                <a:ext cx="4040523" cy="1489765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TextBox 125">
                <a:extLst>
                  <a:ext uri="{FF2B5EF4-FFF2-40B4-BE49-F238E27FC236}">
                    <a16:creationId xmlns:a16="http://schemas.microsoft.com/office/drawing/2014/main" id="{980C419A-9C29-EA3C-B882-A4C1A2B39E98}"/>
                  </a:ext>
                </a:extLst>
              </p:cNvPr>
              <p:cNvSpPr txBox="1"/>
              <p:nvPr/>
            </p:nvSpPr>
            <p:spPr>
              <a:xfrm>
                <a:off x="7102225" y="2566937"/>
                <a:ext cx="3726692" cy="13982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>
                    <a:solidFill>
                      <a:schemeClr val="bg1"/>
                    </a:solidFill>
                  </a:rPr>
                  <a:t>Variables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ES" sz="1600">
                    <a:solidFill>
                      <a:schemeClr val="bg1"/>
                    </a:solidFill>
                  </a:rPr>
                  <a:t>Niveles de albúmina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ES" sz="1600">
                    <a:solidFill>
                      <a:schemeClr val="bg1"/>
                    </a:solidFill>
                  </a:rPr>
                  <a:t>Linfocitos total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ES" sz="1600">
                    <a:solidFill>
                      <a:schemeClr val="bg1"/>
                    </a:solidFill>
                  </a:rPr>
                  <a:t>Colesterol</a:t>
                </a:r>
                <a:endParaRPr lang="en-IN" sz="16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Agrupar 2">
              <a:extLst>
                <a:ext uri="{FF2B5EF4-FFF2-40B4-BE49-F238E27FC236}">
                  <a16:creationId xmlns:a16="http://schemas.microsoft.com/office/drawing/2014/main" id="{9944A401-BC40-B2DF-B5B2-2710521BC53F}"/>
                </a:ext>
              </a:extLst>
            </p:cNvPr>
            <p:cNvGrpSpPr/>
            <p:nvPr/>
          </p:nvGrpSpPr>
          <p:grpSpPr>
            <a:xfrm>
              <a:off x="6734095" y="4101375"/>
              <a:ext cx="4159457" cy="1983990"/>
              <a:chOff x="6734095" y="4101375"/>
              <a:chExt cx="4159457" cy="1983990"/>
            </a:xfrm>
          </p:grpSpPr>
          <p:sp>
            <p:nvSpPr>
              <p:cNvPr id="9" name="Freeform: Shape 50">
                <a:extLst>
                  <a:ext uri="{FF2B5EF4-FFF2-40B4-BE49-F238E27FC236}">
                    <a16:creationId xmlns:a16="http://schemas.microsoft.com/office/drawing/2014/main" id="{18E5FE24-E2D1-E4AA-B9E5-339A719A41CB}"/>
                  </a:ext>
                </a:extLst>
              </p:cNvPr>
              <p:cNvSpPr/>
              <p:nvPr/>
            </p:nvSpPr>
            <p:spPr>
              <a:xfrm>
                <a:off x="6734095" y="4101375"/>
                <a:ext cx="4040524" cy="1695326"/>
              </a:xfrm>
              <a:custGeom>
                <a:avLst/>
                <a:gdLst>
                  <a:gd name="connsiteX0" fmla="*/ 3378152 w 3378677"/>
                  <a:gd name="connsiteY0" fmla="*/ 477099 h 1080417"/>
                  <a:gd name="connsiteX1" fmla="*/ 3378152 w 3378677"/>
                  <a:gd name="connsiteY1" fmla="*/ 1080165 h 1080417"/>
                  <a:gd name="connsiteX2" fmla="*/ 87971 w 3378677"/>
                  <a:gd name="connsiteY2" fmla="*/ 1080165 h 1080417"/>
                  <a:gd name="connsiteX3" fmla="*/ 87971 w 3378677"/>
                  <a:gd name="connsiteY3" fmla="*/ 276685 h 1080417"/>
                  <a:gd name="connsiteX4" fmla="*/ -525 w 3378677"/>
                  <a:gd name="connsiteY4" fmla="*/ -252 h 1080417"/>
                  <a:gd name="connsiteX5" fmla="*/ 2900281 w 3378677"/>
                  <a:gd name="connsiteY5" fmla="*/ -252 h 1080417"/>
                  <a:gd name="connsiteX6" fmla="*/ 3378152 w 3378677"/>
                  <a:gd name="connsiteY6" fmla="*/ 476059 h 1080417"/>
                  <a:gd name="connsiteX7" fmla="*/ 3378152 w 3378677"/>
                  <a:gd name="connsiteY7" fmla="*/ 477099 h 108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0417">
                    <a:moveTo>
                      <a:pt x="3378152" y="477099"/>
                    </a:moveTo>
                    <a:lnTo>
                      <a:pt x="3378152" y="1080165"/>
                    </a:lnTo>
                    <a:lnTo>
                      <a:pt x="87971" y="1080165"/>
                    </a:lnTo>
                    <a:lnTo>
                      <a:pt x="87971" y="276685"/>
                    </a:lnTo>
                    <a:cubicBezTo>
                      <a:pt x="88099" y="177389"/>
                      <a:pt x="57153" y="80565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9"/>
                    </a:cubicBezTo>
                    <a:cubicBezTo>
                      <a:pt x="3378152" y="476397"/>
                      <a:pt x="3378152" y="476761"/>
                      <a:pt x="3378152" y="477099"/>
                    </a:cubicBezTo>
                    <a:close/>
                  </a:path>
                </a:pathLst>
              </a:custGeom>
              <a:solidFill>
                <a:srgbClr val="E4BE60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TextBox 126">
                <a:extLst>
                  <a:ext uri="{FF2B5EF4-FFF2-40B4-BE49-F238E27FC236}">
                    <a16:creationId xmlns:a16="http://schemas.microsoft.com/office/drawing/2014/main" id="{DEE3E0A3-37D0-A9E7-C1A5-A0C4A8E95EAC}"/>
                  </a:ext>
                </a:extLst>
              </p:cNvPr>
              <p:cNvSpPr txBox="1"/>
              <p:nvPr/>
            </p:nvSpPr>
            <p:spPr>
              <a:xfrm>
                <a:off x="7037589" y="4151053"/>
                <a:ext cx="3855963" cy="193431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Clasificación</a:t>
                </a:r>
                <a:endParaRPr lang="en-IN" b="1"/>
              </a:p>
              <a:p>
                <a:pPr>
                  <a:lnSpc>
                    <a:spcPct val="107000"/>
                  </a:lnSpc>
                </a:pPr>
                <a:r>
                  <a:rPr lang="es-ES" b="1"/>
                  <a:t>0 - 1: Normonutridos
2-4: Ligera desnutrición
5-8: Desnutrición moderada</a:t>
                </a:r>
              </a:p>
              <a:p>
                <a:pPr>
                  <a:lnSpc>
                    <a:spcPct val="107000"/>
                  </a:lnSpc>
                </a:pPr>
                <a:r>
                  <a:rPr lang="es-ES" b="1"/>
                  <a:t>9-12: </a:t>
                </a:r>
                <a:r>
                  <a:rPr lang="es-ES" b="1" u="sng"/>
                  <a:t>Desnutrición Severa</a:t>
                </a:r>
                <a:r>
                  <a:rPr lang="es-ES" b="1"/>
                  <a:t>
</a:t>
                </a:r>
                <a:endParaRPr lang="en-IN" sz="1400"/>
              </a:p>
            </p:txBody>
          </p:sp>
        </p:grp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DF2E5E7-B91D-DFA2-4ED4-EF69552A246C}"/>
              </a:ext>
            </a:extLst>
          </p:cNvPr>
          <p:cNvSpPr txBox="1"/>
          <p:nvPr/>
        </p:nvSpPr>
        <p:spPr>
          <a:xfrm>
            <a:off x="2767843" y="6275963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Ignacio de </a:t>
            </a:r>
            <a:r>
              <a:rPr lang="es-ES" sz="900" b="0" i="0" err="1">
                <a:solidFill>
                  <a:srgbClr val="212121"/>
                </a:solidFill>
                <a:effectLst/>
                <a:latin typeface="BlinkMacSystemFont"/>
              </a:rPr>
              <a:t>Ulíbarri</a:t>
            </a:r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, J., González-Madroño, A., de Villar, N. G., González, P., González, B., Mancha, A., Rodríguez, F., &amp; Fernández, G. (2005). CONUT: a </a:t>
            </a:r>
            <a:r>
              <a:rPr lang="es-ES" sz="900" b="0" i="0" err="1">
                <a:solidFill>
                  <a:srgbClr val="212121"/>
                </a:solidFill>
                <a:effectLst/>
                <a:latin typeface="BlinkMacSystemFont"/>
              </a:rPr>
              <a:t>tool</a:t>
            </a:r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r>
              <a:rPr lang="es-ES" sz="900" b="0" i="0" err="1">
                <a:solidFill>
                  <a:srgbClr val="212121"/>
                </a:solidFill>
                <a:effectLst/>
                <a:latin typeface="BlinkMacSystemFont"/>
              </a:rPr>
              <a:t>for</a:t>
            </a:r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r>
              <a:rPr lang="es-ES" sz="900" b="0" i="0" err="1">
                <a:solidFill>
                  <a:srgbClr val="212121"/>
                </a:solidFill>
                <a:effectLst/>
                <a:latin typeface="BlinkMacSystemFont"/>
              </a:rPr>
              <a:t>controlling</a:t>
            </a:r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 nutritional status. </a:t>
            </a:r>
            <a:r>
              <a:rPr lang="es-ES" sz="900" b="0" i="0" err="1">
                <a:solidFill>
                  <a:srgbClr val="212121"/>
                </a:solidFill>
                <a:effectLst/>
                <a:latin typeface="BlinkMacSystemFont"/>
              </a:rPr>
              <a:t>First</a:t>
            </a:r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r>
              <a:rPr lang="es-ES" sz="900" b="0" i="0" err="1">
                <a:solidFill>
                  <a:srgbClr val="212121"/>
                </a:solidFill>
                <a:effectLst/>
                <a:latin typeface="BlinkMacSystemFont"/>
              </a:rPr>
              <a:t>validation</a:t>
            </a:r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 in a hospital </a:t>
            </a:r>
            <a:r>
              <a:rPr lang="es-ES" sz="900" b="0" i="0" err="1">
                <a:solidFill>
                  <a:srgbClr val="212121"/>
                </a:solidFill>
                <a:effectLst/>
                <a:latin typeface="BlinkMacSystemFont"/>
              </a:rPr>
              <a:t>population</a:t>
            </a:r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. </a:t>
            </a:r>
            <a:r>
              <a:rPr lang="es-ES" sz="900" b="0" i="1" err="1">
                <a:solidFill>
                  <a:srgbClr val="212121"/>
                </a:solidFill>
                <a:effectLst/>
                <a:latin typeface="BlinkMacSystemFont"/>
              </a:rPr>
              <a:t>Nutricion</a:t>
            </a:r>
            <a:r>
              <a:rPr lang="es-ES" sz="900" b="0" i="1">
                <a:solidFill>
                  <a:srgbClr val="212121"/>
                </a:solidFill>
                <a:effectLst/>
                <a:latin typeface="BlinkMacSystemFont"/>
              </a:rPr>
              <a:t> hospitalaria</a:t>
            </a:r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, </a:t>
            </a:r>
            <a:r>
              <a:rPr lang="es-ES" sz="900" b="0" i="1">
                <a:solidFill>
                  <a:srgbClr val="212121"/>
                </a:solidFill>
                <a:effectLst/>
                <a:latin typeface="BlinkMacSystemFont"/>
              </a:rPr>
              <a:t>20</a:t>
            </a:r>
            <a:r>
              <a:rPr lang="es-ES" sz="900" b="0" i="0">
                <a:solidFill>
                  <a:srgbClr val="212121"/>
                </a:solidFill>
                <a:effectLst/>
                <a:latin typeface="BlinkMacSystemFont"/>
              </a:rPr>
              <a:t>(1), 38–45.</a:t>
            </a:r>
            <a:endParaRPr lang="es-ES_tradnl" sz="90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79392BC-35B3-9CBC-70F3-ACE1A409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259"/>
            <a:ext cx="6289902" cy="43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79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0C7B8-F148-3D56-8EE7-A1636093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remote-malnutrition APP (R-MAPP)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13B5E3F-52B8-5334-4D1F-682E35AA7E9F}"/>
              </a:ext>
            </a:extLst>
          </p:cNvPr>
          <p:cNvGrpSpPr/>
          <p:nvPr/>
        </p:nvGrpSpPr>
        <p:grpSpPr>
          <a:xfrm>
            <a:off x="7674867" y="1302100"/>
            <a:ext cx="4212000" cy="1371600"/>
            <a:chOff x="7674867" y="1269677"/>
            <a:chExt cx="4212000" cy="1371600"/>
          </a:xfrm>
        </p:grpSpPr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6C36607F-D6A5-FD21-9E6E-C95F1201347A}"/>
                </a:ext>
              </a:extLst>
            </p:cNvPr>
            <p:cNvSpPr/>
            <p:nvPr/>
          </p:nvSpPr>
          <p:spPr>
            <a:xfrm>
              <a:off x="7674867" y="1269677"/>
              <a:ext cx="4212000" cy="1371600"/>
            </a:xfrm>
            <a:custGeom>
              <a:avLst/>
              <a:gdLst>
                <a:gd name="connsiteX0" fmla="*/ 3378152 w 3378677"/>
                <a:gd name="connsiteY0" fmla="*/ 477100 h 1081458"/>
                <a:gd name="connsiteX1" fmla="*/ 3378152 w 3378677"/>
                <a:gd name="connsiteY1" fmla="*/ 1081206 h 1081458"/>
                <a:gd name="connsiteX2" fmla="*/ 87971 w 3378677"/>
                <a:gd name="connsiteY2" fmla="*/ 1081206 h 1081458"/>
                <a:gd name="connsiteX3" fmla="*/ 87971 w 3378677"/>
                <a:gd name="connsiteY3" fmla="*/ 276685 h 1081458"/>
                <a:gd name="connsiteX4" fmla="*/ -525 w 3378677"/>
                <a:gd name="connsiteY4" fmla="*/ -252 h 1081458"/>
                <a:gd name="connsiteX5" fmla="*/ 2900281 w 3378677"/>
                <a:gd name="connsiteY5" fmla="*/ -252 h 1081458"/>
                <a:gd name="connsiteX6" fmla="*/ 3378152 w 3378677"/>
                <a:gd name="connsiteY6" fmla="*/ 476058 h 1081458"/>
                <a:gd name="connsiteX7" fmla="*/ 3378152 w 3378677"/>
                <a:gd name="connsiteY7" fmla="*/ 477100 h 108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677" h="1081458">
                  <a:moveTo>
                    <a:pt x="3378152" y="477100"/>
                  </a:moveTo>
                  <a:lnTo>
                    <a:pt x="3378152" y="1081206"/>
                  </a:lnTo>
                  <a:lnTo>
                    <a:pt x="87971" y="1081206"/>
                  </a:lnTo>
                  <a:lnTo>
                    <a:pt x="87971" y="276685"/>
                  </a:lnTo>
                  <a:cubicBezTo>
                    <a:pt x="88152" y="177388"/>
                    <a:pt x="57205" y="80539"/>
                    <a:pt x="-525" y="-252"/>
                  </a:cubicBezTo>
                  <a:lnTo>
                    <a:pt x="2900281" y="-252"/>
                  </a:lnTo>
                  <a:cubicBezTo>
                    <a:pt x="3163761" y="-694"/>
                    <a:pt x="3377709" y="212578"/>
                    <a:pt x="3378152" y="476058"/>
                  </a:cubicBezTo>
                  <a:cubicBezTo>
                    <a:pt x="3378152" y="476397"/>
                    <a:pt x="3378152" y="476761"/>
                    <a:pt x="3378152" y="477100"/>
                  </a:cubicBezTo>
                  <a:close/>
                </a:path>
              </a:pathLst>
            </a:custGeom>
            <a:solidFill>
              <a:srgbClr val="C58B3C"/>
            </a:solidFill>
            <a:ln w="28392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TextBox 124">
              <a:extLst>
                <a:ext uri="{FF2B5EF4-FFF2-40B4-BE49-F238E27FC236}">
                  <a16:creationId xmlns:a16="http://schemas.microsoft.com/office/drawing/2014/main" id="{D8F72427-B48A-6CFE-3846-0AB6F7E8C177}"/>
                </a:ext>
              </a:extLst>
            </p:cNvPr>
            <p:cNvSpPr txBox="1"/>
            <p:nvPr/>
          </p:nvSpPr>
          <p:spPr>
            <a:xfrm>
              <a:off x="7867261" y="1358969"/>
              <a:ext cx="4019606" cy="1244315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Aft>
                  <a:spcPts val="600"/>
                </a:spcAft>
              </a:pPr>
              <a:r>
                <a:rPr lang="en-IN" b="1" err="1"/>
                <a:t>Objetivo</a:t>
              </a:r>
              <a:endParaRPr lang="en-IN" b="1"/>
            </a:p>
            <a:p>
              <a:pPr marL="0" marR="0">
                <a:lnSpc>
                  <a:spcPct val="107000"/>
                </a:lnSpc>
                <a:spcAft>
                  <a:spcPts val="600"/>
                </a:spcAft>
              </a:pPr>
              <a:r>
                <a:rPr lang="es-ES" sz="1600"/>
                <a:t>Identificación</a:t>
              </a:r>
              <a:r>
                <a:rPr lang="es-ES" sz="1600" b="1" u="sng"/>
                <a:t> remota </a:t>
              </a:r>
              <a:r>
                <a:rPr lang="es-ES" sz="1600"/>
                <a:t>del riesgo de desnutrición y</a:t>
              </a:r>
              <a:r>
                <a:rPr lang="es-ES" sz="1600" b="1" u="sng"/>
                <a:t> pérdida de masa muscular y función</a:t>
              </a:r>
              <a:endParaRPr lang="en-IN" sz="1600" b="1" u="sng"/>
            </a:p>
          </p:txBody>
        </p:sp>
      </p:grpSp>
      <p:sp>
        <p:nvSpPr>
          <p:cNvPr id="9" name="Freeform: Shape 88">
            <a:extLst>
              <a:ext uri="{FF2B5EF4-FFF2-40B4-BE49-F238E27FC236}">
                <a16:creationId xmlns:a16="http://schemas.microsoft.com/office/drawing/2014/main" id="{69F43308-D3BC-EE5B-DA0D-6D0FB9A8DAEF}"/>
              </a:ext>
            </a:extLst>
          </p:cNvPr>
          <p:cNvSpPr/>
          <p:nvPr/>
        </p:nvSpPr>
        <p:spPr>
          <a:xfrm>
            <a:off x="7674867" y="2931018"/>
            <a:ext cx="4212000" cy="1440000"/>
          </a:xfrm>
          <a:custGeom>
            <a:avLst/>
            <a:gdLst>
              <a:gd name="connsiteX0" fmla="*/ 3378152 w 3378677"/>
              <a:gd name="connsiteY0" fmla="*/ 476839 h 1081458"/>
              <a:gd name="connsiteX1" fmla="*/ 3378152 w 3378677"/>
              <a:gd name="connsiteY1" fmla="*/ 1081206 h 1081458"/>
              <a:gd name="connsiteX2" fmla="*/ 87971 w 3378677"/>
              <a:gd name="connsiteY2" fmla="*/ 1081206 h 1081458"/>
              <a:gd name="connsiteX3" fmla="*/ 87971 w 3378677"/>
              <a:gd name="connsiteY3" fmla="*/ 276684 h 1081458"/>
              <a:gd name="connsiteX4" fmla="*/ -525 w 3378677"/>
              <a:gd name="connsiteY4" fmla="*/ -252 h 1081458"/>
              <a:gd name="connsiteX5" fmla="*/ 2900281 w 3378677"/>
              <a:gd name="connsiteY5" fmla="*/ -252 h 1081458"/>
              <a:gd name="connsiteX6" fmla="*/ 3378152 w 3378677"/>
              <a:gd name="connsiteY6" fmla="*/ 476058 h 1081458"/>
              <a:gd name="connsiteX7" fmla="*/ 3378152 w 3378677"/>
              <a:gd name="connsiteY7" fmla="*/ 476839 h 108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8677" h="1081458">
                <a:moveTo>
                  <a:pt x="3378152" y="476839"/>
                </a:moveTo>
                <a:lnTo>
                  <a:pt x="3378152" y="1081206"/>
                </a:lnTo>
                <a:lnTo>
                  <a:pt x="87971" y="1081206"/>
                </a:lnTo>
                <a:lnTo>
                  <a:pt x="87971" y="276684"/>
                </a:lnTo>
                <a:cubicBezTo>
                  <a:pt x="88152" y="177388"/>
                  <a:pt x="57205" y="80539"/>
                  <a:pt x="-525" y="-252"/>
                </a:cubicBezTo>
                <a:lnTo>
                  <a:pt x="2900281" y="-252"/>
                </a:lnTo>
                <a:cubicBezTo>
                  <a:pt x="3163761" y="-694"/>
                  <a:pt x="3377709" y="212578"/>
                  <a:pt x="3378152" y="476058"/>
                </a:cubicBezTo>
                <a:cubicBezTo>
                  <a:pt x="3378152" y="476318"/>
                  <a:pt x="3378152" y="476579"/>
                  <a:pt x="3378152" y="476839"/>
                </a:cubicBezTo>
                <a:close/>
              </a:path>
            </a:pathLst>
          </a:custGeom>
          <a:solidFill>
            <a:srgbClr val="3B5AAC"/>
          </a:solidFill>
          <a:ln w="28392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Box 125">
            <a:extLst>
              <a:ext uri="{FF2B5EF4-FFF2-40B4-BE49-F238E27FC236}">
                <a16:creationId xmlns:a16="http://schemas.microsoft.com/office/drawing/2014/main" id="{A37E3739-2CA5-CE3D-A55F-B54A5F8E0540}"/>
              </a:ext>
            </a:extLst>
          </p:cNvPr>
          <p:cNvSpPr txBox="1"/>
          <p:nvPr/>
        </p:nvSpPr>
        <p:spPr>
          <a:xfrm>
            <a:off x="7771064" y="2898842"/>
            <a:ext cx="4019606" cy="145443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600"/>
              </a:spcAft>
            </a:pPr>
            <a:r>
              <a:rPr lang="en-IN" b="1">
                <a:solidFill>
                  <a:schemeClr val="bg1"/>
                </a:solidFill>
              </a:rPr>
              <a:t>Variables</a:t>
            </a:r>
          </a:p>
          <a:p>
            <a:pPr marL="0" marR="0">
              <a:lnSpc>
                <a:spcPct val="107000"/>
              </a:lnSpc>
              <a:spcAft>
                <a:spcPts val="600"/>
              </a:spcAft>
            </a:pPr>
            <a:r>
              <a:rPr lang="es-ES" sz="1400">
                <a:solidFill>
                  <a:schemeClr val="bg1"/>
                </a:solidFill>
              </a:rPr>
              <a:t>MUST: IMC, pérdida de peso, reducción de la ingesta de alimentos durante 5 días (enfermedad aguda)</a:t>
            </a:r>
          </a:p>
          <a:p>
            <a:pPr marL="0" marR="0">
              <a:lnSpc>
                <a:spcPct val="107000"/>
              </a:lnSpc>
              <a:spcAft>
                <a:spcPts val="600"/>
              </a:spcAft>
            </a:pPr>
            <a:r>
              <a:rPr lang="es-ES" sz="1400">
                <a:solidFill>
                  <a:schemeClr val="bg1"/>
                </a:solidFill>
              </a:rPr>
              <a:t>SARC-F: fuerza, ayuda para caminar, levantarse de una silla, subir escaleras y caídas</a:t>
            </a:r>
            <a:endParaRPr lang="en-IN" sz="1200">
              <a:solidFill>
                <a:schemeClr val="bg1"/>
              </a:solidFill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C3E86F0-ABFA-8303-3527-75BE9E42E862}"/>
              </a:ext>
            </a:extLst>
          </p:cNvPr>
          <p:cNvGrpSpPr/>
          <p:nvPr/>
        </p:nvGrpSpPr>
        <p:grpSpPr>
          <a:xfrm>
            <a:off x="7674867" y="4486184"/>
            <a:ext cx="4212000" cy="1450525"/>
            <a:chOff x="7674867" y="4453761"/>
            <a:chExt cx="4212000" cy="1450525"/>
          </a:xfrm>
        </p:grpSpPr>
        <p:sp>
          <p:nvSpPr>
            <p:cNvPr id="14" name="Freeform: Shape 50">
              <a:extLst>
                <a:ext uri="{FF2B5EF4-FFF2-40B4-BE49-F238E27FC236}">
                  <a16:creationId xmlns:a16="http://schemas.microsoft.com/office/drawing/2014/main" id="{D7107B3B-0B69-4124-1DF8-755007E2C1F9}"/>
                </a:ext>
              </a:extLst>
            </p:cNvPr>
            <p:cNvSpPr/>
            <p:nvPr/>
          </p:nvSpPr>
          <p:spPr>
            <a:xfrm>
              <a:off x="7674867" y="4505188"/>
              <a:ext cx="4212000" cy="1371600"/>
            </a:xfrm>
            <a:custGeom>
              <a:avLst/>
              <a:gdLst>
                <a:gd name="connsiteX0" fmla="*/ 3378152 w 3378677"/>
                <a:gd name="connsiteY0" fmla="*/ 477099 h 1080417"/>
                <a:gd name="connsiteX1" fmla="*/ 3378152 w 3378677"/>
                <a:gd name="connsiteY1" fmla="*/ 1080165 h 1080417"/>
                <a:gd name="connsiteX2" fmla="*/ 87971 w 3378677"/>
                <a:gd name="connsiteY2" fmla="*/ 1080165 h 1080417"/>
                <a:gd name="connsiteX3" fmla="*/ 87971 w 3378677"/>
                <a:gd name="connsiteY3" fmla="*/ 276685 h 1080417"/>
                <a:gd name="connsiteX4" fmla="*/ -525 w 3378677"/>
                <a:gd name="connsiteY4" fmla="*/ -252 h 1080417"/>
                <a:gd name="connsiteX5" fmla="*/ 2900281 w 3378677"/>
                <a:gd name="connsiteY5" fmla="*/ -252 h 1080417"/>
                <a:gd name="connsiteX6" fmla="*/ 3378152 w 3378677"/>
                <a:gd name="connsiteY6" fmla="*/ 476059 h 1080417"/>
                <a:gd name="connsiteX7" fmla="*/ 3378152 w 3378677"/>
                <a:gd name="connsiteY7" fmla="*/ 477099 h 10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677" h="1080417">
                  <a:moveTo>
                    <a:pt x="3378152" y="477099"/>
                  </a:moveTo>
                  <a:lnTo>
                    <a:pt x="3378152" y="1080165"/>
                  </a:lnTo>
                  <a:lnTo>
                    <a:pt x="87971" y="1080165"/>
                  </a:lnTo>
                  <a:lnTo>
                    <a:pt x="87971" y="276685"/>
                  </a:lnTo>
                  <a:cubicBezTo>
                    <a:pt x="88099" y="177389"/>
                    <a:pt x="57153" y="80565"/>
                    <a:pt x="-525" y="-252"/>
                  </a:cubicBezTo>
                  <a:lnTo>
                    <a:pt x="2900281" y="-252"/>
                  </a:lnTo>
                  <a:cubicBezTo>
                    <a:pt x="3163761" y="-694"/>
                    <a:pt x="3377709" y="212578"/>
                    <a:pt x="3378152" y="476059"/>
                  </a:cubicBezTo>
                  <a:cubicBezTo>
                    <a:pt x="3378152" y="476397"/>
                    <a:pt x="3378152" y="476761"/>
                    <a:pt x="3378152" y="477099"/>
                  </a:cubicBezTo>
                  <a:close/>
                </a:path>
              </a:pathLst>
            </a:custGeom>
            <a:solidFill>
              <a:srgbClr val="E4BE60"/>
            </a:solidFill>
            <a:ln w="28392" cap="flat">
              <a:noFill/>
              <a:prstDash val="solid"/>
              <a:miter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TextBox 126">
              <a:extLst>
                <a:ext uri="{FF2B5EF4-FFF2-40B4-BE49-F238E27FC236}">
                  <a16:creationId xmlns:a16="http://schemas.microsoft.com/office/drawing/2014/main" id="{96371DCB-F84A-F8DF-02AC-AB6EE251585A}"/>
                </a:ext>
              </a:extLst>
            </p:cNvPr>
            <p:cNvSpPr txBox="1"/>
            <p:nvPr/>
          </p:nvSpPr>
          <p:spPr>
            <a:xfrm>
              <a:off x="7867261" y="4453761"/>
              <a:ext cx="4019606" cy="1450525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Aft>
                  <a:spcPts val="600"/>
                </a:spcAft>
              </a:pPr>
              <a:r>
                <a:rPr lang="en-IN" b="1"/>
                <a:t>Clasificación</a:t>
              </a:r>
            </a:p>
            <a:p>
              <a:pPr marL="0" marR="0"/>
              <a:r>
                <a:rPr lang="en-IN" sz="1600" b="1"/>
                <a:t>MUST ≥ 2 o/y SARC-F ≥ 4</a:t>
              </a:r>
              <a:r>
                <a:rPr lang="en-IN" sz="1600"/>
                <a:t>:</a:t>
              </a:r>
              <a:r>
                <a:rPr lang="en-IN" sz="1600" b="1"/>
                <a:t> </a:t>
              </a:r>
              <a:r>
                <a:rPr lang="en-IN" sz="1600" b="1" err="1"/>
                <a:t>Riesgo</a:t>
              </a:r>
              <a:r>
                <a:rPr lang="en-IN" sz="1600" b="1"/>
                <a:t> de </a:t>
              </a:r>
              <a:r>
                <a:rPr lang="en-IN" sz="1600" b="1" err="1"/>
                <a:t>desnutrición</a:t>
              </a:r>
              <a:r>
                <a:rPr lang="en-IN" sz="1600" b="1"/>
                <a:t> y sarcopenia</a:t>
              </a:r>
            </a:p>
            <a:p>
              <a:pPr>
                <a:spcAft>
                  <a:spcPts val="600"/>
                </a:spcAft>
              </a:pPr>
              <a:r>
                <a:rPr lang="en-IN" sz="1600"/>
                <a:t>MUST ≤ 1 o/y SARC-F &lt; 4: </a:t>
              </a:r>
              <a:r>
                <a:rPr lang="es-ES" sz="1600"/>
                <a:t>Bajo riesgo de desnutrición y sarcopenia</a:t>
              </a:r>
              <a:endParaRPr lang="en-IN" sz="1600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F387E51-D697-DE0C-5AF6-C91008B7D0A3}"/>
              </a:ext>
            </a:extLst>
          </p:cNvPr>
          <p:cNvSpPr txBox="1"/>
          <p:nvPr/>
        </p:nvSpPr>
        <p:spPr>
          <a:xfrm>
            <a:off x="7674867" y="5968913"/>
            <a:ext cx="702696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err="1">
                <a:latin typeface="Arial"/>
                <a:cs typeface="Segoe UI"/>
              </a:rPr>
              <a:t>Krznarić</a:t>
            </a:r>
            <a:r>
              <a:rPr lang="pt-BR" sz="1100">
                <a:latin typeface="Arial"/>
                <a:cs typeface="Segoe UI"/>
              </a:rPr>
              <a:t> Ž, et al. </a:t>
            </a:r>
            <a:r>
              <a:rPr lang="pt-BR" sz="1100" i="1" err="1">
                <a:latin typeface="Arial"/>
                <a:ea typeface="+mn-lt"/>
                <a:cs typeface="+mn-lt"/>
              </a:rPr>
              <a:t>Clin</a:t>
            </a:r>
            <a:r>
              <a:rPr lang="pt-BR" sz="1100" i="1">
                <a:latin typeface="Arial"/>
                <a:ea typeface="+mn-lt"/>
                <a:cs typeface="+mn-lt"/>
              </a:rPr>
              <a:t> Nutr</a:t>
            </a:r>
            <a:r>
              <a:rPr lang="pt-BR" sz="1100">
                <a:latin typeface="Arial"/>
                <a:ea typeface="+mn-lt"/>
                <a:cs typeface="+mn-lt"/>
              </a:rPr>
              <a:t>. 2020;39(7):1983-1987. </a:t>
            </a:r>
            <a:endParaRPr lang="en-US" sz="1100"/>
          </a:p>
          <a:p>
            <a:endParaRPr lang="pt-BR" sz="1200">
              <a:latin typeface="+mj-l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35A84-74CF-D162-D841-3F6ABA189738}"/>
              </a:ext>
            </a:extLst>
          </p:cNvPr>
          <p:cNvSpPr txBox="1"/>
          <p:nvPr/>
        </p:nvSpPr>
        <p:spPr>
          <a:xfrm>
            <a:off x="7598835" y="6242326"/>
            <a:ext cx="4593165" cy="6340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EPA- 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Eicosapentaenoic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Acid</a:t>
            </a:r>
          </a:p>
          <a:p>
            <a:pPr>
              <a:lnSpc>
                <a:spcPct val="80000"/>
              </a:lnSpc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HMB- β-Hydroxy-β-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Methylbutyrate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IBD- Inflammatory Bowel Disease</a:t>
            </a:r>
          </a:p>
          <a:p>
            <a:pPr>
              <a:lnSpc>
                <a:spcPct val="80000"/>
              </a:lnSpc>
            </a:pPr>
            <a:r>
              <a:rPr lang="en-US" sz="110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TGF-β2- Transforming Growth Factor Beta-2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B06AA7-BD5D-621B-D357-7C840CAF0FF5}"/>
              </a:ext>
            </a:extLst>
          </p:cNvPr>
          <p:cNvSpPr txBox="1"/>
          <p:nvPr/>
        </p:nvSpPr>
        <p:spPr>
          <a:xfrm>
            <a:off x="7236544" y="497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R-MAPP (rmappnutrition.com)</a:t>
            </a:r>
            <a:endParaRPr lang="es-ES_tradn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36408CDE-0C95-4B41-B6C8-089512700F37}"/>
                  </a:ext>
                </a:extLst>
              </p14:cNvPr>
              <p14:cNvContentPartPr/>
              <p14:nvPr/>
            </p14:nvContentPartPr>
            <p14:xfrm>
              <a:off x="1796140" y="1892210"/>
              <a:ext cx="360" cy="36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36408CDE-0C95-4B41-B6C8-089512700F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8140" y="187421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810D78EE-9D65-1C19-DB4D-9C2A9575D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030539"/>
            <a:ext cx="6132010" cy="51257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889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F7856-0105-7D02-66F6-E8F1EEE8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849"/>
            <a:ext cx="10515600" cy="923026"/>
          </a:xfrm>
        </p:spPr>
        <p:txBody>
          <a:bodyPr>
            <a:normAutofit fontScale="90000"/>
          </a:bodyPr>
          <a:lstStyle/>
          <a:p>
            <a:r>
              <a:rPr lang="en-US"/>
              <a:t>Proceso de cuidado nutricional
</a:t>
            </a:r>
          </a:p>
        </p:txBody>
      </p:sp>
      <p:grpSp>
        <p:nvGrpSpPr>
          <p:cNvPr id="13" name="Group 29">
            <a:extLst>
              <a:ext uri="{FF2B5EF4-FFF2-40B4-BE49-F238E27FC236}">
                <a16:creationId xmlns:a16="http://schemas.microsoft.com/office/drawing/2014/main" id="{6C2929A9-4859-F4C6-133C-57264405B153}"/>
              </a:ext>
            </a:extLst>
          </p:cNvPr>
          <p:cNvGrpSpPr/>
          <p:nvPr/>
        </p:nvGrpSpPr>
        <p:grpSpPr>
          <a:xfrm>
            <a:off x="3586381" y="797366"/>
            <a:ext cx="8208134" cy="5747508"/>
            <a:chOff x="1813019" y="548894"/>
            <a:chExt cx="8208134" cy="5747508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714A5EDD-19D4-8928-E365-072F8D0DB527}"/>
                </a:ext>
              </a:extLst>
            </p:cNvPr>
            <p:cNvGrpSpPr/>
            <p:nvPr/>
          </p:nvGrpSpPr>
          <p:grpSpPr>
            <a:xfrm>
              <a:off x="3099809" y="548894"/>
              <a:ext cx="5755786" cy="5747508"/>
              <a:chOff x="2687570" y="253927"/>
              <a:chExt cx="6508327" cy="6498966"/>
            </a:xfrm>
          </p:grpSpPr>
          <p:grpSp>
            <p:nvGrpSpPr>
              <p:cNvPr id="19" name="Group 4">
                <a:extLst>
                  <a:ext uri="{FF2B5EF4-FFF2-40B4-BE49-F238E27FC236}">
                    <a16:creationId xmlns:a16="http://schemas.microsoft.com/office/drawing/2014/main" id="{D2737758-08A0-5258-3351-47586B86FC87}"/>
                  </a:ext>
                </a:extLst>
              </p:cNvPr>
              <p:cNvGrpSpPr/>
              <p:nvPr/>
            </p:nvGrpSpPr>
            <p:grpSpPr>
              <a:xfrm>
                <a:off x="4941348" y="253927"/>
                <a:ext cx="2486085" cy="3127867"/>
                <a:chOff x="4941348" y="253927"/>
                <a:chExt cx="2486085" cy="3127867"/>
              </a:xfrm>
            </p:grpSpPr>
            <p:sp>
              <p:nvSpPr>
                <p:cNvPr id="34" name="Freeform 3">
                  <a:extLst>
                    <a:ext uri="{FF2B5EF4-FFF2-40B4-BE49-F238E27FC236}">
                      <a16:creationId xmlns:a16="http://schemas.microsoft.com/office/drawing/2014/main" id="{5035BC4F-ECBE-4028-D41F-3A68E481DD4D}"/>
                    </a:ext>
                  </a:extLst>
                </p:cNvPr>
                <p:cNvSpPr/>
                <p:nvPr/>
              </p:nvSpPr>
              <p:spPr>
                <a:xfrm rot="2700000">
                  <a:off x="4976915" y="1432533"/>
                  <a:ext cx="751741" cy="822875"/>
                </a:xfrm>
                <a:custGeom>
                  <a:avLst/>
                  <a:gdLst>
                    <a:gd name="connsiteX0" fmla="*/ 0 w 751741"/>
                    <a:gd name="connsiteY0" fmla="*/ 1 h 822875"/>
                    <a:gd name="connsiteX1" fmla="*/ 751741 w 751741"/>
                    <a:gd name="connsiteY1" fmla="*/ 0 h 822875"/>
                    <a:gd name="connsiteX2" fmla="*/ 727582 w 751741"/>
                    <a:gd name="connsiteY2" fmla="*/ 822875 h 822875"/>
                    <a:gd name="connsiteX3" fmla="*/ 352159 w 751741"/>
                    <a:gd name="connsiteY3" fmla="*/ 381865 h 822875"/>
                    <a:gd name="connsiteX4" fmla="*/ 0 w 751741"/>
                    <a:gd name="connsiteY4" fmla="*/ 795545 h 822875"/>
                    <a:gd name="connsiteX5" fmla="*/ 0 w 751741"/>
                    <a:gd name="connsiteY5" fmla="*/ 1 h 82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1741" h="822875">
                      <a:moveTo>
                        <a:pt x="0" y="1"/>
                      </a:moveTo>
                      <a:lnTo>
                        <a:pt x="751741" y="0"/>
                      </a:lnTo>
                      <a:lnTo>
                        <a:pt x="727582" y="822875"/>
                      </a:lnTo>
                      <a:lnTo>
                        <a:pt x="352159" y="381865"/>
                      </a:lnTo>
                      <a:lnTo>
                        <a:pt x="0" y="79554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035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  <p:grpSp>
              <p:nvGrpSpPr>
                <p:cNvPr id="35" name="Group 22">
                  <a:extLst>
                    <a:ext uri="{FF2B5EF4-FFF2-40B4-BE49-F238E27FC236}">
                      <a16:creationId xmlns:a16="http://schemas.microsoft.com/office/drawing/2014/main" id="{F80F7EAE-7979-F457-1296-C9E695652F73}"/>
                    </a:ext>
                  </a:extLst>
                </p:cNvPr>
                <p:cNvGrpSpPr/>
                <p:nvPr/>
              </p:nvGrpSpPr>
              <p:grpSpPr>
                <a:xfrm rot="16200000">
                  <a:off x="4965351" y="919713"/>
                  <a:ext cx="3127867" cy="1796296"/>
                  <a:chOff x="8230998" y="733309"/>
                  <a:chExt cx="3533158" cy="2029050"/>
                </a:xfrm>
              </p:grpSpPr>
              <p:sp>
                <p:nvSpPr>
                  <p:cNvPr id="36" name="Freeform 15">
                    <a:extLst>
                      <a:ext uri="{FF2B5EF4-FFF2-40B4-BE49-F238E27FC236}">
                        <a16:creationId xmlns:a16="http://schemas.microsoft.com/office/drawing/2014/main" id="{25BFE774-301D-E3AE-850F-7D730499BBB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8983052" y="-18745"/>
                    <a:ext cx="2029050" cy="3533158"/>
                  </a:xfrm>
                  <a:custGeom>
                    <a:avLst/>
                    <a:gdLst>
                      <a:gd name="connsiteX0" fmla="*/ 0 w 2029050"/>
                      <a:gd name="connsiteY0" fmla="*/ 2341396 h 3533158"/>
                      <a:gd name="connsiteX1" fmla="*/ 491632 w 2029050"/>
                      <a:gd name="connsiteY1" fmla="*/ 2341395 h 3533158"/>
                      <a:gd name="connsiteX2" fmla="*/ 475242 w 2029050"/>
                      <a:gd name="connsiteY2" fmla="*/ 2899666 h 3533158"/>
                      <a:gd name="connsiteX3" fmla="*/ 517021 w 2029050"/>
                      <a:gd name="connsiteY3" fmla="*/ 1476687 h 3533158"/>
                      <a:gd name="connsiteX4" fmla="*/ 517021 w 2029050"/>
                      <a:gd name="connsiteY4" fmla="*/ 2341394 h 3533158"/>
                      <a:gd name="connsiteX5" fmla="*/ 513961 w 2029050"/>
                      <a:gd name="connsiteY5" fmla="*/ 2341394 h 3533158"/>
                      <a:gd name="connsiteX6" fmla="*/ 491634 w 2029050"/>
                      <a:gd name="connsiteY6" fmla="*/ 2341393 h 3533158"/>
                      <a:gd name="connsiteX7" fmla="*/ 491634 w 2029050"/>
                      <a:gd name="connsiteY7" fmla="*/ 2341393 h 3533158"/>
                      <a:gd name="connsiteX8" fmla="*/ 491632 w 2029050"/>
                      <a:gd name="connsiteY8" fmla="*/ 2341393 h 3533158"/>
                      <a:gd name="connsiteX9" fmla="*/ 517021 w 2029050"/>
                      <a:gd name="connsiteY9" fmla="*/ 421167 h 3533158"/>
                      <a:gd name="connsiteX10" fmla="*/ 1512028 w 2029050"/>
                      <a:gd name="connsiteY10" fmla="*/ 1416173 h 3533158"/>
                      <a:gd name="connsiteX11" fmla="*/ 1512027 w 2029050"/>
                      <a:gd name="connsiteY11" fmla="*/ 2341394 h 3533158"/>
                      <a:gd name="connsiteX12" fmla="*/ 2029050 w 2029050"/>
                      <a:gd name="connsiteY12" fmla="*/ 2341394 h 3533158"/>
                      <a:gd name="connsiteX13" fmla="*/ 1499779 w 2029050"/>
                      <a:gd name="connsiteY13" fmla="*/ 2963127 h 3533158"/>
                      <a:gd name="connsiteX14" fmla="*/ 1014524 w 2029050"/>
                      <a:gd name="connsiteY14" fmla="*/ 3533158 h 3533158"/>
                      <a:gd name="connsiteX15" fmla="*/ 475243 w 2029050"/>
                      <a:gd name="connsiteY15" fmla="*/ 2899663 h 3533158"/>
                      <a:gd name="connsiteX16" fmla="*/ 491634 w 2029050"/>
                      <a:gd name="connsiteY16" fmla="*/ 2341393 h 3533158"/>
                      <a:gd name="connsiteX17" fmla="*/ 513961 w 2029050"/>
                      <a:gd name="connsiteY17" fmla="*/ 2341394 h 3533158"/>
                      <a:gd name="connsiteX18" fmla="*/ 517022 w 2029050"/>
                      <a:gd name="connsiteY18" fmla="*/ 2341394 h 3533158"/>
                      <a:gd name="connsiteX19" fmla="*/ 517022 w 2029050"/>
                      <a:gd name="connsiteY19" fmla="*/ 1476687 h 3533158"/>
                      <a:gd name="connsiteX20" fmla="*/ 529260 w 2029050"/>
                      <a:gd name="connsiteY20" fmla="*/ 1059839 h 3533158"/>
                      <a:gd name="connsiteX21" fmla="*/ 529259 w 2029050"/>
                      <a:gd name="connsiteY21" fmla="*/ 1059839 h 3533158"/>
                      <a:gd name="connsiteX22" fmla="*/ 517021 w 2029050"/>
                      <a:gd name="connsiteY22" fmla="*/ 1476687 h 3533158"/>
                      <a:gd name="connsiteX23" fmla="*/ 517022 w 2029050"/>
                      <a:gd name="connsiteY23" fmla="*/ 1059481 h 3533158"/>
                      <a:gd name="connsiteX24" fmla="*/ 517021 w 2029050"/>
                      <a:gd name="connsiteY24" fmla="*/ 0 h 3533158"/>
                      <a:gd name="connsiteX25" fmla="*/ 532944 w 2029050"/>
                      <a:gd name="connsiteY25" fmla="*/ 0 h 3533158"/>
                      <a:gd name="connsiteX26" fmla="*/ 517021 w 2029050"/>
                      <a:gd name="connsiteY26" fmla="*/ 15923 h 3533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029050" h="3533158">
                        <a:moveTo>
                          <a:pt x="0" y="2341396"/>
                        </a:moveTo>
                        <a:lnTo>
                          <a:pt x="491632" y="2341395"/>
                        </a:lnTo>
                        <a:lnTo>
                          <a:pt x="475242" y="2899666"/>
                        </a:lnTo>
                        <a:close/>
                        <a:moveTo>
                          <a:pt x="517021" y="1476687"/>
                        </a:moveTo>
                        <a:lnTo>
                          <a:pt x="517021" y="2341394"/>
                        </a:lnTo>
                        <a:lnTo>
                          <a:pt x="513961" y="2341394"/>
                        </a:lnTo>
                        <a:lnTo>
                          <a:pt x="491634" y="2341393"/>
                        </a:lnTo>
                        <a:lnTo>
                          <a:pt x="491634" y="2341393"/>
                        </a:lnTo>
                        <a:lnTo>
                          <a:pt x="491632" y="2341393"/>
                        </a:lnTo>
                        <a:close/>
                        <a:moveTo>
                          <a:pt x="517021" y="421167"/>
                        </a:moveTo>
                        <a:lnTo>
                          <a:pt x="1512028" y="1416173"/>
                        </a:lnTo>
                        <a:lnTo>
                          <a:pt x="1512027" y="2341394"/>
                        </a:lnTo>
                        <a:lnTo>
                          <a:pt x="2029050" y="2341394"/>
                        </a:lnTo>
                        <a:lnTo>
                          <a:pt x="1499779" y="2963127"/>
                        </a:lnTo>
                        <a:lnTo>
                          <a:pt x="1014524" y="3533158"/>
                        </a:lnTo>
                        <a:lnTo>
                          <a:pt x="475243" y="2899663"/>
                        </a:lnTo>
                        <a:lnTo>
                          <a:pt x="491634" y="2341393"/>
                        </a:lnTo>
                        <a:lnTo>
                          <a:pt x="513961" y="2341394"/>
                        </a:lnTo>
                        <a:lnTo>
                          <a:pt x="517022" y="2341394"/>
                        </a:lnTo>
                        <a:lnTo>
                          <a:pt x="517022" y="1476687"/>
                        </a:lnTo>
                        <a:lnTo>
                          <a:pt x="529260" y="1059839"/>
                        </a:lnTo>
                        <a:lnTo>
                          <a:pt x="529259" y="1059839"/>
                        </a:lnTo>
                        <a:lnTo>
                          <a:pt x="517021" y="1476687"/>
                        </a:lnTo>
                        <a:lnTo>
                          <a:pt x="517022" y="1059481"/>
                        </a:lnTo>
                        <a:close/>
                        <a:moveTo>
                          <a:pt x="517021" y="0"/>
                        </a:moveTo>
                        <a:lnTo>
                          <a:pt x="532944" y="0"/>
                        </a:lnTo>
                        <a:lnTo>
                          <a:pt x="517021" y="15923"/>
                        </a:lnTo>
                        <a:close/>
                      </a:path>
                    </a:pathLst>
                  </a:custGeom>
                  <a:solidFill>
                    <a:srgbClr val="203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37" name="Freeform 16">
                    <a:extLst>
                      <a:ext uri="{FF2B5EF4-FFF2-40B4-BE49-F238E27FC236}">
                        <a16:creationId xmlns:a16="http://schemas.microsoft.com/office/drawing/2014/main" id="{2A86276B-5A26-4EA6-DC47-FFF4E216106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047194" y="699294"/>
                    <a:ext cx="1440002" cy="2507457"/>
                  </a:xfrm>
                  <a:custGeom>
                    <a:avLst/>
                    <a:gdLst>
                      <a:gd name="connsiteX0" fmla="*/ 0 w 1440002"/>
                      <a:gd name="connsiteY0" fmla="*/ 1661672 h 2507457"/>
                      <a:gd name="connsiteX1" fmla="*/ 348908 w 1440002"/>
                      <a:gd name="connsiteY1" fmla="*/ 1661671 h 2507457"/>
                      <a:gd name="connsiteX2" fmla="*/ 337276 w 1440002"/>
                      <a:gd name="connsiteY2" fmla="*/ 2057872 h 2507457"/>
                      <a:gd name="connsiteX3" fmla="*/ 366926 w 1440002"/>
                      <a:gd name="connsiteY3" fmla="*/ 1047994 h 2507457"/>
                      <a:gd name="connsiteX4" fmla="*/ 366926 w 1440002"/>
                      <a:gd name="connsiteY4" fmla="*/ 1661670 h 2507457"/>
                      <a:gd name="connsiteX5" fmla="*/ 348908 w 1440002"/>
                      <a:gd name="connsiteY5" fmla="*/ 1661670 h 2507457"/>
                      <a:gd name="connsiteX6" fmla="*/ 366926 w 1440002"/>
                      <a:gd name="connsiteY6" fmla="*/ 0 h 2507457"/>
                      <a:gd name="connsiteX7" fmla="*/ 398439 w 1440002"/>
                      <a:gd name="connsiteY7" fmla="*/ 0 h 2507457"/>
                      <a:gd name="connsiteX8" fmla="*/ 1064382 w 1440002"/>
                      <a:gd name="connsiteY8" fmla="*/ 665945 h 2507457"/>
                      <a:gd name="connsiteX9" fmla="*/ 1073075 w 1440002"/>
                      <a:gd name="connsiteY9" fmla="*/ 674638 h 2507457"/>
                      <a:gd name="connsiteX10" fmla="*/ 1073075 w 1440002"/>
                      <a:gd name="connsiteY10" fmla="*/ 1661670 h 2507457"/>
                      <a:gd name="connsiteX11" fmla="*/ 1440002 w 1440002"/>
                      <a:gd name="connsiteY11" fmla="*/ 1661670 h 2507457"/>
                      <a:gd name="connsiteX12" fmla="*/ 1064382 w 1440002"/>
                      <a:gd name="connsiteY12" fmla="*/ 2102910 h 2507457"/>
                      <a:gd name="connsiteX13" fmla="*/ 720000 w 1440002"/>
                      <a:gd name="connsiteY13" fmla="*/ 2507457 h 2507457"/>
                      <a:gd name="connsiteX14" fmla="*/ 337277 w 1440002"/>
                      <a:gd name="connsiteY14" fmla="*/ 2057870 h 2507457"/>
                      <a:gd name="connsiteX15" fmla="*/ 348909 w 1440002"/>
                      <a:gd name="connsiteY15" fmla="*/ 1661670 h 2507457"/>
                      <a:gd name="connsiteX16" fmla="*/ 366927 w 1440002"/>
                      <a:gd name="connsiteY16" fmla="*/ 1661670 h 2507457"/>
                      <a:gd name="connsiteX17" fmla="*/ 366927 w 1440002"/>
                      <a:gd name="connsiteY17" fmla="*/ 1047994 h 2507457"/>
                      <a:gd name="connsiteX18" fmla="*/ 375612 w 1440002"/>
                      <a:gd name="connsiteY18" fmla="*/ 752160 h 2507457"/>
                      <a:gd name="connsiteX19" fmla="*/ 375611 w 1440002"/>
                      <a:gd name="connsiteY19" fmla="*/ 752160 h 2507457"/>
                      <a:gd name="connsiteX20" fmla="*/ 366926 w 1440002"/>
                      <a:gd name="connsiteY20" fmla="*/ 1047994 h 2507457"/>
                      <a:gd name="connsiteX21" fmla="*/ 366927 w 1440002"/>
                      <a:gd name="connsiteY21" fmla="*/ 751906 h 2507457"/>
                      <a:gd name="connsiteX22" fmla="*/ 366927 w 1440002"/>
                      <a:gd name="connsiteY22" fmla="*/ 751906 h 2507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40002" h="2507457">
                        <a:moveTo>
                          <a:pt x="0" y="1661672"/>
                        </a:moveTo>
                        <a:lnTo>
                          <a:pt x="348908" y="1661671"/>
                        </a:lnTo>
                        <a:lnTo>
                          <a:pt x="337276" y="2057872"/>
                        </a:lnTo>
                        <a:close/>
                        <a:moveTo>
                          <a:pt x="366926" y="1047994"/>
                        </a:moveTo>
                        <a:lnTo>
                          <a:pt x="366926" y="1661670"/>
                        </a:lnTo>
                        <a:lnTo>
                          <a:pt x="348908" y="1661670"/>
                        </a:lnTo>
                        <a:close/>
                        <a:moveTo>
                          <a:pt x="366926" y="0"/>
                        </a:moveTo>
                        <a:lnTo>
                          <a:pt x="398439" y="0"/>
                        </a:lnTo>
                        <a:lnTo>
                          <a:pt x="1064382" y="665945"/>
                        </a:lnTo>
                        <a:lnTo>
                          <a:pt x="1073075" y="674638"/>
                        </a:lnTo>
                        <a:lnTo>
                          <a:pt x="1073075" y="1661670"/>
                        </a:lnTo>
                        <a:lnTo>
                          <a:pt x="1440002" y="1661670"/>
                        </a:lnTo>
                        <a:lnTo>
                          <a:pt x="1064382" y="2102910"/>
                        </a:lnTo>
                        <a:lnTo>
                          <a:pt x="720000" y="2507457"/>
                        </a:lnTo>
                        <a:lnTo>
                          <a:pt x="337277" y="2057870"/>
                        </a:lnTo>
                        <a:lnTo>
                          <a:pt x="348909" y="1661670"/>
                        </a:lnTo>
                        <a:lnTo>
                          <a:pt x="366927" y="1661670"/>
                        </a:lnTo>
                        <a:lnTo>
                          <a:pt x="366927" y="1047994"/>
                        </a:lnTo>
                        <a:lnTo>
                          <a:pt x="375612" y="752160"/>
                        </a:lnTo>
                        <a:lnTo>
                          <a:pt x="375611" y="752160"/>
                        </a:lnTo>
                        <a:lnTo>
                          <a:pt x="366926" y="1047994"/>
                        </a:lnTo>
                        <a:lnTo>
                          <a:pt x="366927" y="751906"/>
                        </a:lnTo>
                        <a:lnTo>
                          <a:pt x="366927" y="75190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latin typeface="Georgia" panose="02040502050405020303" pitchFamily="18" charset="0"/>
                    </a:endParaRPr>
                  </a:p>
                </p:txBody>
              </p:sp>
            </p:grpSp>
          </p:grp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0C07F002-E43B-8A36-7C74-19AA95D7EA2C}"/>
                  </a:ext>
                </a:extLst>
              </p:cNvPr>
              <p:cNvSpPr/>
              <p:nvPr/>
            </p:nvSpPr>
            <p:spPr>
              <a:xfrm rot="2700000">
                <a:off x="7180184" y="2549331"/>
                <a:ext cx="836348" cy="751906"/>
              </a:xfrm>
              <a:custGeom>
                <a:avLst/>
                <a:gdLst>
                  <a:gd name="connsiteX0" fmla="*/ 32199 w 836348"/>
                  <a:gd name="connsiteY0" fmla="*/ 0 h 751906"/>
                  <a:gd name="connsiteX1" fmla="*/ 836347 w 836348"/>
                  <a:gd name="connsiteY1" fmla="*/ 0 h 751906"/>
                  <a:gd name="connsiteX2" fmla="*/ 836348 w 836348"/>
                  <a:gd name="connsiteY2" fmla="*/ 751906 h 751906"/>
                  <a:gd name="connsiteX3" fmla="*/ 0 w 836348"/>
                  <a:gd name="connsiteY3" fmla="*/ 727350 h 751906"/>
                  <a:gd name="connsiteX4" fmla="*/ 443308 w 836348"/>
                  <a:gd name="connsiteY4" fmla="*/ 349970 h 751906"/>
                  <a:gd name="connsiteX5" fmla="*/ 32199 w 836348"/>
                  <a:gd name="connsiteY5" fmla="*/ 0 h 75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6348" h="751906">
                    <a:moveTo>
                      <a:pt x="32199" y="0"/>
                    </a:moveTo>
                    <a:lnTo>
                      <a:pt x="836347" y="0"/>
                    </a:lnTo>
                    <a:lnTo>
                      <a:pt x="836348" y="751906"/>
                    </a:lnTo>
                    <a:lnTo>
                      <a:pt x="0" y="727350"/>
                    </a:lnTo>
                    <a:lnTo>
                      <a:pt x="443308" y="349970"/>
                    </a:lnTo>
                    <a:lnTo>
                      <a:pt x="32199" y="0"/>
                    </a:lnTo>
                    <a:close/>
                  </a:path>
                </a:pathLst>
              </a:custGeom>
              <a:solidFill>
                <a:srgbClr val="E4BE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Georgia" panose="02040502050405020303" pitchFamily="18" charset="0"/>
                </a:endParaRPr>
              </a:p>
            </p:txBody>
          </p:sp>
          <p:grpSp>
            <p:nvGrpSpPr>
              <p:cNvPr id="21" name="Group 6">
                <a:extLst>
                  <a:ext uri="{FF2B5EF4-FFF2-40B4-BE49-F238E27FC236}">
                    <a16:creationId xmlns:a16="http://schemas.microsoft.com/office/drawing/2014/main" id="{8FBD16CD-956D-703D-1D84-DEC055957427}"/>
                  </a:ext>
                </a:extLst>
              </p:cNvPr>
              <p:cNvGrpSpPr/>
              <p:nvPr/>
            </p:nvGrpSpPr>
            <p:grpSpPr>
              <a:xfrm>
                <a:off x="6068030" y="3205400"/>
                <a:ext cx="3127867" cy="1796296"/>
                <a:chOff x="8214773" y="741419"/>
                <a:chExt cx="3533158" cy="2029050"/>
              </a:xfrm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45D63E08-92BF-0014-28BF-33DD135528C1}"/>
                    </a:ext>
                  </a:extLst>
                </p:cNvPr>
                <p:cNvSpPr/>
                <p:nvPr/>
              </p:nvSpPr>
              <p:spPr>
                <a:xfrm rot="2700000">
                  <a:off x="8966827" y="-10635"/>
                  <a:ext cx="2029050" cy="3533158"/>
                </a:xfrm>
                <a:custGeom>
                  <a:avLst/>
                  <a:gdLst>
                    <a:gd name="connsiteX0" fmla="*/ 0 w 2029050"/>
                    <a:gd name="connsiteY0" fmla="*/ 2341396 h 3533158"/>
                    <a:gd name="connsiteX1" fmla="*/ 491632 w 2029050"/>
                    <a:gd name="connsiteY1" fmla="*/ 2341395 h 3533158"/>
                    <a:gd name="connsiteX2" fmla="*/ 475242 w 2029050"/>
                    <a:gd name="connsiteY2" fmla="*/ 2899666 h 3533158"/>
                    <a:gd name="connsiteX3" fmla="*/ 517021 w 2029050"/>
                    <a:gd name="connsiteY3" fmla="*/ 1476687 h 3533158"/>
                    <a:gd name="connsiteX4" fmla="*/ 517021 w 2029050"/>
                    <a:gd name="connsiteY4" fmla="*/ 2341394 h 3533158"/>
                    <a:gd name="connsiteX5" fmla="*/ 513961 w 2029050"/>
                    <a:gd name="connsiteY5" fmla="*/ 2341394 h 3533158"/>
                    <a:gd name="connsiteX6" fmla="*/ 491634 w 2029050"/>
                    <a:gd name="connsiteY6" fmla="*/ 2341393 h 3533158"/>
                    <a:gd name="connsiteX7" fmla="*/ 491634 w 2029050"/>
                    <a:gd name="connsiteY7" fmla="*/ 2341393 h 3533158"/>
                    <a:gd name="connsiteX8" fmla="*/ 491632 w 2029050"/>
                    <a:gd name="connsiteY8" fmla="*/ 2341393 h 3533158"/>
                    <a:gd name="connsiteX9" fmla="*/ 517021 w 2029050"/>
                    <a:gd name="connsiteY9" fmla="*/ 421167 h 3533158"/>
                    <a:gd name="connsiteX10" fmla="*/ 1512028 w 2029050"/>
                    <a:gd name="connsiteY10" fmla="*/ 1416173 h 3533158"/>
                    <a:gd name="connsiteX11" fmla="*/ 1512027 w 2029050"/>
                    <a:gd name="connsiteY11" fmla="*/ 2341394 h 3533158"/>
                    <a:gd name="connsiteX12" fmla="*/ 2029050 w 2029050"/>
                    <a:gd name="connsiteY12" fmla="*/ 2341394 h 3533158"/>
                    <a:gd name="connsiteX13" fmla="*/ 1499779 w 2029050"/>
                    <a:gd name="connsiteY13" fmla="*/ 2963127 h 3533158"/>
                    <a:gd name="connsiteX14" fmla="*/ 1014524 w 2029050"/>
                    <a:gd name="connsiteY14" fmla="*/ 3533158 h 3533158"/>
                    <a:gd name="connsiteX15" fmla="*/ 475243 w 2029050"/>
                    <a:gd name="connsiteY15" fmla="*/ 2899663 h 3533158"/>
                    <a:gd name="connsiteX16" fmla="*/ 491634 w 2029050"/>
                    <a:gd name="connsiteY16" fmla="*/ 2341393 h 3533158"/>
                    <a:gd name="connsiteX17" fmla="*/ 513961 w 2029050"/>
                    <a:gd name="connsiteY17" fmla="*/ 2341394 h 3533158"/>
                    <a:gd name="connsiteX18" fmla="*/ 517022 w 2029050"/>
                    <a:gd name="connsiteY18" fmla="*/ 2341394 h 3533158"/>
                    <a:gd name="connsiteX19" fmla="*/ 517022 w 2029050"/>
                    <a:gd name="connsiteY19" fmla="*/ 1476687 h 3533158"/>
                    <a:gd name="connsiteX20" fmla="*/ 529260 w 2029050"/>
                    <a:gd name="connsiteY20" fmla="*/ 1059839 h 3533158"/>
                    <a:gd name="connsiteX21" fmla="*/ 529259 w 2029050"/>
                    <a:gd name="connsiteY21" fmla="*/ 1059839 h 3533158"/>
                    <a:gd name="connsiteX22" fmla="*/ 517021 w 2029050"/>
                    <a:gd name="connsiteY22" fmla="*/ 1476687 h 3533158"/>
                    <a:gd name="connsiteX23" fmla="*/ 517022 w 2029050"/>
                    <a:gd name="connsiteY23" fmla="*/ 1059481 h 3533158"/>
                    <a:gd name="connsiteX24" fmla="*/ 517021 w 2029050"/>
                    <a:gd name="connsiteY24" fmla="*/ 0 h 3533158"/>
                    <a:gd name="connsiteX25" fmla="*/ 532944 w 2029050"/>
                    <a:gd name="connsiteY25" fmla="*/ 0 h 3533158"/>
                    <a:gd name="connsiteX26" fmla="*/ 517021 w 2029050"/>
                    <a:gd name="connsiteY26" fmla="*/ 15923 h 353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029050" h="3533158">
                      <a:moveTo>
                        <a:pt x="0" y="2341396"/>
                      </a:moveTo>
                      <a:lnTo>
                        <a:pt x="491632" y="2341395"/>
                      </a:lnTo>
                      <a:lnTo>
                        <a:pt x="475242" y="2899666"/>
                      </a:lnTo>
                      <a:close/>
                      <a:moveTo>
                        <a:pt x="517021" y="1476687"/>
                      </a:moveTo>
                      <a:lnTo>
                        <a:pt x="517021" y="2341394"/>
                      </a:lnTo>
                      <a:lnTo>
                        <a:pt x="513961" y="2341394"/>
                      </a:lnTo>
                      <a:lnTo>
                        <a:pt x="491634" y="2341393"/>
                      </a:lnTo>
                      <a:lnTo>
                        <a:pt x="491634" y="2341393"/>
                      </a:lnTo>
                      <a:lnTo>
                        <a:pt x="491632" y="2341393"/>
                      </a:lnTo>
                      <a:close/>
                      <a:moveTo>
                        <a:pt x="517021" y="421167"/>
                      </a:moveTo>
                      <a:lnTo>
                        <a:pt x="1512028" y="1416173"/>
                      </a:lnTo>
                      <a:lnTo>
                        <a:pt x="1512027" y="2341394"/>
                      </a:lnTo>
                      <a:lnTo>
                        <a:pt x="2029050" y="2341394"/>
                      </a:lnTo>
                      <a:lnTo>
                        <a:pt x="1499779" y="2963127"/>
                      </a:lnTo>
                      <a:lnTo>
                        <a:pt x="1014524" y="3533158"/>
                      </a:lnTo>
                      <a:lnTo>
                        <a:pt x="475243" y="2899663"/>
                      </a:lnTo>
                      <a:lnTo>
                        <a:pt x="491634" y="2341393"/>
                      </a:lnTo>
                      <a:lnTo>
                        <a:pt x="513961" y="2341394"/>
                      </a:lnTo>
                      <a:lnTo>
                        <a:pt x="517022" y="2341394"/>
                      </a:lnTo>
                      <a:lnTo>
                        <a:pt x="517022" y="1476687"/>
                      </a:lnTo>
                      <a:lnTo>
                        <a:pt x="529260" y="1059839"/>
                      </a:lnTo>
                      <a:lnTo>
                        <a:pt x="529259" y="1059839"/>
                      </a:lnTo>
                      <a:lnTo>
                        <a:pt x="517021" y="1476687"/>
                      </a:lnTo>
                      <a:lnTo>
                        <a:pt x="517022" y="1059481"/>
                      </a:lnTo>
                      <a:close/>
                      <a:moveTo>
                        <a:pt x="517021" y="0"/>
                      </a:moveTo>
                      <a:lnTo>
                        <a:pt x="532944" y="0"/>
                      </a:lnTo>
                      <a:lnTo>
                        <a:pt x="517021" y="15923"/>
                      </a:lnTo>
                      <a:close/>
                    </a:path>
                  </a:pathLst>
                </a:custGeom>
                <a:solidFill>
                  <a:srgbClr val="E4BE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33317DB0-382D-792D-E975-CBBA1BDD04D9}"/>
                    </a:ext>
                  </a:extLst>
                </p:cNvPr>
                <p:cNvSpPr/>
                <p:nvPr/>
              </p:nvSpPr>
              <p:spPr>
                <a:xfrm rot="2700000">
                  <a:off x="9047194" y="699294"/>
                  <a:ext cx="1440002" cy="2507457"/>
                </a:xfrm>
                <a:custGeom>
                  <a:avLst/>
                  <a:gdLst>
                    <a:gd name="connsiteX0" fmla="*/ 0 w 1440002"/>
                    <a:gd name="connsiteY0" fmla="*/ 1661672 h 2507457"/>
                    <a:gd name="connsiteX1" fmla="*/ 348908 w 1440002"/>
                    <a:gd name="connsiteY1" fmla="*/ 1661671 h 2507457"/>
                    <a:gd name="connsiteX2" fmla="*/ 337276 w 1440002"/>
                    <a:gd name="connsiteY2" fmla="*/ 2057872 h 2507457"/>
                    <a:gd name="connsiteX3" fmla="*/ 366926 w 1440002"/>
                    <a:gd name="connsiteY3" fmla="*/ 1047994 h 2507457"/>
                    <a:gd name="connsiteX4" fmla="*/ 366926 w 1440002"/>
                    <a:gd name="connsiteY4" fmla="*/ 1661670 h 2507457"/>
                    <a:gd name="connsiteX5" fmla="*/ 348908 w 1440002"/>
                    <a:gd name="connsiteY5" fmla="*/ 1661670 h 2507457"/>
                    <a:gd name="connsiteX6" fmla="*/ 366926 w 1440002"/>
                    <a:gd name="connsiteY6" fmla="*/ 0 h 2507457"/>
                    <a:gd name="connsiteX7" fmla="*/ 398439 w 1440002"/>
                    <a:gd name="connsiteY7" fmla="*/ 0 h 2507457"/>
                    <a:gd name="connsiteX8" fmla="*/ 1064382 w 1440002"/>
                    <a:gd name="connsiteY8" fmla="*/ 665945 h 2507457"/>
                    <a:gd name="connsiteX9" fmla="*/ 1073075 w 1440002"/>
                    <a:gd name="connsiteY9" fmla="*/ 674638 h 2507457"/>
                    <a:gd name="connsiteX10" fmla="*/ 1073075 w 1440002"/>
                    <a:gd name="connsiteY10" fmla="*/ 1661670 h 2507457"/>
                    <a:gd name="connsiteX11" fmla="*/ 1440002 w 1440002"/>
                    <a:gd name="connsiteY11" fmla="*/ 1661670 h 2507457"/>
                    <a:gd name="connsiteX12" fmla="*/ 1064382 w 1440002"/>
                    <a:gd name="connsiteY12" fmla="*/ 2102910 h 2507457"/>
                    <a:gd name="connsiteX13" fmla="*/ 720000 w 1440002"/>
                    <a:gd name="connsiteY13" fmla="*/ 2507457 h 2507457"/>
                    <a:gd name="connsiteX14" fmla="*/ 337277 w 1440002"/>
                    <a:gd name="connsiteY14" fmla="*/ 2057870 h 2507457"/>
                    <a:gd name="connsiteX15" fmla="*/ 348909 w 1440002"/>
                    <a:gd name="connsiteY15" fmla="*/ 1661670 h 2507457"/>
                    <a:gd name="connsiteX16" fmla="*/ 366927 w 1440002"/>
                    <a:gd name="connsiteY16" fmla="*/ 1661670 h 2507457"/>
                    <a:gd name="connsiteX17" fmla="*/ 366927 w 1440002"/>
                    <a:gd name="connsiteY17" fmla="*/ 1047994 h 2507457"/>
                    <a:gd name="connsiteX18" fmla="*/ 375612 w 1440002"/>
                    <a:gd name="connsiteY18" fmla="*/ 752160 h 2507457"/>
                    <a:gd name="connsiteX19" fmla="*/ 375611 w 1440002"/>
                    <a:gd name="connsiteY19" fmla="*/ 752160 h 2507457"/>
                    <a:gd name="connsiteX20" fmla="*/ 366926 w 1440002"/>
                    <a:gd name="connsiteY20" fmla="*/ 1047994 h 2507457"/>
                    <a:gd name="connsiteX21" fmla="*/ 366927 w 1440002"/>
                    <a:gd name="connsiteY21" fmla="*/ 751906 h 2507457"/>
                    <a:gd name="connsiteX22" fmla="*/ 366927 w 1440002"/>
                    <a:gd name="connsiteY22" fmla="*/ 751906 h 2507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440002" h="2507457">
                      <a:moveTo>
                        <a:pt x="0" y="1661672"/>
                      </a:moveTo>
                      <a:lnTo>
                        <a:pt x="348908" y="1661671"/>
                      </a:lnTo>
                      <a:lnTo>
                        <a:pt x="337276" y="2057872"/>
                      </a:lnTo>
                      <a:close/>
                      <a:moveTo>
                        <a:pt x="366926" y="1047994"/>
                      </a:moveTo>
                      <a:lnTo>
                        <a:pt x="366926" y="1661670"/>
                      </a:lnTo>
                      <a:lnTo>
                        <a:pt x="348908" y="1661670"/>
                      </a:lnTo>
                      <a:close/>
                      <a:moveTo>
                        <a:pt x="366926" y="0"/>
                      </a:moveTo>
                      <a:lnTo>
                        <a:pt x="398439" y="0"/>
                      </a:lnTo>
                      <a:lnTo>
                        <a:pt x="1064382" y="665945"/>
                      </a:lnTo>
                      <a:lnTo>
                        <a:pt x="1073075" y="674638"/>
                      </a:lnTo>
                      <a:lnTo>
                        <a:pt x="1073075" y="1661670"/>
                      </a:lnTo>
                      <a:lnTo>
                        <a:pt x="1440002" y="1661670"/>
                      </a:lnTo>
                      <a:lnTo>
                        <a:pt x="1064382" y="2102910"/>
                      </a:lnTo>
                      <a:lnTo>
                        <a:pt x="720000" y="2507457"/>
                      </a:lnTo>
                      <a:lnTo>
                        <a:pt x="337277" y="2057870"/>
                      </a:lnTo>
                      <a:lnTo>
                        <a:pt x="348909" y="1661670"/>
                      </a:lnTo>
                      <a:lnTo>
                        <a:pt x="366927" y="1661670"/>
                      </a:lnTo>
                      <a:lnTo>
                        <a:pt x="366927" y="1047994"/>
                      </a:lnTo>
                      <a:lnTo>
                        <a:pt x="375612" y="752160"/>
                      </a:lnTo>
                      <a:lnTo>
                        <a:pt x="375611" y="752160"/>
                      </a:lnTo>
                      <a:lnTo>
                        <a:pt x="366926" y="1047994"/>
                      </a:lnTo>
                      <a:lnTo>
                        <a:pt x="366927" y="751906"/>
                      </a:lnTo>
                      <a:lnTo>
                        <a:pt x="366927" y="7519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</p:grp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1A46F7EA-2A30-F85C-E4A0-92865629A894}"/>
                  </a:ext>
                </a:extLst>
              </p:cNvPr>
              <p:cNvSpPr/>
              <p:nvPr/>
            </p:nvSpPr>
            <p:spPr>
              <a:xfrm rot="2700000">
                <a:off x="6152185" y="4745493"/>
                <a:ext cx="751474" cy="829993"/>
              </a:xfrm>
              <a:custGeom>
                <a:avLst/>
                <a:gdLst>
                  <a:gd name="connsiteX0" fmla="*/ 24368 w 751474"/>
                  <a:gd name="connsiteY0" fmla="*/ 0 h 829993"/>
                  <a:gd name="connsiteX1" fmla="*/ 407091 w 751474"/>
                  <a:gd name="connsiteY1" fmla="*/ 449586 h 829993"/>
                  <a:gd name="connsiteX2" fmla="*/ 751473 w 751474"/>
                  <a:gd name="connsiteY2" fmla="*/ 45040 h 829993"/>
                  <a:gd name="connsiteX3" fmla="*/ 751474 w 751474"/>
                  <a:gd name="connsiteY3" fmla="*/ 829993 h 829993"/>
                  <a:gd name="connsiteX4" fmla="*/ 0 w 751474"/>
                  <a:gd name="connsiteY4" fmla="*/ 829993 h 829993"/>
                  <a:gd name="connsiteX5" fmla="*/ 24368 w 751474"/>
                  <a:gd name="connsiteY5" fmla="*/ 0 h 82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1474" h="829993">
                    <a:moveTo>
                      <a:pt x="24368" y="0"/>
                    </a:moveTo>
                    <a:lnTo>
                      <a:pt x="407091" y="449586"/>
                    </a:lnTo>
                    <a:lnTo>
                      <a:pt x="751473" y="45040"/>
                    </a:lnTo>
                    <a:lnTo>
                      <a:pt x="751474" y="829993"/>
                    </a:lnTo>
                    <a:lnTo>
                      <a:pt x="0" y="829993"/>
                    </a:lnTo>
                    <a:lnTo>
                      <a:pt x="24368" y="0"/>
                    </a:lnTo>
                    <a:close/>
                  </a:path>
                </a:pathLst>
              </a:custGeom>
              <a:solidFill>
                <a:srgbClr val="C58B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Georgia" panose="02040502050405020303" pitchFamily="18" charset="0"/>
                </a:endParaRPr>
              </a:p>
            </p:txBody>
          </p:sp>
          <p:grpSp>
            <p:nvGrpSpPr>
              <p:cNvPr id="23" name="Group 8">
                <a:extLst>
                  <a:ext uri="{FF2B5EF4-FFF2-40B4-BE49-F238E27FC236}">
                    <a16:creationId xmlns:a16="http://schemas.microsoft.com/office/drawing/2014/main" id="{57124E1C-4E46-4F48-E078-0B7D757B0889}"/>
                  </a:ext>
                </a:extLst>
              </p:cNvPr>
              <p:cNvGrpSpPr/>
              <p:nvPr/>
            </p:nvGrpSpPr>
            <p:grpSpPr>
              <a:xfrm rot="5400000">
                <a:off x="3789725" y="4290812"/>
                <a:ext cx="3127867" cy="1796296"/>
                <a:chOff x="8214773" y="741419"/>
                <a:chExt cx="3533158" cy="2029050"/>
              </a:xfrm>
            </p:grpSpPr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20B19708-A572-9C8A-F6E1-F58CB5BDA1A0}"/>
                    </a:ext>
                  </a:extLst>
                </p:cNvPr>
                <p:cNvSpPr/>
                <p:nvPr/>
              </p:nvSpPr>
              <p:spPr>
                <a:xfrm rot="2700000">
                  <a:off x="8966827" y="-10635"/>
                  <a:ext cx="2029050" cy="3533158"/>
                </a:xfrm>
                <a:custGeom>
                  <a:avLst/>
                  <a:gdLst>
                    <a:gd name="connsiteX0" fmla="*/ 0 w 2029050"/>
                    <a:gd name="connsiteY0" fmla="*/ 2341396 h 3533158"/>
                    <a:gd name="connsiteX1" fmla="*/ 491632 w 2029050"/>
                    <a:gd name="connsiteY1" fmla="*/ 2341395 h 3533158"/>
                    <a:gd name="connsiteX2" fmla="*/ 475242 w 2029050"/>
                    <a:gd name="connsiteY2" fmla="*/ 2899666 h 3533158"/>
                    <a:gd name="connsiteX3" fmla="*/ 517021 w 2029050"/>
                    <a:gd name="connsiteY3" fmla="*/ 1476687 h 3533158"/>
                    <a:gd name="connsiteX4" fmla="*/ 517021 w 2029050"/>
                    <a:gd name="connsiteY4" fmla="*/ 2341394 h 3533158"/>
                    <a:gd name="connsiteX5" fmla="*/ 513961 w 2029050"/>
                    <a:gd name="connsiteY5" fmla="*/ 2341394 h 3533158"/>
                    <a:gd name="connsiteX6" fmla="*/ 491634 w 2029050"/>
                    <a:gd name="connsiteY6" fmla="*/ 2341393 h 3533158"/>
                    <a:gd name="connsiteX7" fmla="*/ 491634 w 2029050"/>
                    <a:gd name="connsiteY7" fmla="*/ 2341393 h 3533158"/>
                    <a:gd name="connsiteX8" fmla="*/ 491632 w 2029050"/>
                    <a:gd name="connsiteY8" fmla="*/ 2341393 h 3533158"/>
                    <a:gd name="connsiteX9" fmla="*/ 517021 w 2029050"/>
                    <a:gd name="connsiteY9" fmla="*/ 421167 h 3533158"/>
                    <a:gd name="connsiteX10" fmla="*/ 1512028 w 2029050"/>
                    <a:gd name="connsiteY10" fmla="*/ 1416173 h 3533158"/>
                    <a:gd name="connsiteX11" fmla="*/ 1512027 w 2029050"/>
                    <a:gd name="connsiteY11" fmla="*/ 2341394 h 3533158"/>
                    <a:gd name="connsiteX12" fmla="*/ 2029050 w 2029050"/>
                    <a:gd name="connsiteY12" fmla="*/ 2341394 h 3533158"/>
                    <a:gd name="connsiteX13" fmla="*/ 1499779 w 2029050"/>
                    <a:gd name="connsiteY13" fmla="*/ 2963127 h 3533158"/>
                    <a:gd name="connsiteX14" fmla="*/ 1014524 w 2029050"/>
                    <a:gd name="connsiteY14" fmla="*/ 3533158 h 3533158"/>
                    <a:gd name="connsiteX15" fmla="*/ 475243 w 2029050"/>
                    <a:gd name="connsiteY15" fmla="*/ 2899663 h 3533158"/>
                    <a:gd name="connsiteX16" fmla="*/ 491634 w 2029050"/>
                    <a:gd name="connsiteY16" fmla="*/ 2341393 h 3533158"/>
                    <a:gd name="connsiteX17" fmla="*/ 513961 w 2029050"/>
                    <a:gd name="connsiteY17" fmla="*/ 2341394 h 3533158"/>
                    <a:gd name="connsiteX18" fmla="*/ 517022 w 2029050"/>
                    <a:gd name="connsiteY18" fmla="*/ 2341394 h 3533158"/>
                    <a:gd name="connsiteX19" fmla="*/ 517022 w 2029050"/>
                    <a:gd name="connsiteY19" fmla="*/ 1476687 h 3533158"/>
                    <a:gd name="connsiteX20" fmla="*/ 529260 w 2029050"/>
                    <a:gd name="connsiteY20" fmla="*/ 1059839 h 3533158"/>
                    <a:gd name="connsiteX21" fmla="*/ 529259 w 2029050"/>
                    <a:gd name="connsiteY21" fmla="*/ 1059839 h 3533158"/>
                    <a:gd name="connsiteX22" fmla="*/ 517021 w 2029050"/>
                    <a:gd name="connsiteY22" fmla="*/ 1476687 h 3533158"/>
                    <a:gd name="connsiteX23" fmla="*/ 517022 w 2029050"/>
                    <a:gd name="connsiteY23" fmla="*/ 1059481 h 3533158"/>
                    <a:gd name="connsiteX24" fmla="*/ 517021 w 2029050"/>
                    <a:gd name="connsiteY24" fmla="*/ 0 h 3533158"/>
                    <a:gd name="connsiteX25" fmla="*/ 532944 w 2029050"/>
                    <a:gd name="connsiteY25" fmla="*/ 0 h 3533158"/>
                    <a:gd name="connsiteX26" fmla="*/ 517021 w 2029050"/>
                    <a:gd name="connsiteY26" fmla="*/ 15923 h 353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029050" h="3533158">
                      <a:moveTo>
                        <a:pt x="0" y="2341396"/>
                      </a:moveTo>
                      <a:lnTo>
                        <a:pt x="491632" y="2341395"/>
                      </a:lnTo>
                      <a:lnTo>
                        <a:pt x="475242" y="2899666"/>
                      </a:lnTo>
                      <a:close/>
                      <a:moveTo>
                        <a:pt x="517021" y="1476687"/>
                      </a:moveTo>
                      <a:lnTo>
                        <a:pt x="517021" y="2341394"/>
                      </a:lnTo>
                      <a:lnTo>
                        <a:pt x="513961" y="2341394"/>
                      </a:lnTo>
                      <a:lnTo>
                        <a:pt x="491634" y="2341393"/>
                      </a:lnTo>
                      <a:lnTo>
                        <a:pt x="491634" y="2341393"/>
                      </a:lnTo>
                      <a:lnTo>
                        <a:pt x="491632" y="2341393"/>
                      </a:lnTo>
                      <a:close/>
                      <a:moveTo>
                        <a:pt x="517021" y="421167"/>
                      </a:moveTo>
                      <a:lnTo>
                        <a:pt x="1512028" y="1416173"/>
                      </a:lnTo>
                      <a:lnTo>
                        <a:pt x="1512027" y="2341394"/>
                      </a:lnTo>
                      <a:lnTo>
                        <a:pt x="2029050" y="2341394"/>
                      </a:lnTo>
                      <a:lnTo>
                        <a:pt x="1499779" y="2963127"/>
                      </a:lnTo>
                      <a:lnTo>
                        <a:pt x="1014524" y="3533158"/>
                      </a:lnTo>
                      <a:lnTo>
                        <a:pt x="475243" y="2899663"/>
                      </a:lnTo>
                      <a:lnTo>
                        <a:pt x="491634" y="2341393"/>
                      </a:lnTo>
                      <a:lnTo>
                        <a:pt x="513961" y="2341394"/>
                      </a:lnTo>
                      <a:lnTo>
                        <a:pt x="517022" y="2341394"/>
                      </a:lnTo>
                      <a:lnTo>
                        <a:pt x="517022" y="1476687"/>
                      </a:lnTo>
                      <a:lnTo>
                        <a:pt x="529260" y="1059839"/>
                      </a:lnTo>
                      <a:lnTo>
                        <a:pt x="529259" y="1059839"/>
                      </a:lnTo>
                      <a:lnTo>
                        <a:pt x="517021" y="1476687"/>
                      </a:lnTo>
                      <a:lnTo>
                        <a:pt x="517022" y="1059481"/>
                      </a:lnTo>
                      <a:close/>
                      <a:moveTo>
                        <a:pt x="517021" y="0"/>
                      </a:moveTo>
                      <a:lnTo>
                        <a:pt x="532944" y="0"/>
                      </a:lnTo>
                      <a:lnTo>
                        <a:pt x="517021" y="15923"/>
                      </a:lnTo>
                      <a:close/>
                    </a:path>
                  </a:pathLst>
                </a:custGeom>
                <a:solidFill>
                  <a:srgbClr val="C58B3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31" name="Freeform 22">
                  <a:extLst>
                    <a:ext uri="{FF2B5EF4-FFF2-40B4-BE49-F238E27FC236}">
                      <a16:creationId xmlns:a16="http://schemas.microsoft.com/office/drawing/2014/main" id="{68765C6D-0487-0CA2-88BE-223009B7F9B9}"/>
                    </a:ext>
                  </a:extLst>
                </p:cNvPr>
                <p:cNvSpPr/>
                <p:nvPr/>
              </p:nvSpPr>
              <p:spPr>
                <a:xfrm rot="2700000">
                  <a:off x="9047194" y="699294"/>
                  <a:ext cx="1440002" cy="2507457"/>
                </a:xfrm>
                <a:custGeom>
                  <a:avLst/>
                  <a:gdLst>
                    <a:gd name="connsiteX0" fmla="*/ 0 w 1440002"/>
                    <a:gd name="connsiteY0" fmla="*/ 1661672 h 2507457"/>
                    <a:gd name="connsiteX1" fmla="*/ 348908 w 1440002"/>
                    <a:gd name="connsiteY1" fmla="*/ 1661671 h 2507457"/>
                    <a:gd name="connsiteX2" fmla="*/ 337276 w 1440002"/>
                    <a:gd name="connsiteY2" fmla="*/ 2057872 h 2507457"/>
                    <a:gd name="connsiteX3" fmla="*/ 366926 w 1440002"/>
                    <a:gd name="connsiteY3" fmla="*/ 1047994 h 2507457"/>
                    <a:gd name="connsiteX4" fmla="*/ 366926 w 1440002"/>
                    <a:gd name="connsiteY4" fmla="*/ 1661670 h 2507457"/>
                    <a:gd name="connsiteX5" fmla="*/ 348908 w 1440002"/>
                    <a:gd name="connsiteY5" fmla="*/ 1661670 h 2507457"/>
                    <a:gd name="connsiteX6" fmla="*/ 366926 w 1440002"/>
                    <a:gd name="connsiteY6" fmla="*/ 0 h 2507457"/>
                    <a:gd name="connsiteX7" fmla="*/ 398439 w 1440002"/>
                    <a:gd name="connsiteY7" fmla="*/ 0 h 2507457"/>
                    <a:gd name="connsiteX8" fmla="*/ 1064382 w 1440002"/>
                    <a:gd name="connsiteY8" fmla="*/ 665945 h 2507457"/>
                    <a:gd name="connsiteX9" fmla="*/ 1073075 w 1440002"/>
                    <a:gd name="connsiteY9" fmla="*/ 674638 h 2507457"/>
                    <a:gd name="connsiteX10" fmla="*/ 1073075 w 1440002"/>
                    <a:gd name="connsiteY10" fmla="*/ 1661670 h 2507457"/>
                    <a:gd name="connsiteX11" fmla="*/ 1440002 w 1440002"/>
                    <a:gd name="connsiteY11" fmla="*/ 1661670 h 2507457"/>
                    <a:gd name="connsiteX12" fmla="*/ 1064382 w 1440002"/>
                    <a:gd name="connsiteY12" fmla="*/ 2102910 h 2507457"/>
                    <a:gd name="connsiteX13" fmla="*/ 720000 w 1440002"/>
                    <a:gd name="connsiteY13" fmla="*/ 2507457 h 2507457"/>
                    <a:gd name="connsiteX14" fmla="*/ 337277 w 1440002"/>
                    <a:gd name="connsiteY14" fmla="*/ 2057870 h 2507457"/>
                    <a:gd name="connsiteX15" fmla="*/ 348909 w 1440002"/>
                    <a:gd name="connsiteY15" fmla="*/ 1661670 h 2507457"/>
                    <a:gd name="connsiteX16" fmla="*/ 366927 w 1440002"/>
                    <a:gd name="connsiteY16" fmla="*/ 1661670 h 2507457"/>
                    <a:gd name="connsiteX17" fmla="*/ 366927 w 1440002"/>
                    <a:gd name="connsiteY17" fmla="*/ 1047994 h 2507457"/>
                    <a:gd name="connsiteX18" fmla="*/ 375612 w 1440002"/>
                    <a:gd name="connsiteY18" fmla="*/ 752160 h 2507457"/>
                    <a:gd name="connsiteX19" fmla="*/ 375611 w 1440002"/>
                    <a:gd name="connsiteY19" fmla="*/ 752160 h 2507457"/>
                    <a:gd name="connsiteX20" fmla="*/ 366926 w 1440002"/>
                    <a:gd name="connsiteY20" fmla="*/ 1047994 h 2507457"/>
                    <a:gd name="connsiteX21" fmla="*/ 366927 w 1440002"/>
                    <a:gd name="connsiteY21" fmla="*/ 751906 h 2507457"/>
                    <a:gd name="connsiteX22" fmla="*/ 366927 w 1440002"/>
                    <a:gd name="connsiteY22" fmla="*/ 751906 h 2507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440002" h="2507457">
                      <a:moveTo>
                        <a:pt x="0" y="1661672"/>
                      </a:moveTo>
                      <a:lnTo>
                        <a:pt x="348908" y="1661671"/>
                      </a:lnTo>
                      <a:lnTo>
                        <a:pt x="337276" y="2057872"/>
                      </a:lnTo>
                      <a:close/>
                      <a:moveTo>
                        <a:pt x="366926" y="1047994"/>
                      </a:moveTo>
                      <a:lnTo>
                        <a:pt x="366926" y="1661670"/>
                      </a:lnTo>
                      <a:lnTo>
                        <a:pt x="348908" y="1661670"/>
                      </a:lnTo>
                      <a:close/>
                      <a:moveTo>
                        <a:pt x="366926" y="0"/>
                      </a:moveTo>
                      <a:lnTo>
                        <a:pt x="398439" y="0"/>
                      </a:lnTo>
                      <a:lnTo>
                        <a:pt x="1064382" y="665945"/>
                      </a:lnTo>
                      <a:lnTo>
                        <a:pt x="1073075" y="674638"/>
                      </a:lnTo>
                      <a:lnTo>
                        <a:pt x="1073075" y="1661670"/>
                      </a:lnTo>
                      <a:lnTo>
                        <a:pt x="1440002" y="1661670"/>
                      </a:lnTo>
                      <a:lnTo>
                        <a:pt x="1064382" y="2102910"/>
                      </a:lnTo>
                      <a:lnTo>
                        <a:pt x="720000" y="2507457"/>
                      </a:lnTo>
                      <a:lnTo>
                        <a:pt x="337277" y="2057870"/>
                      </a:lnTo>
                      <a:lnTo>
                        <a:pt x="348909" y="1661670"/>
                      </a:lnTo>
                      <a:lnTo>
                        <a:pt x="366927" y="1661670"/>
                      </a:lnTo>
                      <a:lnTo>
                        <a:pt x="366927" y="1047994"/>
                      </a:lnTo>
                      <a:lnTo>
                        <a:pt x="375612" y="752160"/>
                      </a:lnTo>
                      <a:lnTo>
                        <a:pt x="375611" y="752160"/>
                      </a:lnTo>
                      <a:lnTo>
                        <a:pt x="366926" y="1047994"/>
                      </a:lnTo>
                      <a:lnTo>
                        <a:pt x="366927" y="751906"/>
                      </a:lnTo>
                      <a:lnTo>
                        <a:pt x="366927" y="7519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</p:grpSp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0A81EE37-EAAC-BCB3-7A5B-E334FF06DAE3}"/>
                  </a:ext>
                </a:extLst>
              </p:cNvPr>
              <p:cNvSpPr/>
              <p:nvPr/>
            </p:nvSpPr>
            <p:spPr>
              <a:xfrm rot="2700000">
                <a:off x="3869284" y="3711419"/>
                <a:ext cx="815708" cy="751676"/>
              </a:xfrm>
              <a:custGeom>
                <a:avLst/>
                <a:gdLst>
                  <a:gd name="connsiteX0" fmla="*/ 0 w 815708"/>
                  <a:gd name="connsiteY0" fmla="*/ 0 h 751676"/>
                  <a:gd name="connsiteX1" fmla="*/ 815708 w 815708"/>
                  <a:gd name="connsiteY1" fmla="*/ 23949 h 751676"/>
                  <a:gd name="connsiteX2" fmla="*/ 382639 w 815708"/>
                  <a:gd name="connsiteY2" fmla="*/ 392612 h 751676"/>
                  <a:gd name="connsiteX3" fmla="*/ 804432 w 815708"/>
                  <a:gd name="connsiteY3" fmla="*/ 751676 h 751676"/>
                  <a:gd name="connsiteX4" fmla="*/ 1 w 815708"/>
                  <a:gd name="connsiteY4" fmla="*/ 751676 h 751676"/>
                  <a:gd name="connsiteX5" fmla="*/ 0 w 815708"/>
                  <a:gd name="connsiteY5" fmla="*/ 0 h 75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5708" h="751676">
                    <a:moveTo>
                      <a:pt x="0" y="0"/>
                    </a:moveTo>
                    <a:lnTo>
                      <a:pt x="815708" y="23949"/>
                    </a:lnTo>
                    <a:lnTo>
                      <a:pt x="382639" y="392612"/>
                    </a:lnTo>
                    <a:lnTo>
                      <a:pt x="804432" y="751676"/>
                    </a:lnTo>
                    <a:lnTo>
                      <a:pt x="1" y="7516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5A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Georgia" panose="02040502050405020303" pitchFamily="18" charset="0"/>
                </a:endParaRPr>
              </a:p>
            </p:txBody>
          </p:sp>
          <p:grpSp>
            <p:nvGrpSpPr>
              <p:cNvPr id="25" name="Group 10">
                <a:extLst>
                  <a:ext uri="{FF2B5EF4-FFF2-40B4-BE49-F238E27FC236}">
                    <a16:creationId xmlns:a16="http://schemas.microsoft.com/office/drawing/2014/main" id="{FDD07AA9-F5BC-CAC6-99A2-2FAFEA109301}"/>
                  </a:ext>
                </a:extLst>
              </p:cNvPr>
              <p:cNvGrpSpPr/>
              <p:nvPr/>
            </p:nvGrpSpPr>
            <p:grpSpPr>
              <a:xfrm rot="10800000">
                <a:off x="2687570" y="2013073"/>
                <a:ext cx="3127867" cy="1796296"/>
                <a:chOff x="8214772" y="741418"/>
                <a:chExt cx="3533158" cy="2029050"/>
              </a:xfrm>
            </p:grpSpPr>
            <p:sp>
              <p:nvSpPr>
                <p:cNvPr id="28" name="Freeform 24">
                  <a:extLst>
                    <a:ext uri="{FF2B5EF4-FFF2-40B4-BE49-F238E27FC236}">
                      <a16:creationId xmlns:a16="http://schemas.microsoft.com/office/drawing/2014/main" id="{1581BDE8-414E-59AE-F85F-104CE287D392}"/>
                    </a:ext>
                  </a:extLst>
                </p:cNvPr>
                <p:cNvSpPr/>
                <p:nvPr/>
              </p:nvSpPr>
              <p:spPr>
                <a:xfrm rot="2700000">
                  <a:off x="8966826" y="-10636"/>
                  <a:ext cx="2029050" cy="3533158"/>
                </a:xfrm>
                <a:custGeom>
                  <a:avLst/>
                  <a:gdLst>
                    <a:gd name="connsiteX0" fmla="*/ 0 w 2029050"/>
                    <a:gd name="connsiteY0" fmla="*/ 2341396 h 3533158"/>
                    <a:gd name="connsiteX1" fmla="*/ 491632 w 2029050"/>
                    <a:gd name="connsiteY1" fmla="*/ 2341395 h 3533158"/>
                    <a:gd name="connsiteX2" fmla="*/ 475242 w 2029050"/>
                    <a:gd name="connsiteY2" fmla="*/ 2899666 h 3533158"/>
                    <a:gd name="connsiteX3" fmla="*/ 517021 w 2029050"/>
                    <a:gd name="connsiteY3" fmla="*/ 1476687 h 3533158"/>
                    <a:gd name="connsiteX4" fmla="*/ 517021 w 2029050"/>
                    <a:gd name="connsiteY4" fmla="*/ 2341394 h 3533158"/>
                    <a:gd name="connsiteX5" fmla="*/ 513961 w 2029050"/>
                    <a:gd name="connsiteY5" fmla="*/ 2341394 h 3533158"/>
                    <a:gd name="connsiteX6" fmla="*/ 491634 w 2029050"/>
                    <a:gd name="connsiteY6" fmla="*/ 2341393 h 3533158"/>
                    <a:gd name="connsiteX7" fmla="*/ 491634 w 2029050"/>
                    <a:gd name="connsiteY7" fmla="*/ 2341393 h 3533158"/>
                    <a:gd name="connsiteX8" fmla="*/ 491632 w 2029050"/>
                    <a:gd name="connsiteY8" fmla="*/ 2341393 h 3533158"/>
                    <a:gd name="connsiteX9" fmla="*/ 517021 w 2029050"/>
                    <a:gd name="connsiteY9" fmla="*/ 421167 h 3533158"/>
                    <a:gd name="connsiteX10" fmla="*/ 1512028 w 2029050"/>
                    <a:gd name="connsiteY10" fmla="*/ 1416173 h 3533158"/>
                    <a:gd name="connsiteX11" fmla="*/ 1512027 w 2029050"/>
                    <a:gd name="connsiteY11" fmla="*/ 2341394 h 3533158"/>
                    <a:gd name="connsiteX12" fmla="*/ 2029050 w 2029050"/>
                    <a:gd name="connsiteY12" fmla="*/ 2341394 h 3533158"/>
                    <a:gd name="connsiteX13" fmla="*/ 1499779 w 2029050"/>
                    <a:gd name="connsiteY13" fmla="*/ 2963127 h 3533158"/>
                    <a:gd name="connsiteX14" fmla="*/ 1014524 w 2029050"/>
                    <a:gd name="connsiteY14" fmla="*/ 3533158 h 3533158"/>
                    <a:gd name="connsiteX15" fmla="*/ 475243 w 2029050"/>
                    <a:gd name="connsiteY15" fmla="*/ 2899663 h 3533158"/>
                    <a:gd name="connsiteX16" fmla="*/ 491634 w 2029050"/>
                    <a:gd name="connsiteY16" fmla="*/ 2341393 h 3533158"/>
                    <a:gd name="connsiteX17" fmla="*/ 513961 w 2029050"/>
                    <a:gd name="connsiteY17" fmla="*/ 2341394 h 3533158"/>
                    <a:gd name="connsiteX18" fmla="*/ 517022 w 2029050"/>
                    <a:gd name="connsiteY18" fmla="*/ 2341394 h 3533158"/>
                    <a:gd name="connsiteX19" fmla="*/ 517022 w 2029050"/>
                    <a:gd name="connsiteY19" fmla="*/ 1476687 h 3533158"/>
                    <a:gd name="connsiteX20" fmla="*/ 529260 w 2029050"/>
                    <a:gd name="connsiteY20" fmla="*/ 1059839 h 3533158"/>
                    <a:gd name="connsiteX21" fmla="*/ 529259 w 2029050"/>
                    <a:gd name="connsiteY21" fmla="*/ 1059839 h 3533158"/>
                    <a:gd name="connsiteX22" fmla="*/ 517021 w 2029050"/>
                    <a:gd name="connsiteY22" fmla="*/ 1476687 h 3533158"/>
                    <a:gd name="connsiteX23" fmla="*/ 517022 w 2029050"/>
                    <a:gd name="connsiteY23" fmla="*/ 1059481 h 3533158"/>
                    <a:gd name="connsiteX24" fmla="*/ 517021 w 2029050"/>
                    <a:gd name="connsiteY24" fmla="*/ 0 h 3533158"/>
                    <a:gd name="connsiteX25" fmla="*/ 532944 w 2029050"/>
                    <a:gd name="connsiteY25" fmla="*/ 0 h 3533158"/>
                    <a:gd name="connsiteX26" fmla="*/ 517021 w 2029050"/>
                    <a:gd name="connsiteY26" fmla="*/ 15923 h 353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029050" h="3533158">
                      <a:moveTo>
                        <a:pt x="0" y="2341396"/>
                      </a:moveTo>
                      <a:lnTo>
                        <a:pt x="491632" y="2341395"/>
                      </a:lnTo>
                      <a:lnTo>
                        <a:pt x="475242" y="2899666"/>
                      </a:lnTo>
                      <a:close/>
                      <a:moveTo>
                        <a:pt x="517021" y="1476687"/>
                      </a:moveTo>
                      <a:lnTo>
                        <a:pt x="517021" y="2341394"/>
                      </a:lnTo>
                      <a:lnTo>
                        <a:pt x="513961" y="2341394"/>
                      </a:lnTo>
                      <a:lnTo>
                        <a:pt x="491634" y="2341393"/>
                      </a:lnTo>
                      <a:lnTo>
                        <a:pt x="491634" y="2341393"/>
                      </a:lnTo>
                      <a:lnTo>
                        <a:pt x="491632" y="2341393"/>
                      </a:lnTo>
                      <a:close/>
                      <a:moveTo>
                        <a:pt x="517021" y="421167"/>
                      </a:moveTo>
                      <a:lnTo>
                        <a:pt x="1512028" y="1416173"/>
                      </a:lnTo>
                      <a:lnTo>
                        <a:pt x="1512027" y="2341394"/>
                      </a:lnTo>
                      <a:lnTo>
                        <a:pt x="2029050" y="2341394"/>
                      </a:lnTo>
                      <a:lnTo>
                        <a:pt x="1499779" y="2963127"/>
                      </a:lnTo>
                      <a:lnTo>
                        <a:pt x="1014524" y="3533158"/>
                      </a:lnTo>
                      <a:lnTo>
                        <a:pt x="475243" y="2899663"/>
                      </a:lnTo>
                      <a:lnTo>
                        <a:pt x="491634" y="2341393"/>
                      </a:lnTo>
                      <a:lnTo>
                        <a:pt x="513961" y="2341394"/>
                      </a:lnTo>
                      <a:lnTo>
                        <a:pt x="517022" y="2341394"/>
                      </a:lnTo>
                      <a:lnTo>
                        <a:pt x="517022" y="1476687"/>
                      </a:lnTo>
                      <a:lnTo>
                        <a:pt x="529260" y="1059839"/>
                      </a:lnTo>
                      <a:lnTo>
                        <a:pt x="529259" y="1059839"/>
                      </a:lnTo>
                      <a:lnTo>
                        <a:pt x="517021" y="1476687"/>
                      </a:lnTo>
                      <a:lnTo>
                        <a:pt x="517022" y="1059481"/>
                      </a:lnTo>
                      <a:close/>
                      <a:moveTo>
                        <a:pt x="517021" y="0"/>
                      </a:moveTo>
                      <a:lnTo>
                        <a:pt x="532944" y="0"/>
                      </a:lnTo>
                      <a:lnTo>
                        <a:pt x="517021" y="15923"/>
                      </a:lnTo>
                      <a:close/>
                    </a:path>
                  </a:pathLst>
                </a:custGeom>
                <a:solidFill>
                  <a:srgbClr val="3B5A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29" name="Freeform 25">
                  <a:extLst>
                    <a:ext uri="{FF2B5EF4-FFF2-40B4-BE49-F238E27FC236}">
                      <a16:creationId xmlns:a16="http://schemas.microsoft.com/office/drawing/2014/main" id="{0B334411-0D29-FD50-B66F-17AA8FA5B5D6}"/>
                    </a:ext>
                  </a:extLst>
                </p:cNvPr>
                <p:cNvSpPr/>
                <p:nvPr/>
              </p:nvSpPr>
              <p:spPr>
                <a:xfrm rot="2700000">
                  <a:off x="9047195" y="699294"/>
                  <a:ext cx="1440002" cy="2507457"/>
                </a:xfrm>
                <a:custGeom>
                  <a:avLst/>
                  <a:gdLst>
                    <a:gd name="connsiteX0" fmla="*/ 0 w 1440002"/>
                    <a:gd name="connsiteY0" fmla="*/ 1661672 h 2507457"/>
                    <a:gd name="connsiteX1" fmla="*/ 348908 w 1440002"/>
                    <a:gd name="connsiteY1" fmla="*/ 1661671 h 2507457"/>
                    <a:gd name="connsiteX2" fmla="*/ 337276 w 1440002"/>
                    <a:gd name="connsiteY2" fmla="*/ 2057872 h 2507457"/>
                    <a:gd name="connsiteX3" fmla="*/ 366926 w 1440002"/>
                    <a:gd name="connsiteY3" fmla="*/ 1047994 h 2507457"/>
                    <a:gd name="connsiteX4" fmla="*/ 366926 w 1440002"/>
                    <a:gd name="connsiteY4" fmla="*/ 1661670 h 2507457"/>
                    <a:gd name="connsiteX5" fmla="*/ 348908 w 1440002"/>
                    <a:gd name="connsiteY5" fmla="*/ 1661670 h 2507457"/>
                    <a:gd name="connsiteX6" fmla="*/ 366926 w 1440002"/>
                    <a:gd name="connsiteY6" fmla="*/ 0 h 2507457"/>
                    <a:gd name="connsiteX7" fmla="*/ 398439 w 1440002"/>
                    <a:gd name="connsiteY7" fmla="*/ 0 h 2507457"/>
                    <a:gd name="connsiteX8" fmla="*/ 1064382 w 1440002"/>
                    <a:gd name="connsiteY8" fmla="*/ 665945 h 2507457"/>
                    <a:gd name="connsiteX9" fmla="*/ 1073075 w 1440002"/>
                    <a:gd name="connsiteY9" fmla="*/ 674638 h 2507457"/>
                    <a:gd name="connsiteX10" fmla="*/ 1073075 w 1440002"/>
                    <a:gd name="connsiteY10" fmla="*/ 1661670 h 2507457"/>
                    <a:gd name="connsiteX11" fmla="*/ 1440002 w 1440002"/>
                    <a:gd name="connsiteY11" fmla="*/ 1661670 h 2507457"/>
                    <a:gd name="connsiteX12" fmla="*/ 1064382 w 1440002"/>
                    <a:gd name="connsiteY12" fmla="*/ 2102910 h 2507457"/>
                    <a:gd name="connsiteX13" fmla="*/ 720000 w 1440002"/>
                    <a:gd name="connsiteY13" fmla="*/ 2507457 h 2507457"/>
                    <a:gd name="connsiteX14" fmla="*/ 337277 w 1440002"/>
                    <a:gd name="connsiteY14" fmla="*/ 2057870 h 2507457"/>
                    <a:gd name="connsiteX15" fmla="*/ 348909 w 1440002"/>
                    <a:gd name="connsiteY15" fmla="*/ 1661670 h 2507457"/>
                    <a:gd name="connsiteX16" fmla="*/ 366927 w 1440002"/>
                    <a:gd name="connsiteY16" fmla="*/ 1661670 h 2507457"/>
                    <a:gd name="connsiteX17" fmla="*/ 366927 w 1440002"/>
                    <a:gd name="connsiteY17" fmla="*/ 1047994 h 2507457"/>
                    <a:gd name="connsiteX18" fmla="*/ 375612 w 1440002"/>
                    <a:gd name="connsiteY18" fmla="*/ 752160 h 2507457"/>
                    <a:gd name="connsiteX19" fmla="*/ 375611 w 1440002"/>
                    <a:gd name="connsiteY19" fmla="*/ 752160 h 2507457"/>
                    <a:gd name="connsiteX20" fmla="*/ 366926 w 1440002"/>
                    <a:gd name="connsiteY20" fmla="*/ 1047994 h 2507457"/>
                    <a:gd name="connsiteX21" fmla="*/ 366927 w 1440002"/>
                    <a:gd name="connsiteY21" fmla="*/ 751906 h 2507457"/>
                    <a:gd name="connsiteX22" fmla="*/ 366927 w 1440002"/>
                    <a:gd name="connsiteY22" fmla="*/ 751906 h 2507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440002" h="2507457">
                      <a:moveTo>
                        <a:pt x="0" y="1661672"/>
                      </a:moveTo>
                      <a:lnTo>
                        <a:pt x="348908" y="1661671"/>
                      </a:lnTo>
                      <a:lnTo>
                        <a:pt x="337276" y="2057872"/>
                      </a:lnTo>
                      <a:close/>
                      <a:moveTo>
                        <a:pt x="366926" y="1047994"/>
                      </a:moveTo>
                      <a:lnTo>
                        <a:pt x="366926" y="1661670"/>
                      </a:lnTo>
                      <a:lnTo>
                        <a:pt x="348908" y="1661670"/>
                      </a:lnTo>
                      <a:close/>
                      <a:moveTo>
                        <a:pt x="366926" y="0"/>
                      </a:moveTo>
                      <a:lnTo>
                        <a:pt x="398439" y="0"/>
                      </a:lnTo>
                      <a:lnTo>
                        <a:pt x="1064382" y="665945"/>
                      </a:lnTo>
                      <a:lnTo>
                        <a:pt x="1073075" y="674638"/>
                      </a:lnTo>
                      <a:lnTo>
                        <a:pt x="1073075" y="1661670"/>
                      </a:lnTo>
                      <a:lnTo>
                        <a:pt x="1440002" y="1661670"/>
                      </a:lnTo>
                      <a:lnTo>
                        <a:pt x="1064382" y="2102910"/>
                      </a:lnTo>
                      <a:lnTo>
                        <a:pt x="720000" y="2507457"/>
                      </a:lnTo>
                      <a:lnTo>
                        <a:pt x="337277" y="2057870"/>
                      </a:lnTo>
                      <a:lnTo>
                        <a:pt x="348909" y="1661670"/>
                      </a:lnTo>
                      <a:lnTo>
                        <a:pt x="366927" y="1661670"/>
                      </a:lnTo>
                      <a:lnTo>
                        <a:pt x="366927" y="1047994"/>
                      </a:lnTo>
                      <a:lnTo>
                        <a:pt x="375612" y="752160"/>
                      </a:lnTo>
                      <a:lnTo>
                        <a:pt x="375611" y="752160"/>
                      </a:lnTo>
                      <a:lnTo>
                        <a:pt x="366926" y="1047994"/>
                      </a:lnTo>
                      <a:lnTo>
                        <a:pt x="366927" y="751906"/>
                      </a:lnTo>
                      <a:lnTo>
                        <a:pt x="366927" y="7519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Georgia" panose="02040502050405020303" pitchFamily="18" charset="0"/>
                  </a:endParaRPr>
                </a:p>
              </p:txBody>
            </p:sp>
          </p:grp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780674F-066D-9D1F-8C52-57DC6D2A036A}"/>
                  </a:ext>
                </a:extLst>
              </p:cNvPr>
              <p:cNvSpPr txBox="1"/>
              <p:nvPr/>
            </p:nvSpPr>
            <p:spPr>
              <a:xfrm rot="19115388">
                <a:off x="6862041" y="4267799"/>
                <a:ext cx="357399" cy="696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0">
                    <a:solidFill>
                      <a:schemeClr val="bg1"/>
                    </a:solidFill>
                    <a:latin typeface="Georgia" panose="02040502050405020303" pitchFamily="18" charset="0"/>
                    <a:ea typeface="Roboto BLACK" pitchFamily="2" charset="0"/>
                  </a:rPr>
                  <a:t>C</a:t>
                </a:r>
                <a:endParaRPr lang="en-IN" sz="4000">
                  <a:solidFill>
                    <a:schemeClr val="bg1"/>
                  </a:solidFill>
                  <a:latin typeface="Georgia" panose="02040502050405020303" pitchFamily="18" charset="0"/>
                  <a:ea typeface="Roboto BLACK" pitchFamily="2" charset="0"/>
                </a:endParaRPr>
              </a:p>
            </p:txBody>
          </p:sp>
          <p:sp>
            <p:nvSpPr>
              <p:cNvPr id="27" name="TextBox 14">
                <a:extLst>
                  <a:ext uri="{FF2B5EF4-FFF2-40B4-BE49-F238E27FC236}">
                    <a16:creationId xmlns:a16="http://schemas.microsoft.com/office/drawing/2014/main" id="{6D9F7706-0897-9528-937B-4AC471F631BE}"/>
                  </a:ext>
                </a:extLst>
              </p:cNvPr>
              <p:cNvSpPr txBox="1"/>
              <p:nvPr/>
            </p:nvSpPr>
            <p:spPr>
              <a:xfrm rot="18798421">
                <a:off x="4722367" y="4375234"/>
                <a:ext cx="323091" cy="696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4000">
                    <a:solidFill>
                      <a:schemeClr val="bg1"/>
                    </a:solidFill>
                    <a:latin typeface="Roboto BLACK" pitchFamily="2" charset="0"/>
                    <a:ea typeface="Roboto BLACK" pitchFamily="2" charset="0"/>
                  </a:defRPr>
                </a:lvl1pPr>
              </a:lstStyle>
              <a:p>
                <a:r>
                  <a:rPr lang="en-US">
                    <a:latin typeface="Georgia" panose="02040502050405020303" pitchFamily="18" charset="0"/>
                  </a:rPr>
                  <a:t>D</a:t>
                </a:r>
                <a:endParaRPr lang="en-IN"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2F859F14-D746-251D-521F-AA6D263FB07C}"/>
                </a:ext>
              </a:extLst>
            </p:cNvPr>
            <p:cNvSpPr txBox="1"/>
            <p:nvPr/>
          </p:nvSpPr>
          <p:spPr>
            <a:xfrm>
              <a:off x="7491817" y="2166426"/>
              <a:ext cx="25293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 err="1">
                  <a:latin typeface="+mj-lt"/>
                </a:rPr>
                <a:t>Diagnóstico</a:t>
              </a:r>
              <a:endParaRPr lang="en-US" sz="2400" b="1">
                <a:latin typeface="+mj-lt"/>
              </a:endParaRPr>
            </a:p>
          </p:txBody>
        </p: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98D1C261-7850-1ADF-B1F0-5F1B957785D5}"/>
                </a:ext>
              </a:extLst>
            </p:cNvPr>
            <p:cNvSpPr txBox="1"/>
            <p:nvPr/>
          </p:nvSpPr>
          <p:spPr>
            <a:xfrm>
              <a:off x="7066066" y="4834697"/>
              <a:ext cx="25293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>
                  <a:latin typeface="+mj-lt"/>
                </a:rPr>
                <a:t>Intervención</a:t>
              </a:r>
            </a:p>
          </p:txBody>
        </p: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65531778-B336-435D-9961-D639B4351850}"/>
                </a:ext>
              </a:extLst>
            </p:cNvPr>
            <p:cNvSpPr txBox="1"/>
            <p:nvPr/>
          </p:nvSpPr>
          <p:spPr>
            <a:xfrm>
              <a:off x="1813019" y="2134151"/>
              <a:ext cx="25293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2400" b="1" err="1">
                  <a:latin typeface="+mj-lt"/>
                </a:rPr>
                <a:t>Evaluación</a:t>
              </a:r>
              <a:endParaRPr lang="en-US" sz="2400">
                <a:latin typeface="+mj-lt"/>
              </a:endParaRPr>
            </a:p>
          </p:txBody>
        </p:sp>
        <p:sp>
          <p:nvSpPr>
            <p:cNvPr id="18" name="TextBox 28">
              <a:extLst>
                <a:ext uri="{FF2B5EF4-FFF2-40B4-BE49-F238E27FC236}">
                  <a16:creationId xmlns:a16="http://schemas.microsoft.com/office/drawing/2014/main" id="{F7FCCF8D-6AD4-B31F-F300-58CB72D00D9C}"/>
                </a:ext>
              </a:extLst>
            </p:cNvPr>
            <p:cNvSpPr txBox="1"/>
            <p:nvPr/>
          </p:nvSpPr>
          <p:spPr>
            <a:xfrm>
              <a:off x="1941055" y="4425294"/>
              <a:ext cx="2529336" cy="661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2400" b="1" err="1">
                  <a:latin typeface="+mj-lt"/>
                </a:rPr>
                <a:t>Monitorización</a:t>
              </a:r>
              <a:endParaRPr lang="en-US" sz="2400" b="1">
                <a:latin typeface="+mj-lt"/>
              </a:endParaRPr>
            </a:p>
            <a:p>
              <a:pPr algn="r">
                <a:spcBef>
                  <a:spcPts val="600"/>
                </a:spcBef>
              </a:pPr>
              <a:r>
                <a:rPr lang="en-GB" sz="1400">
                  <a:latin typeface="Georgia Pro Light" panose="02040302050405020303" pitchFamily="18" charset="0"/>
                </a:rPr>
                <a:t>.</a:t>
              </a:r>
              <a:endParaRPr lang="en-US" sz="1400">
                <a:latin typeface="Georgia Pro Light" panose="02040302050405020303" pitchFamily="18" charset="0"/>
              </a:endParaRPr>
            </a:p>
          </p:txBody>
        </p:sp>
      </p:grpSp>
      <p:pic>
        <p:nvPicPr>
          <p:cNvPr id="38" name="Picture 4" descr="Behavior ">
            <a:extLst>
              <a:ext uri="{FF2B5EF4-FFF2-40B4-BE49-F238E27FC236}">
                <a16:creationId xmlns:a16="http://schemas.microsoft.com/office/drawing/2014/main" id="{C7BCDB8D-596E-F19F-8AE6-75A13F126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37" y="236083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Diagnosis ">
            <a:extLst>
              <a:ext uri="{FF2B5EF4-FFF2-40B4-BE49-F238E27FC236}">
                <a16:creationId xmlns:a16="http://schemas.microsoft.com/office/drawing/2014/main" id="{07037DF7-1E1B-10B6-0BBD-4E0EF9C9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601" y="2382623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Nutrition ">
            <a:extLst>
              <a:ext uri="{FF2B5EF4-FFF2-40B4-BE49-F238E27FC236}">
                <a16:creationId xmlns:a16="http://schemas.microsoft.com/office/drawing/2014/main" id="{B7C19E87-E750-9E3A-2DF1-DD52383D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870" y="435749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medical modern line style icon">
            <a:extLst>
              <a:ext uri="{FF2B5EF4-FFF2-40B4-BE49-F238E27FC236}">
                <a16:creationId xmlns:a16="http://schemas.microsoft.com/office/drawing/2014/main" id="{55E6F31D-1C82-1DEB-D662-9D5106BA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63" y="437846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onnection ">
            <a:extLst>
              <a:ext uri="{FF2B5EF4-FFF2-40B4-BE49-F238E27FC236}">
                <a16:creationId xmlns:a16="http://schemas.microsoft.com/office/drawing/2014/main" id="{42AD8D71-E8BF-20A3-4F6F-835B2CB0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05" y="1607752"/>
            <a:ext cx="1554480" cy="1554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0AF8CFEC-D7BB-E365-172A-D21DD57E6531}"/>
              </a:ext>
            </a:extLst>
          </p:cNvPr>
          <p:cNvSpPr/>
          <p:nvPr/>
        </p:nvSpPr>
        <p:spPr>
          <a:xfrm rot="5400000">
            <a:off x="2399861" y="3492413"/>
            <a:ext cx="1002200" cy="337057"/>
          </a:xfrm>
          <a:prstGeom prst="rightArrow">
            <a:avLst/>
          </a:prstGeom>
          <a:solidFill>
            <a:srgbClr val="1D49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6231DC1-9AE6-6044-F261-42980E451684}"/>
              </a:ext>
            </a:extLst>
          </p:cNvPr>
          <p:cNvSpPr txBox="1"/>
          <p:nvPr/>
        </p:nvSpPr>
        <p:spPr>
          <a:xfrm>
            <a:off x="1760633" y="4594878"/>
            <a:ext cx="2400068" cy="1328023"/>
          </a:xfrm>
          <a:prstGeom prst="roundRect">
            <a:avLst/>
          </a:prstGeom>
          <a:solidFill>
            <a:srgbClr val="B4C7E7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Volver a </a:t>
            </a:r>
            <a:r>
              <a:rPr lang="en-US" b="1" err="1"/>
              <a:t>reevaluar</a:t>
            </a:r>
            <a:r>
              <a:rPr lang="en-US" b="1"/>
              <a:t> </a:t>
            </a:r>
            <a:r>
              <a:rPr lang="en-US" b="1" err="1"/>
              <a:t>cada</a:t>
            </a:r>
            <a:r>
              <a:rPr lang="en-US" b="1"/>
              <a:t> </a:t>
            </a:r>
            <a:r>
              <a:rPr lang="en-US" b="1" err="1"/>
              <a:t>semana</a:t>
            </a:r>
            <a:r>
              <a:rPr lang="en-US" b="1"/>
              <a:t> (hospital) 
</a:t>
            </a:r>
          </a:p>
        </p:txBody>
      </p:sp>
      <p:sp>
        <p:nvSpPr>
          <p:cNvPr id="47" name="Sinal de Subtração 46">
            <a:extLst>
              <a:ext uri="{FF2B5EF4-FFF2-40B4-BE49-F238E27FC236}">
                <a16:creationId xmlns:a16="http://schemas.microsoft.com/office/drawing/2014/main" id="{8B2F3911-4291-55B0-D82B-76F67BDA39DA}"/>
              </a:ext>
            </a:extLst>
          </p:cNvPr>
          <p:cNvSpPr/>
          <p:nvPr/>
        </p:nvSpPr>
        <p:spPr>
          <a:xfrm>
            <a:off x="2580921" y="4194700"/>
            <a:ext cx="640080" cy="367520"/>
          </a:xfrm>
          <a:prstGeom prst="mathMinus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62DCAF7E-67D4-7749-0787-521259C4032B}"/>
              </a:ext>
            </a:extLst>
          </p:cNvPr>
          <p:cNvSpPr/>
          <p:nvPr/>
        </p:nvSpPr>
        <p:spPr>
          <a:xfrm flipV="1">
            <a:off x="3586381" y="2368228"/>
            <a:ext cx="1002200" cy="337057"/>
          </a:xfrm>
          <a:prstGeom prst="rightArrow">
            <a:avLst/>
          </a:prstGeom>
          <a:solidFill>
            <a:srgbClr val="1D49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Sinal de Multiplicação 49">
            <a:extLst>
              <a:ext uri="{FF2B5EF4-FFF2-40B4-BE49-F238E27FC236}">
                <a16:creationId xmlns:a16="http://schemas.microsoft.com/office/drawing/2014/main" id="{A06645F8-695F-B920-7132-58FE67336B1C}"/>
              </a:ext>
            </a:extLst>
          </p:cNvPr>
          <p:cNvSpPr/>
          <p:nvPr/>
        </p:nvSpPr>
        <p:spPr>
          <a:xfrm>
            <a:off x="3468239" y="1869017"/>
            <a:ext cx="1139496" cy="1335478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292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C8FA-33FD-554A-9265-02CCADA4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80" y="2278856"/>
            <a:ext cx="7671019" cy="2852737"/>
          </a:xfrm>
        </p:spPr>
        <p:txBody>
          <a:bodyPr>
            <a:normAutofit fontScale="90000"/>
          </a:bodyPr>
          <a:lstStyle/>
          <a:p>
            <a:r>
              <a:rPr lang="es-ES" sz="5400" dirty="0">
                <a:solidFill>
                  <a:srgbClr val="20356C"/>
                </a:solidFill>
                <a:cs typeface="Arial" panose="020B0604020202020204" pitchFamily="34" charset="0"/>
              </a:rPr>
              <a:t>DIAGNÓSTICO de desnutrición RELACIONADA CON LA ENFERMEDAD
</a:t>
            </a:r>
            <a:endParaRPr lang="en-AR" sz="5000" dirty="0">
              <a:solidFill>
                <a:srgbClr val="2035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51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0EFAF9E-0461-4E7E-B582-30DBF5BAF23F}"/>
              </a:ext>
            </a:extLst>
          </p:cNvPr>
          <p:cNvGrpSpPr/>
          <p:nvPr/>
        </p:nvGrpSpPr>
        <p:grpSpPr>
          <a:xfrm>
            <a:off x="732371" y="1286609"/>
            <a:ext cx="4384322" cy="1371600"/>
            <a:chOff x="677536" y="1120331"/>
            <a:chExt cx="4384322" cy="1371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9506028-E54E-44ED-9CFE-D977AB903939}"/>
                </a:ext>
              </a:extLst>
            </p:cNvPr>
            <p:cNvSpPr/>
            <p:nvPr/>
          </p:nvSpPr>
          <p:spPr>
            <a:xfrm>
              <a:off x="677536" y="1230064"/>
              <a:ext cx="3155784" cy="1187229"/>
            </a:xfrm>
            <a:custGeom>
              <a:avLst/>
              <a:gdLst>
                <a:gd name="connsiteX0" fmla="*/ 0 w 3599991"/>
                <a:gd name="connsiteY0" fmla="*/ 0 h 899998"/>
                <a:gd name="connsiteX1" fmla="*/ 3599991 w 3599991"/>
                <a:gd name="connsiteY1" fmla="*/ 0 h 899998"/>
                <a:gd name="connsiteX2" fmla="*/ 3599991 w 3599991"/>
                <a:gd name="connsiteY2" fmla="*/ 899998 h 899998"/>
                <a:gd name="connsiteX3" fmla="*/ 0 w 3599991"/>
                <a:gd name="connsiteY3" fmla="*/ 899998 h 899998"/>
                <a:gd name="connsiteX4" fmla="*/ 0 w 3599991"/>
                <a:gd name="connsiteY4" fmla="*/ 0 h 89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9991" h="899998">
                  <a:moveTo>
                    <a:pt x="0" y="0"/>
                  </a:moveTo>
                  <a:lnTo>
                    <a:pt x="3599991" y="0"/>
                  </a:lnTo>
                  <a:lnTo>
                    <a:pt x="3599991" y="899998"/>
                  </a:lnTo>
                  <a:lnTo>
                    <a:pt x="0" y="899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20356C"/>
              </a:solidFill>
            </a:ln>
            <a:effectLst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s-ES" sz="2000" b="1">
                <a:solidFill>
                  <a:srgbClr val="4472C4">
                    <a:lumMod val="50000"/>
                  </a:srgbClr>
                </a:solidFill>
              </a:endParaRPr>
            </a:p>
            <a:p>
              <a:pPr lvl="0" algn="ctr" defTabSz="8890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s-ES" sz="2000" b="1">
                  <a:solidFill>
                    <a:srgbClr val="4472C4">
                      <a:lumMod val="50000"/>
                    </a:srgbClr>
                  </a:solidFill>
                </a:rPr>
                <a:t>Realice una evaluación de riesgos nutricionales con una herramienta válida
</a:t>
              </a:r>
              <a:endParaRPr kumimoji="0" lang="en-CA" sz="20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0D3724-AE9D-4900-BA4F-85BB046855BC}"/>
                </a:ext>
              </a:extLst>
            </p:cNvPr>
            <p:cNvSpPr/>
            <p:nvPr/>
          </p:nvSpPr>
          <p:spPr>
            <a:xfrm>
              <a:off x="3690258" y="1120331"/>
              <a:ext cx="1371600" cy="1371600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34000" t="-37000" r="-40000" b="-35000"/>
              </a:stretch>
            </a:blipFill>
            <a:ln w="38100">
              <a:solidFill>
                <a:srgbClr val="20356C"/>
              </a:solidFill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D1DEC07-9121-42FE-8049-85BD49B9776B}"/>
              </a:ext>
            </a:extLst>
          </p:cNvPr>
          <p:cNvGrpSpPr/>
          <p:nvPr/>
        </p:nvGrpSpPr>
        <p:grpSpPr>
          <a:xfrm>
            <a:off x="4879738" y="2152607"/>
            <a:ext cx="2080331" cy="2734426"/>
            <a:chOff x="4986756" y="2027994"/>
            <a:chExt cx="2080331" cy="2734426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52EEF53-096E-42EA-A7D1-0CD87ECEEC6C}"/>
                </a:ext>
              </a:extLst>
            </p:cNvPr>
            <p:cNvSpPr/>
            <p:nvPr/>
          </p:nvSpPr>
          <p:spPr>
            <a:xfrm>
              <a:off x="5070693" y="2724626"/>
              <a:ext cx="1996394" cy="2037794"/>
            </a:xfrm>
            <a:prstGeom prst="roundRect">
              <a:avLst/>
            </a:prstGeom>
            <a:solidFill>
              <a:schemeClr val="tx2"/>
            </a:solidFill>
            <a:ln w="25400">
              <a:noFill/>
              <a:prstDash val="soli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747810"/>
                <a:satOff val="-85681"/>
                <a:lumOff val="42839"/>
                <a:alphaOff val="0"/>
              </a:schemeClr>
            </a:fillRef>
            <a:effectRef idx="1">
              <a:schemeClr val="accent3">
                <a:shade val="80000"/>
                <a:hueOff val="747810"/>
                <a:satOff val="-85681"/>
                <a:lumOff val="4283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EFEE4A97-826D-44D2-B4CD-79FBECB21F42}"/>
                </a:ext>
              </a:extLst>
            </p:cNvPr>
            <p:cNvSpPr/>
            <p:nvPr/>
          </p:nvSpPr>
          <p:spPr>
            <a:xfrm rot="8731463">
              <a:off x="4986756" y="2027994"/>
              <a:ext cx="453193" cy="998479"/>
            </a:xfrm>
            <a:prstGeom prst="downArrow">
              <a:avLst/>
            </a:prstGeom>
            <a:solidFill>
              <a:schemeClr val="tx2"/>
            </a:solidFill>
            <a:ln w="254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1A2BC8-B0C8-4105-9445-2CA8A5BC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823"/>
            <a:ext cx="10515600" cy="923026"/>
          </a:xfrm>
        </p:spPr>
        <p:txBody>
          <a:bodyPr>
            <a:normAutofit fontScale="90000"/>
          </a:bodyPr>
          <a:lstStyle/>
          <a:p>
            <a:r>
              <a:rPr lang="es-ES"/>
              <a:t>Iniciativa de Liderazgo Mundial sobre Malnutrición (GLIM) dentro de la atención nutricional 
</a:t>
            </a:r>
            <a:endParaRPr lang="en-C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60EC4F-035E-4D59-9E86-1DB148175D40}"/>
              </a:ext>
            </a:extLst>
          </p:cNvPr>
          <p:cNvSpPr txBox="1"/>
          <p:nvPr/>
        </p:nvSpPr>
        <p:spPr>
          <a:xfrm>
            <a:off x="1448652" y="5134999"/>
            <a:ext cx="9072316" cy="837202"/>
          </a:xfrm>
          <a:prstGeom prst="roundRect">
            <a:avLst/>
          </a:prstGeom>
          <a:solidFill>
            <a:srgbClr val="C58B3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pPr lvl="0" defTabSz="9128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b="1">
                <a:solidFill>
                  <a:srgbClr val="FFFFFF"/>
                </a:solidFill>
              </a:rPr>
              <a:t>La elección de la herramienta de cribado influye en el diagnóstico de la desnutrición </a:t>
            </a:r>
            <a:endParaRPr kumimoji="0" lang="en-CA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EF8CD6C-9E49-B596-AB3A-1C312F042C25}"/>
              </a:ext>
            </a:extLst>
          </p:cNvPr>
          <p:cNvGrpSpPr/>
          <p:nvPr/>
        </p:nvGrpSpPr>
        <p:grpSpPr>
          <a:xfrm>
            <a:off x="5271931" y="1314269"/>
            <a:ext cx="6615273" cy="3324798"/>
            <a:chOff x="5271931" y="1314269"/>
            <a:chExt cx="6615273" cy="3324798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88F168B-1D12-4D23-99F5-58F097A5982D}"/>
                </a:ext>
              </a:extLst>
            </p:cNvPr>
            <p:cNvGrpSpPr/>
            <p:nvPr/>
          </p:nvGrpSpPr>
          <p:grpSpPr>
            <a:xfrm>
              <a:off x="6158693" y="1314269"/>
              <a:ext cx="5728511" cy="1412133"/>
              <a:chOff x="6242773" y="1135596"/>
              <a:chExt cx="5728511" cy="141213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170903E-FFF6-4FCD-975F-40A5F8C9751B}"/>
                  </a:ext>
                </a:extLst>
              </p:cNvPr>
              <p:cNvSpPr/>
              <p:nvPr/>
            </p:nvSpPr>
            <p:spPr>
              <a:xfrm>
                <a:off x="7449633" y="1196436"/>
                <a:ext cx="4521651" cy="1351293"/>
              </a:xfrm>
              <a:custGeom>
                <a:avLst/>
                <a:gdLst>
                  <a:gd name="connsiteX0" fmla="*/ 0 w 3599991"/>
                  <a:gd name="connsiteY0" fmla="*/ 0 h 899998"/>
                  <a:gd name="connsiteX1" fmla="*/ 3599991 w 3599991"/>
                  <a:gd name="connsiteY1" fmla="*/ 0 h 899998"/>
                  <a:gd name="connsiteX2" fmla="*/ 3599991 w 3599991"/>
                  <a:gd name="connsiteY2" fmla="*/ 899998 h 899998"/>
                  <a:gd name="connsiteX3" fmla="*/ 0 w 3599991"/>
                  <a:gd name="connsiteY3" fmla="*/ 899998 h 899998"/>
                  <a:gd name="connsiteX4" fmla="*/ 0 w 3599991"/>
                  <a:gd name="connsiteY4" fmla="*/ 0 h 89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991" h="899998">
                    <a:moveTo>
                      <a:pt x="0" y="0"/>
                    </a:moveTo>
                    <a:lnTo>
                      <a:pt x="3599991" y="0"/>
                    </a:lnTo>
                    <a:lnTo>
                      <a:pt x="3599991" y="899998"/>
                    </a:lnTo>
                    <a:lnTo>
                      <a:pt x="0" y="8999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A5BFDF"/>
                </a:solidFill>
              </a:ln>
              <a:effectLst/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defRPr/>
                </a:pPr>
                <a:r>
                  <a:rPr lang="es-ES" b="1">
                    <a:solidFill>
                      <a:srgbClr val="4472C4">
                        <a:lumMod val="50000"/>
                      </a:srgbClr>
                    </a:solidFill>
                  </a:rPr>
                  <a:t>Verifique los cinco criterios GLIM
</a:t>
                </a:r>
                <a:r>
                  <a:rPr lang="es-ES">
                    <a:solidFill>
                      <a:srgbClr val="4472C4">
                        <a:lumMod val="50000"/>
                      </a:srgbClr>
                    </a:solidFill>
                  </a:rPr>
                  <a:t>Por separado o de:</a:t>
                </a:r>
                <a:r>
                  <a:rPr lang="es-ES" sz="2000" b="1">
                    <a:solidFill>
                      <a:srgbClr val="4472C4">
                        <a:lumMod val="50000"/>
                      </a:srgbClr>
                    </a:solidFill>
                  </a:rPr>
                  <a:t>
</a:t>
                </a:r>
                <a:r>
                  <a:rPr lang="es-ES" sz="1600">
                    <a:solidFill>
                      <a:srgbClr val="4472C4">
                        <a:lumMod val="50000"/>
                      </a:srgbClr>
                    </a:solidFill>
                  </a:rPr>
                  <a:t>Evaluación global subjetiva
Evaluación global subjetiva generada por el paciente
Mini evaluación nutricional 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8DCF28CD-69DE-42CC-A72D-33C72DD8844D}"/>
                  </a:ext>
                </a:extLst>
              </p:cNvPr>
              <p:cNvGrpSpPr/>
              <p:nvPr/>
            </p:nvGrpSpPr>
            <p:grpSpPr>
              <a:xfrm>
                <a:off x="6242773" y="1135596"/>
                <a:ext cx="1371600" cy="1371600"/>
                <a:chOff x="6242773" y="1135596"/>
                <a:chExt cx="1371600" cy="1371600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8342261-2048-4A98-9E7B-F7C878DA2109}"/>
                    </a:ext>
                  </a:extLst>
                </p:cNvPr>
                <p:cNvSpPr/>
                <p:nvPr/>
              </p:nvSpPr>
              <p:spPr>
                <a:xfrm>
                  <a:off x="6242773" y="1135596"/>
                  <a:ext cx="1371600" cy="1371600"/>
                </a:xfrm>
                <a:prstGeom prst="ellipse">
                  <a:avLst/>
                </a:prstGeom>
                <a:solidFill>
                  <a:srgbClr val="F1F5FA"/>
                </a:solidFill>
                <a:ln w="15875">
                  <a:solidFill>
                    <a:srgbClr val="A5BFDF"/>
                  </a:solidFill>
                </a:ln>
                <a:effectLst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281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82" name="Picture 181">
                  <a:extLst>
                    <a:ext uri="{FF2B5EF4-FFF2-40B4-BE49-F238E27FC236}">
                      <a16:creationId xmlns:a16="http://schemas.microsoft.com/office/drawing/2014/main" id="{774D4157-6164-4D92-98C8-981E23FA6B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 l="2302" t="6830" r="-3163" b="2970"/>
                <a:stretch/>
              </p:blipFill>
              <p:spPr>
                <a:xfrm>
                  <a:off x="6268682" y="1146776"/>
                  <a:ext cx="1335093" cy="1351293"/>
                </a:xfrm>
                <a:prstGeom prst="ellipse">
                  <a:avLst/>
                </a:prstGeom>
              </p:spPr>
            </p:pic>
          </p:grp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9B097C9F-A2C9-5539-91AD-288FAE039580}"/>
                </a:ext>
              </a:extLst>
            </p:cNvPr>
            <p:cNvGrpSpPr/>
            <p:nvPr/>
          </p:nvGrpSpPr>
          <p:grpSpPr>
            <a:xfrm>
              <a:off x="5271931" y="2285852"/>
              <a:ext cx="1425758" cy="2353215"/>
              <a:chOff x="5271931" y="2296644"/>
              <a:chExt cx="1425758" cy="2353215"/>
            </a:xfrm>
          </p:grpSpPr>
          <p:sp>
            <p:nvSpPr>
              <p:cNvPr id="51" name="Arrow: Down 50">
                <a:extLst>
                  <a:ext uri="{FF2B5EF4-FFF2-40B4-BE49-F238E27FC236}">
                    <a16:creationId xmlns:a16="http://schemas.microsoft.com/office/drawing/2014/main" id="{1C240ECB-D5B3-460D-82B1-8657B4448E48}"/>
                  </a:ext>
                </a:extLst>
              </p:cNvPr>
              <p:cNvSpPr/>
              <p:nvPr/>
            </p:nvSpPr>
            <p:spPr>
              <a:xfrm rot="12850988" flipH="1">
                <a:off x="6059309" y="2296644"/>
                <a:ext cx="453193" cy="1202594"/>
              </a:xfrm>
              <a:prstGeom prst="downArrow">
                <a:avLst/>
              </a:prstGeom>
              <a:solidFill>
                <a:schemeClr val="accent1"/>
              </a:solidFill>
              <a:ln w="25400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AFED865-E598-47FA-8284-D3A4F7E92FB4}"/>
                  </a:ext>
                </a:extLst>
              </p:cNvPr>
              <p:cNvSpPr/>
              <p:nvPr/>
            </p:nvSpPr>
            <p:spPr>
              <a:xfrm>
                <a:off x="5271931" y="3194534"/>
                <a:ext cx="1425758" cy="1455325"/>
              </a:xfrm>
              <a:prstGeom prst="roundRect">
                <a:avLst/>
              </a:prstGeom>
              <a:solidFill>
                <a:schemeClr val="accent1"/>
              </a:solidFill>
              <a:ln w="25400">
                <a:noFill/>
                <a:prstDash val="solid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shade val="80000"/>
                  <a:hueOff val="498540"/>
                  <a:satOff val="-57121"/>
                  <a:lumOff val="28559"/>
                  <a:alphaOff val="0"/>
                </a:schemeClr>
              </a:fillRef>
              <a:effectRef idx="1">
                <a:schemeClr val="accent3">
                  <a:shade val="80000"/>
                  <a:hueOff val="498540"/>
                  <a:satOff val="-57121"/>
                  <a:lumOff val="28559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6E6BE36-D9CB-5DA5-8995-C8BCE4FA1A8F}"/>
              </a:ext>
            </a:extLst>
          </p:cNvPr>
          <p:cNvGrpSpPr/>
          <p:nvPr/>
        </p:nvGrpSpPr>
        <p:grpSpPr>
          <a:xfrm>
            <a:off x="5505755" y="3188855"/>
            <a:ext cx="6132080" cy="1371600"/>
            <a:chOff x="5505755" y="3188855"/>
            <a:chExt cx="6132080" cy="1371600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531AAFB-841F-447A-85BD-CD9D907DBB2E}"/>
                </a:ext>
              </a:extLst>
            </p:cNvPr>
            <p:cNvGrpSpPr/>
            <p:nvPr/>
          </p:nvGrpSpPr>
          <p:grpSpPr>
            <a:xfrm>
              <a:off x="7365553" y="3188855"/>
              <a:ext cx="4272282" cy="1371600"/>
              <a:chOff x="7332963" y="2795515"/>
              <a:chExt cx="4272282" cy="13716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1CF1D60-9F07-47D6-A503-AB0A8017848C}"/>
                  </a:ext>
                </a:extLst>
              </p:cNvPr>
              <p:cNvSpPr/>
              <p:nvPr/>
            </p:nvSpPr>
            <p:spPr>
              <a:xfrm>
                <a:off x="8201363" y="2845159"/>
                <a:ext cx="3403882" cy="1311801"/>
              </a:xfrm>
              <a:custGeom>
                <a:avLst/>
                <a:gdLst>
                  <a:gd name="connsiteX0" fmla="*/ 0 w 3599991"/>
                  <a:gd name="connsiteY0" fmla="*/ 0 h 899998"/>
                  <a:gd name="connsiteX1" fmla="*/ 3599991 w 3599991"/>
                  <a:gd name="connsiteY1" fmla="*/ 0 h 899998"/>
                  <a:gd name="connsiteX2" fmla="*/ 3599991 w 3599991"/>
                  <a:gd name="connsiteY2" fmla="*/ 899998 h 899998"/>
                  <a:gd name="connsiteX3" fmla="*/ 0 w 3599991"/>
                  <a:gd name="connsiteY3" fmla="*/ 899998 h 899998"/>
                  <a:gd name="connsiteX4" fmla="*/ 0 w 3599991"/>
                  <a:gd name="connsiteY4" fmla="*/ 0 h 89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991" h="899998">
                    <a:moveTo>
                      <a:pt x="0" y="0"/>
                    </a:moveTo>
                    <a:lnTo>
                      <a:pt x="3599991" y="0"/>
                    </a:lnTo>
                    <a:lnTo>
                      <a:pt x="3599991" y="899998"/>
                    </a:lnTo>
                    <a:lnTo>
                      <a:pt x="0" y="8999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A5BFDF"/>
                </a:solidFill>
              </a:ln>
              <a:effectLst/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2880" tIns="0" rIns="0" bIns="0" numCol="1" spcCol="1270" anchor="ctr" anchorCtr="0">
                <a:noAutofit/>
              </a:bodyPr>
              <a:lstStyle/>
              <a:p>
                <a:pPr marL="0" marR="0" lvl="0" indent="0" algn="ctr" defTabSz="8890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Aplicar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Criterios de </a:t>
                </a:r>
                <a:r>
                  <a:rPr kumimoji="0" lang="en-US" sz="20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diagnóstico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8890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8890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5E1A9C06-CB59-45AB-9C3A-C1D23351E3B2}"/>
                  </a:ext>
                </a:extLst>
              </p:cNvPr>
              <p:cNvSpPr/>
              <p:nvPr/>
            </p:nvSpPr>
            <p:spPr>
              <a:xfrm>
                <a:off x="7332963" y="2795515"/>
                <a:ext cx="1371600" cy="1371600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 l="-44000" t="-31000" r="-70000" b="-24000"/>
                </a:stretch>
              </a:blipFill>
              <a:ln w="15875">
                <a:solidFill>
                  <a:srgbClr val="A5BFDF"/>
                </a:solidFill>
              </a:ln>
              <a:effec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B8D81C99-C479-45B6-A509-CB24FD5F02FF}"/>
                  </a:ext>
                </a:extLst>
              </p:cNvPr>
              <p:cNvGrpSpPr/>
              <p:nvPr/>
            </p:nvGrpSpPr>
            <p:grpSpPr>
              <a:xfrm>
                <a:off x="8754899" y="3669912"/>
                <a:ext cx="2497556" cy="423368"/>
                <a:chOff x="8723676" y="3667340"/>
                <a:chExt cx="2497556" cy="467570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C87D988-3B3A-4BF0-A1EB-8D66F33E3653}"/>
                    </a:ext>
                  </a:extLst>
                </p:cNvPr>
                <p:cNvSpPr txBox="1"/>
                <p:nvPr/>
              </p:nvSpPr>
              <p:spPr>
                <a:xfrm>
                  <a:off x="8723676" y="3667340"/>
                  <a:ext cx="1340426" cy="467567"/>
                </a:xfrm>
                <a:prstGeom prst="rect">
                  <a:avLst/>
                </a:prstGeom>
                <a:solidFill>
                  <a:srgbClr val="E7F7FF"/>
                </a:solidFill>
              </p:spPr>
              <p:txBody>
                <a:bodyPr wrap="square" lIns="0" tIns="0" rIns="91440" bIns="0" anchor="ctr" anchorCtr="0">
                  <a:noAutofit/>
                </a:bodyPr>
                <a:lstStyle/>
                <a:p>
                  <a:pPr marL="0" marR="0" lvl="0" indent="0" algn="ctr" defTabSz="1066800" rtl="0" eaLnBrk="1" fontAlgn="base" latinLnBrk="0" hangingPunct="1">
                    <a:lnSpc>
                      <a:spcPct val="75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Calibri" pitchFamily="34" charset="0"/>
                      <a:ea typeface="+mn-ea"/>
                      <a:cs typeface="Arial" pitchFamily="34" charset="0"/>
                    </a:rPr>
                    <a:t>Criterios fenotípicos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AF88BA1-221E-48D9-ABCB-7B052FCCBA4C}"/>
                    </a:ext>
                  </a:extLst>
                </p:cNvPr>
                <p:cNvSpPr txBox="1"/>
                <p:nvPr/>
              </p:nvSpPr>
              <p:spPr>
                <a:xfrm>
                  <a:off x="10022947" y="3667343"/>
                  <a:ext cx="1198285" cy="467567"/>
                </a:xfrm>
                <a:prstGeom prst="rect">
                  <a:avLst/>
                </a:prstGeom>
                <a:solidFill>
                  <a:srgbClr val="E7F7FF"/>
                </a:solidFill>
              </p:spPr>
              <p:txBody>
                <a:bodyPr wrap="square" lIns="91440" tIns="0" rIns="0" bIns="0" anchor="ctr" anchorCtr="0">
                  <a:noAutofit/>
                </a:bodyPr>
                <a:lstStyle/>
                <a:p>
                  <a:pPr marL="0" marR="0" lvl="0" indent="0" algn="ctr" defTabSz="1066800" rtl="0" eaLnBrk="1" fontAlgn="base" latinLnBrk="0" hangingPunct="1">
                    <a:lnSpc>
                      <a:spcPct val="75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44546A"/>
                      </a:solidFill>
                      <a:effectLst/>
                      <a:uLnTx/>
                      <a:uFillTx/>
                      <a:latin typeface="Calibri" pitchFamily="34" charset="0"/>
                      <a:ea typeface="+mn-ea"/>
                      <a:cs typeface="Arial" pitchFamily="34" charset="0"/>
                    </a:rPr>
                    <a:t>Criterios etiológicos</a:t>
                  </a:r>
                </a:p>
              </p:txBody>
            </p:sp>
            <p:sp>
              <p:nvSpPr>
                <p:cNvPr id="38" name="Plus Sign 37">
                  <a:extLst>
                    <a:ext uri="{FF2B5EF4-FFF2-40B4-BE49-F238E27FC236}">
                      <a16:creationId xmlns:a16="http://schemas.microsoft.com/office/drawing/2014/main" id="{DEA742FC-483F-43FA-920B-445953991525}"/>
                    </a:ext>
                  </a:extLst>
                </p:cNvPr>
                <p:cNvSpPr/>
                <p:nvPr/>
              </p:nvSpPr>
              <p:spPr>
                <a:xfrm>
                  <a:off x="9872081" y="3715171"/>
                  <a:ext cx="346333" cy="330206"/>
                </a:xfrm>
                <a:prstGeom prst="mathPlus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281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369D19C2-0D3B-9F5A-521A-E2FAAA714186}"/>
                </a:ext>
              </a:extLst>
            </p:cNvPr>
            <p:cNvGrpSpPr/>
            <p:nvPr/>
          </p:nvGrpSpPr>
          <p:grpSpPr>
            <a:xfrm>
              <a:off x="5505755" y="3432857"/>
              <a:ext cx="2027640" cy="967362"/>
              <a:chOff x="5505755" y="3432857"/>
              <a:chExt cx="2027640" cy="967362"/>
            </a:xfrm>
          </p:grpSpPr>
          <p:sp>
            <p:nvSpPr>
              <p:cNvPr id="197" name="Arrow: Down 196">
                <a:extLst>
                  <a:ext uri="{FF2B5EF4-FFF2-40B4-BE49-F238E27FC236}">
                    <a16:creationId xmlns:a16="http://schemas.microsoft.com/office/drawing/2014/main" id="{E391C89D-B27F-47DE-89F5-1480C40460D2}"/>
                  </a:ext>
                </a:extLst>
              </p:cNvPr>
              <p:cNvSpPr/>
              <p:nvPr/>
            </p:nvSpPr>
            <p:spPr>
              <a:xfrm rot="16200000">
                <a:off x="6636256" y="3245996"/>
                <a:ext cx="453193" cy="1341084"/>
              </a:xfrm>
              <a:prstGeom prst="downArrow">
                <a:avLst/>
              </a:prstGeom>
              <a:solidFill>
                <a:srgbClr val="B4C7E7"/>
              </a:solidFill>
              <a:ln w="25400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DC078B4-1996-4B55-ACD7-ABA72E2A20D4}"/>
                  </a:ext>
                </a:extLst>
              </p:cNvPr>
              <p:cNvSpPr/>
              <p:nvPr/>
            </p:nvSpPr>
            <p:spPr>
              <a:xfrm>
                <a:off x="5505755" y="3432857"/>
                <a:ext cx="958110" cy="967362"/>
              </a:xfrm>
              <a:prstGeom prst="roundRect">
                <a:avLst/>
              </a:prstGeom>
              <a:solidFill>
                <a:srgbClr val="B4C7E7"/>
              </a:solidFill>
              <a:ln>
                <a:noFill/>
                <a:prstDash val="sysDot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shade val="80000"/>
                  <a:hueOff val="249270"/>
                  <a:satOff val="-28560"/>
                  <a:lumOff val="14280"/>
                  <a:alphaOff val="0"/>
                </a:schemeClr>
              </a:fillRef>
              <a:effectRef idx="1">
                <a:schemeClr val="accent3">
                  <a:shade val="80000"/>
                  <a:hueOff val="249270"/>
                  <a:satOff val="-28560"/>
                  <a:lumOff val="1428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3204DF8-CDB3-C0DD-E80A-0B0B011B2321}"/>
              </a:ext>
            </a:extLst>
          </p:cNvPr>
          <p:cNvGrpSpPr/>
          <p:nvPr/>
        </p:nvGrpSpPr>
        <p:grpSpPr>
          <a:xfrm>
            <a:off x="138732" y="3188855"/>
            <a:ext cx="6077486" cy="1371600"/>
            <a:chOff x="138732" y="3188855"/>
            <a:chExt cx="6077486" cy="1371600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6759826-D90B-4EB3-A4CD-4FE327350DED}"/>
                </a:ext>
              </a:extLst>
            </p:cNvPr>
            <p:cNvGrpSpPr/>
            <p:nvPr/>
          </p:nvGrpSpPr>
          <p:grpSpPr>
            <a:xfrm>
              <a:off x="138732" y="3188855"/>
              <a:ext cx="4272282" cy="1371600"/>
              <a:chOff x="789576" y="1120331"/>
              <a:chExt cx="4272282" cy="13716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D46BC8E-27FC-41AD-9C04-443D8DE55DC2}"/>
                  </a:ext>
                </a:extLst>
              </p:cNvPr>
              <p:cNvSpPr/>
              <p:nvPr/>
            </p:nvSpPr>
            <p:spPr>
              <a:xfrm>
                <a:off x="789576" y="1230064"/>
                <a:ext cx="3319969" cy="1187229"/>
              </a:xfrm>
              <a:custGeom>
                <a:avLst/>
                <a:gdLst>
                  <a:gd name="connsiteX0" fmla="*/ 0 w 3599991"/>
                  <a:gd name="connsiteY0" fmla="*/ 0 h 899998"/>
                  <a:gd name="connsiteX1" fmla="*/ 3599991 w 3599991"/>
                  <a:gd name="connsiteY1" fmla="*/ 0 h 899998"/>
                  <a:gd name="connsiteX2" fmla="*/ 3599991 w 3599991"/>
                  <a:gd name="connsiteY2" fmla="*/ 899998 h 899998"/>
                  <a:gd name="connsiteX3" fmla="*/ 0 w 3599991"/>
                  <a:gd name="connsiteY3" fmla="*/ 899998 h 899998"/>
                  <a:gd name="connsiteX4" fmla="*/ 0 w 3599991"/>
                  <a:gd name="connsiteY4" fmla="*/ 0 h 89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9991" h="899998">
                    <a:moveTo>
                      <a:pt x="0" y="0"/>
                    </a:moveTo>
                    <a:lnTo>
                      <a:pt x="3599991" y="0"/>
                    </a:lnTo>
                    <a:lnTo>
                      <a:pt x="3599991" y="899998"/>
                    </a:lnTo>
                    <a:lnTo>
                      <a:pt x="0" y="8999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A5BFDF"/>
                </a:solidFill>
              </a:ln>
              <a:effectLst/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marR="0" lvl="0" indent="0" algn="ctr" defTabSz="8890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Uso</a:t>
                </a: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GLIM </a:t>
                </a:r>
                <a:b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lang="en-US" sz="2000" b="1">
                    <a:solidFill>
                      <a:srgbClr val="4472C4">
                        <a:lumMod val="50000"/>
                      </a:srgbClr>
                    </a:solidFill>
                    <a:latin typeface="Calibri" panose="020F0502020204030204"/>
                  </a:rPr>
                  <a:t>Grado de </a:t>
                </a:r>
                <a:r>
                  <a:rPr lang="en-US" sz="2000" b="1" err="1">
                    <a:solidFill>
                      <a:srgbClr val="4472C4">
                        <a:lumMod val="50000"/>
                      </a:srgbClr>
                    </a:solidFill>
                    <a:latin typeface="Calibri" panose="020F0502020204030204"/>
                  </a:rPr>
                  <a:t>severidad</a:t>
                </a:r>
                <a:r>
                  <a:rPr lang="en-US" sz="2000" b="1">
                    <a:solidFill>
                      <a:srgbClr val="4472C4">
                        <a:lumMod val="50000"/>
                      </a:srgbClr>
                    </a:solidFill>
                    <a:latin typeface="Calibri" panose="020F0502020204030204"/>
                  </a:rPr>
                  <a:t> de </a:t>
                </a:r>
                <a:r>
                  <a:rPr lang="en-US" sz="2000" b="1" err="1">
                    <a:solidFill>
                      <a:srgbClr val="4472C4">
                        <a:lumMod val="50000"/>
                      </a:srgbClr>
                    </a:solidFill>
                    <a:latin typeface="Calibri" panose="020F0502020204030204"/>
                  </a:rPr>
                  <a:t>densutrición</a:t>
                </a: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D295F0C-2D8B-4411-9456-424DE1C69C5F}"/>
                  </a:ext>
                </a:extLst>
              </p:cNvPr>
              <p:cNvSpPr/>
              <p:nvPr/>
            </p:nvSpPr>
            <p:spPr>
              <a:xfrm>
                <a:off x="3690258" y="1120331"/>
                <a:ext cx="1371600" cy="1371600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 l="-32000" t="-10000" r="-40000" b="-13000"/>
                </a:stretch>
              </a:blipFill>
              <a:ln w="15875">
                <a:solidFill>
                  <a:srgbClr val="A5BFDF"/>
                </a:solidFill>
              </a:ln>
              <a:effec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281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28823C2F-EB4D-CD61-B5C6-50AE8AC4CA4B}"/>
                </a:ext>
              </a:extLst>
            </p:cNvPr>
            <p:cNvGrpSpPr/>
            <p:nvPr/>
          </p:nvGrpSpPr>
          <p:grpSpPr>
            <a:xfrm>
              <a:off x="4337942" y="3633629"/>
              <a:ext cx="1878276" cy="515638"/>
              <a:chOff x="4337942" y="3633629"/>
              <a:chExt cx="1878276" cy="515638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96" name="Arrow: Down 195">
                <a:extLst>
                  <a:ext uri="{FF2B5EF4-FFF2-40B4-BE49-F238E27FC236}">
                    <a16:creationId xmlns:a16="http://schemas.microsoft.com/office/drawing/2014/main" id="{BD8976D4-D3B1-43EB-8A63-6840B6946506}"/>
                  </a:ext>
                </a:extLst>
              </p:cNvPr>
              <p:cNvSpPr/>
              <p:nvPr/>
            </p:nvSpPr>
            <p:spPr>
              <a:xfrm rot="5400000" flipH="1">
                <a:off x="4840862" y="3165084"/>
                <a:ext cx="457200" cy="1463040"/>
              </a:xfrm>
              <a:prstGeom prst="downArrow">
                <a:avLst/>
              </a:prstGeom>
              <a:solidFill>
                <a:srgbClr val="CCD1D9"/>
              </a:solidFill>
              <a:ln w="25400"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9E3CA95-25D2-4E05-BBDD-E70B3A50D2D3}"/>
                  </a:ext>
                </a:extLst>
              </p:cNvPr>
              <p:cNvSpPr/>
              <p:nvPr/>
            </p:nvSpPr>
            <p:spPr>
              <a:xfrm>
                <a:off x="5756979" y="3633629"/>
                <a:ext cx="459239" cy="515638"/>
              </a:xfrm>
              <a:prstGeom prst="roundRect">
                <a:avLst/>
              </a:prstGeom>
              <a:solidFill>
                <a:srgbClr val="CCD1D9"/>
              </a:solidFill>
              <a:ln>
                <a:noFill/>
                <a:prstDash val="sysDot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619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496C4EB-3236-1C49-764C-D0F4A90A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919" y="0"/>
            <a:ext cx="6734432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FD5BD3-6280-8E68-9368-D2BB0818F5D9}"/>
              </a:ext>
            </a:extLst>
          </p:cNvPr>
          <p:cNvSpPr txBox="1"/>
          <p:nvPr/>
        </p:nvSpPr>
        <p:spPr>
          <a:xfrm>
            <a:off x="221672" y="6211669"/>
            <a:ext cx="4359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*ASPEN, ESPEN, FELANPE and PENSA representatives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constituted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commitee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GLIM. Cederholm T, et al. Clin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2019;38(1):1-9. doi:10.1016/j.clnu.2018.08.002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Barazzoni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R, et al. Clin </a:t>
            </a:r>
            <a:r>
              <a:rPr lang="es-ES" sz="9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s-ES" sz="9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2022;41(6):1425-1433. doi:10.1016/j.clnu.2022.02.001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199A8BB-5083-A04C-2D58-533B2A0D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333"/>
            <a:ext cx="4747919" cy="9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6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962E9-65F0-56CB-864A-B748EEBE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9785684" cy="923026"/>
          </a:xfrm>
        </p:spPr>
        <p:txBody>
          <a:bodyPr>
            <a:normAutofit fontScale="90000"/>
          </a:bodyPr>
          <a:lstStyle/>
          <a:p>
            <a:r>
              <a:rPr lang="es-ES"/>
              <a:t>Desde el cribado hasta el diagnóstico específico y el tratamiento individualizado</a:t>
            </a:r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6A4E17-327C-8D0E-DC37-6E10C2C634BF}"/>
              </a:ext>
            </a:extLst>
          </p:cNvPr>
          <p:cNvSpPr txBox="1"/>
          <p:nvPr/>
        </p:nvSpPr>
        <p:spPr>
          <a:xfrm>
            <a:off x="2503548" y="6401176"/>
            <a:ext cx="7016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Gressies</a:t>
            </a: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C, et al. </a:t>
            </a:r>
            <a:r>
              <a:rPr lang="en-US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JPEN J </a:t>
            </a:r>
            <a:r>
              <a:rPr lang="en-US" sz="1100" i="1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Parenter</a:t>
            </a:r>
            <a:r>
              <a:rPr lang="en-US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Enteral </a:t>
            </a:r>
            <a:r>
              <a:rPr lang="en-US" sz="1100" i="1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2023;47 Suppl 1:S16-S23.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D7DDE2-7F26-BF09-C040-644B0649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91" y="990442"/>
            <a:ext cx="8181417" cy="52456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2AFD76-F657-9B39-AA73-88BD6DB8E606}"/>
              </a:ext>
            </a:extLst>
          </p:cNvPr>
          <p:cNvSpPr txBox="1"/>
          <p:nvPr/>
        </p:nvSpPr>
        <p:spPr>
          <a:xfrm>
            <a:off x="2231065" y="1552353"/>
            <a:ext cx="7793665" cy="369332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r>
              <a:rPr lang="es-ES" b="1"/>
              <a:t>Seleccione la configuración y la herramienta (rango de edad y estado de salud)</a:t>
            </a:r>
            <a:endParaRPr lang="es-ES_tradnl" b="1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06529C-D2EB-7C6A-B97F-1E3561E05AA2}"/>
              </a:ext>
            </a:extLst>
          </p:cNvPr>
          <p:cNvSpPr txBox="1"/>
          <p:nvPr/>
        </p:nvSpPr>
        <p:spPr>
          <a:xfrm>
            <a:off x="3444946" y="2163006"/>
            <a:ext cx="3359889" cy="369332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/>
              <a:t>En comunidad/institución</a:t>
            </a:r>
            <a:endParaRPr lang="es-ES_tradnl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113917-BF7B-1361-34A5-E6DCDECD9424}"/>
              </a:ext>
            </a:extLst>
          </p:cNvPr>
          <p:cNvSpPr txBox="1"/>
          <p:nvPr/>
        </p:nvSpPr>
        <p:spPr>
          <a:xfrm>
            <a:off x="6528391" y="2163006"/>
            <a:ext cx="3583173" cy="369332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/>
              <a:t>En persona o evaluación en remoto</a:t>
            </a:r>
            <a:endParaRPr lang="es-ES_tradnl" b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420827-2B8A-85C6-AA5D-437AB57DDB54}"/>
              </a:ext>
            </a:extLst>
          </p:cNvPr>
          <p:cNvSpPr txBox="1"/>
          <p:nvPr/>
        </p:nvSpPr>
        <p:spPr>
          <a:xfrm>
            <a:off x="2037190" y="3171740"/>
            <a:ext cx="8106273" cy="369332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/>
              <a:t>Detectar riesgo de desnutrición por puntuación o clasificación </a:t>
            </a:r>
            <a:r>
              <a:rPr lang="es-ES" b="1">
                <a:sym typeface="Wingdings" panose="05000000000000000000" pitchFamily="2" charset="2"/>
              </a:rPr>
              <a:t> Paso 1</a:t>
            </a:r>
            <a:endParaRPr lang="es-ES_tradnl" b="1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95378F-25FE-B8D3-3A91-3966054CEEF2}"/>
              </a:ext>
            </a:extLst>
          </p:cNvPr>
          <p:cNvSpPr txBox="1"/>
          <p:nvPr/>
        </p:nvSpPr>
        <p:spPr>
          <a:xfrm>
            <a:off x="2037191" y="1088097"/>
            <a:ext cx="8106272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bg1"/>
                </a:solidFill>
              </a:rPr>
              <a:t>Paso 1: Cribado del Riesgo Nutricional</a:t>
            </a:r>
            <a:endParaRPr lang="es-ES_tradnl" sz="2400" b="1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52E5C79-71A0-78CD-1E4A-DC0B829349E0}"/>
              </a:ext>
            </a:extLst>
          </p:cNvPr>
          <p:cNvSpPr txBox="1"/>
          <p:nvPr/>
        </p:nvSpPr>
        <p:spPr>
          <a:xfrm>
            <a:off x="2026558" y="3542026"/>
            <a:ext cx="8106272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bg1"/>
                </a:solidFill>
              </a:rPr>
              <a:t>Paso 2: Diagnóstico de la Desnutrición (criterios GLIM)</a:t>
            </a:r>
            <a:endParaRPr lang="es-ES_tradnl" sz="2400" b="1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C8A12D-803A-1598-EA3A-1EE7044AE4F7}"/>
              </a:ext>
            </a:extLst>
          </p:cNvPr>
          <p:cNvSpPr txBox="1"/>
          <p:nvPr/>
        </p:nvSpPr>
        <p:spPr>
          <a:xfrm>
            <a:off x="2037191" y="4017941"/>
            <a:ext cx="3715024" cy="338554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Criterio Fenotípico</a:t>
            </a:r>
            <a:endParaRPr lang="es-ES_tradnl" sz="16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671BE6-6F93-CEF3-5FDD-A076CB6F33D0}"/>
              </a:ext>
            </a:extLst>
          </p:cNvPr>
          <p:cNvSpPr txBox="1"/>
          <p:nvPr/>
        </p:nvSpPr>
        <p:spPr>
          <a:xfrm>
            <a:off x="5901070" y="4017941"/>
            <a:ext cx="4253738" cy="338554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Criterio Etiológico</a:t>
            </a:r>
            <a:endParaRPr lang="es-ES_tradnl" sz="160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FDD3B8C-FD13-D8F9-6837-9E8B8F88BA1C}"/>
              </a:ext>
            </a:extLst>
          </p:cNvPr>
          <p:cNvSpPr txBox="1"/>
          <p:nvPr/>
        </p:nvSpPr>
        <p:spPr>
          <a:xfrm>
            <a:off x="2026558" y="4370540"/>
            <a:ext cx="1255355" cy="584775"/>
          </a:xfrm>
          <a:prstGeom prst="rect">
            <a:avLst/>
          </a:prstGeom>
          <a:solidFill>
            <a:srgbClr val="E9EBF5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Pérdida de peso</a:t>
            </a:r>
            <a:endParaRPr lang="es-ES_tradnl" sz="160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9A1D61-7F55-483B-00CF-EB2E9693A2E9}"/>
              </a:ext>
            </a:extLst>
          </p:cNvPr>
          <p:cNvSpPr txBox="1"/>
          <p:nvPr/>
        </p:nvSpPr>
        <p:spPr>
          <a:xfrm>
            <a:off x="3303180" y="4418056"/>
            <a:ext cx="1003006" cy="338554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IMC bajo</a:t>
            </a:r>
            <a:endParaRPr lang="es-ES_tradnl" sz="160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0C968FA-49E9-F471-B2A0-A4ACB2D64915}"/>
              </a:ext>
            </a:extLst>
          </p:cNvPr>
          <p:cNvSpPr txBox="1"/>
          <p:nvPr/>
        </p:nvSpPr>
        <p:spPr>
          <a:xfrm>
            <a:off x="4306186" y="4363995"/>
            <a:ext cx="1486432" cy="584775"/>
          </a:xfrm>
          <a:prstGeom prst="rect">
            <a:avLst/>
          </a:prstGeom>
          <a:solidFill>
            <a:srgbClr val="E9EBF5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Masa muscular reducida</a:t>
            </a:r>
            <a:endParaRPr lang="es-ES_tradnl" sz="160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DDB8907-4041-CA1C-5839-8973C723838D}"/>
              </a:ext>
            </a:extLst>
          </p:cNvPr>
          <p:cNvSpPr txBox="1"/>
          <p:nvPr/>
        </p:nvSpPr>
        <p:spPr>
          <a:xfrm>
            <a:off x="5792618" y="4369375"/>
            <a:ext cx="2260492" cy="584775"/>
          </a:xfrm>
          <a:prstGeom prst="rect">
            <a:avLst/>
          </a:prstGeom>
          <a:solidFill>
            <a:srgbClr val="E9EBF5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Reducción de la ingesta o asimilación</a:t>
            </a:r>
            <a:endParaRPr lang="es-ES_tradnl" sz="160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68C6928-0875-CD98-2072-BEFA0171BF59}"/>
              </a:ext>
            </a:extLst>
          </p:cNvPr>
          <p:cNvSpPr txBox="1"/>
          <p:nvPr/>
        </p:nvSpPr>
        <p:spPr>
          <a:xfrm>
            <a:off x="8027939" y="4370540"/>
            <a:ext cx="2104891" cy="584775"/>
          </a:xfrm>
          <a:prstGeom prst="rect">
            <a:avLst/>
          </a:prstGeom>
          <a:solidFill>
            <a:srgbClr val="E9EBF5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Inflamación/carga enfermedad</a:t>
            </a:r>
            <a:endParaRPr lang="es-ES_tradnl" sz="160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CEDD4E2-4096-538F-9CE8-18250CCE3663}"/>
              </a:ext>
            </a:extLst>
          </p:cNvPr>
          <p:cNvSpPr txBox="1"/>
          <p:nvPr/>
        </p:nvSpPr>
        <p:spPr>
          <a:xfrm>
            <a:off x="2037190" y="4958932"/>
            <a:ext cx="8095639" cy="646331"/>
          </a:xfrm>
          <a:prstGeom prst="rect">
            <a:avLst/>
          </a:prstGeom>
          <a:solidFill>
            <a:srgbClr val="CFD5EA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/>
              <a:t>Al menos 1 criterio fenotípico + 1 criterio etiológico = desnutrición</a:t>
            </a:r>
          </a:p>
          <a:p>
            <a:pPr algn="ctr"/>
            <a:r>
              <a:rPr lang="es-ES" b="1"/>
              <a:t>Grado de severidad </a:t>
            </a:r>
            <a:r>
              <a:rPr lang="es-ES" b="1">
                <a:sym typeface="Wingdings" panose="05000000000000000000" pitchFamily="2" charset="2"/>
              </a:rPr>
              <a:t> Paso 3</a:t>
            </a:r>
            <a:endParaRPr lang="es-ES_tradnl" b="1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1B83DCD-E02B-83BB-C47C-B419A2AF7832}"/>
              </a:ext>
            </a:extLst>
          </p:cNvPr>
          <p:cNvSpPr txBox="1"/>
          <p:nvPr/>
        </p:nvSpPr>
        <p:spPr>
          <a:xfrm>
            <a:off x="2053497" y="5605263"/>
            <a:ext cx="8089964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bg1"/>
                </a:solidFill>
              </a:rPr>
              <a:t>Paso 3: Individualizar el soporte nutricional</a:t>
            </a:r>
            <a:endParaRPr lang="es-ES_tradnl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86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C8FA-33FD-554A-9265-02CCADA4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9" y="2002631"/>
            <a:ext cx="8424315" cy="2852737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273E7A"/>
                </a:solidFill>
              </a:rPr>
              <a:t>CRIBADO DE SARCOPENIA Y DE LA MASA MUSCULAR REDUCIDA MEDIANTE TÉCNICAS DE COMPOSICIÓN CORPORAL Y MARCADORES SUBROGADOS</a:t>
            </a:r>
            <a:endParaRPr lang="en-AR" sz="4800" dirty="0">
              <a:solidFill>
                <a:srgbClr val="273E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47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9C94EC6-48A1-4A00-9B97-DC993A432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0AA91C-52EE-4969-BB15-3BA866A60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04" y="531393"/>
            <a:ext cx="10659685" cy="568387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AC47340-19E1-440B-94B4-4D6A33693499}"/>
              </a:ext>
            </a:extLst>
          </p:cNvPr>
          <p:cNvSpPr/>
          <p:nvPr/>
        </p:nvSpPr>
        <p:spPr>
          <a:xfrm>
            <a:off x="858604" y="1569879"/>
            <a:ext cx="10474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Sarcopenia is now considered a muscle disease (muscle failure), with </a:t>
            </a:r>
            <a:r>
              <a:rPr lang="en-US" sz="2000" b="1" u="sng" dirty="0">
                <a:solidFill>
                  <a:schemeClr val="tx2"/>
                </a:solidFill>
              </a:rPr>
              <a:t>low muscle strength </a:t>
            </a:r>
            <a:r>
              <a:rPr lang="en-US" sz="2000" b="1" dirty="0">
                <a:solidFill>
                  <a:schemeClr val="tx2"/>
                </a:solidFill>
              </a:rPr>
              <a:t>overtaking the role of </a:t>
            </a:r>
            <a:r>
              <a:rPr lang="en-US" sz="2000" b="1" u="sng" dirty="0">
                <a:solidFill>
                  <a:schemeClr val="tx2"/>
                </a:solidFill>
              </a:rPr>
              <a:t>low muscle mass </a:t>
            </a:r>
            <a:r>
              <a:rPr lang="en-US" sz="2000" b="1" dirty="0">
                <a:solidFill>
                  <a:schemeClr val="tx2"/>
                </a:solidFill>
              </a:rPr>
              <a:t>as a principal determinant</a:t>
            </a:r>
          </a:p>
        </p:txBody>
      </p:sp>
    </p:spTree>
    <p:extLst>
      <p:ext uri="{BB962C8B-B14F-4D97-AF65-F5344CB8AC3E}">
        <p14:creationId xmlns:p14="http://schemas.microsoft.com/office/powerpoint/2010/main" val="3051145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902EB-D333-4516-CDDC-6DB664C5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CRIBADO DE SARCOPENIA (SARC-F)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7D473E-043E-B730-58F4-E8E76D91D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-1" b="372"/>
          <a:stretch/>
        </p:blipFill>
        <p:spPr bwMode="auto">
          <a:xfrm>
            <a:off x="986155" y="1216025"/>
            <a:ext cx="5400040" cy="4425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B7F8A6-1770-BE42-84B0-8E2ADEA664B5}"/>
              </a:ext>
            </a:extLst>
          </p:cNvPr>
          <p:cNvSpPr txBox="1"/>
          <p:nvPr/>
        </p:nvSpPr>
        <p:spPr>
          <a:xfrm>
            <a:off x="1657351" y="5934973"/>
            <a:ext cx="87293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Malmstrom, T.K. and Morley, J.E. (2013) “SARC-F: A simple questionnaire to rapidly diagnose sarcopenia,” Journal of the American Medical Directors Association, 14(8), pp. 531–532. </a:t>
            </a:r>
            <a:endParaRPr lang="es-ES_tradnl" sz="900"/>
          </a:p>
        </p:txBody>
      </p:sp>
      <p:grpSp>
        <p:nvGrpSpPr>
          <p:cNvPr id="8" name="Agrupar 16">
            <a:extLst>
              <a:ext uri="{FF2B5EF4-FFF2-40B4-BE49-F238E27FC236}">
                <a16:creationId xmlns:a16="http://schemas.microsoft.com/office/drawing/2014/main" id="{474B1A10-A1C8-964A-BCEA-3EA9A6A369C8}"/>
              </a:ext>
            </a:extLst>
          </p:cNvPr>
          <p:cNvGrpSpPr/>
          <p:nvPr/>
        </p:nvGrpSpPr>
        <p:grpSpPr>
          <a:xfrm>
            <a:off x="7008275" y="1133592"/>
            <a:ext cx="4345525" cy="4590815"/>
            <a:chOff x="7737714" y="1324352"/>
            <a:chExt cx="4345525" cy="4590815"/>
          </a:xfrm>
        </p:grpSpPr>
        <p:grpSp>
          <p:nvGrpSpPr>
            <p:cNvPr id="9" name="Agrupar 3">
              <a:extLst>
                <a:ext uri="{FF2B5EF4-FFF2-40B4-BE49-F238E27FC236}">
                  <a16:creationId xmlns:a16="http://schemas.microsoft.com/office/drawing/2014/main" id="{0B04E900-77B2-5006-C40B-0D9459ED20B6}"/>
                </a:ext>
              </a:extLst>
            </p:cNvPr>
            <p:cNvGrpSpPr/>
            <p:nvPr/>
          </p:nvGrpSpPr>
          <p:grpSpPr>
            <a:xfrm>
              <a:off x="7737714" y="1324352"/>
              <a:ext cx="4212000" cy="1348190"/>
              <a:chOff x="6984484" y="826150"/>
              <a:chExt cx="4212000" cy="1348190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6" name="Freeform: Shape 11">
                <a:extLst>
                  <a:ext uri="{FF2B5EF4-FFF2-40B4-BE49-F238E27FC236}">
                    <a16:creationId xmlns:a16="http://schemas.microsoft.com/office/drawing/2014/main" id="{023B6CF2-D98E-0A44-6F1F-B377966C66F0}"/>
                  </a:ext>
                </a:extLst>
              </p:cNvPr>
              <p:cNvSpPr/>
              <p:nvPr/>
            </p:nvSpPr>
            <p:spPr>
              <a:xfrm>
                <a:off x="6984484" y="826150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7100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5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7100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7100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5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97"/>
                      <a:pt x="3378152" y="476761"/>
                      <a:pt x="3378152" y="477100"/>
                    </a:cubicBezTo>
                    <a:close/>
                  </a:path>
                </a:pathLst>
              </a:custGeom>
              <a:solidFill>
                <a:srgbClr val="C58B3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TextBox 124">
                <a:extLst>
                  <a:ext uri="{FF2B5EF4-FFF2-40B4-BE49-F238E27FC236}">
                    <a16:creationId xmlns:a16="http://schemas.microsoft.com/office/drawing/2014/main" id="{210312CC-0832-E183-07E1-AB40DA611A49}"/>
                  </a:ext>
                </a:extLst>
              </p:cNvPr>
              <p:cNvSpPr txBox="1"/>
              <p:nvPr/>
            </p:nvSpPr>
            <p:spPr>
              <a:xfrm>
                <a:off x="7176878" y="953542"/>
                <a:ext cx="4019606" cy="98084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Objetivo</a:t>
                </a:r>
                <a:endParaRPr lang="en-IN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sz="1600"/>
                  <a:t>Desarrollo de </a:t>
                </a:r>
                <a:r>
                  <a:rPr lang="en-IN" sz="1600" err="1"/>
                  <a:t>una</a:t>
                </a:r>
                <a:r>
                  <a:rPr lang="en-IN" sz="1600"/>
                  <a:t> </a:t>
                </a:r>
                <a:r>
                  <a:rPr lang="en-IN" sz="1600" b="1" u="sng" err="1"/>
                  <a:t>prueba</a:t>
                </a:r>
                <a:r>
                  <a:rPr lang="en-IN" sz="1600" b="1" u="sng"/>
                  <a:t> </a:t>
                </a:r>
                <a:r>
                  <a:rPr lang="en-IN" sz="1600" b="1" u="sng" err="1"/>
                  <a:t>rápida</a:t>
                </a:r>
                <a:r>
                  <a:rPr lang="en-IN" sz="1600" b="1" u="sng"/>
                  <a:t> de </a:t>
                </a:r>
                <a:r>
                  <a:rPr lang="en-IN" sz="1600" b="1" u="sng" err="1"/>
                  <a:t>diagnóstico</a:t>
                </a:r>
                <a:r>
                  <a:rPr lang="en-IN" sz="1600" b="1" u="sng"/>
                  <a:t> de sarcopenia</a:t>
                </a:r>
              </a:p>
            </p:txBody>
          </p:sp>
        </p:grpSp>
        <p:grpSp>
          <p:nvGrpSpPr>
            <p:cNvPr id="10" name="Agrupar 13">
              <a:extLst>
                <a:ext uri="{FF2B5EF4-FFF2-40B4-BE49-F238E27FC236}">
                  <a16:creationId xmlns:a16="http://schemas.microsoft.com/office/drawing/2014/main" id="{D9843F09-1547-7781-A132-89C4F1F44A69}"/>
                </a:ext>
              </a:extLst>
            </p:cNvPr>
            <p:cNvGrpSpPr/>
            <p:nvPr/>
          </p:nvGrpSpPr>
          <p:grpSpPr>
            <a:xfrm>
              <a:off x="7737714" y="2953270"/>
              <a:ext cx="4212000" cy="1348190"/>
              <a:chOff x="7737714" y="2953270"/>
              <a:chExt cx="4212000" cy="1348190"/>
            </a:xfrm>
          </p:grpSpPr>
          <p:sp>
            <p:nvSpPr>
              <p:cNvPr id="14" name="Freeform: Shape 88">
                <a:extLst>
                  <a:ext uri="{FF2B5EF4-FFF2-40B4-BE49-F238E27FC236}">
                    <a16:creationId xmlns:a16="http://schemas.microsoft.com/office/drawing/2014/main" id="{F832ADD5-00D0-2F74-06A6-83168A9A7F59}"/>
                  </a:ext>
                </a:extLst>
              </p:cNvPr>
              <p:cNvSpPr/>
              <p:nvPr/>
            </p:nvSpPr>
            <p:spPr>
              <a:xfrm>
                <a:off x="7737714" y="2953270"/>
                <a:ext cx="4212000" cy="1348190"/>
              </a:xfrm>
              <a:custGeom>
                <a:avLst/>
                <a:gdLst>
                  <a:gd name="connsiteX0" fmla="*/ 3378152 w 3378677"/>
                  <a:gd name="connsiteY0" fmla="*/ 476839 h 1081458"/>
                  <a:gd name="connsiteX1" fmla="*/ 3378152 w 3378677"/>
                  <a:gd name="connsiteY1" fmla="*/ 1081206 h 1081458"/>
                  <a:gd name="connsiteX2" fmla="*/ 87971 w 3378677"/>
                  <a:gd name="connsiteY2" fmla="*/ 1081206 h 1081458"/>
                  <a:gd name="connsiteX3" fmla="*/ 87971 w 3378677"/>
                  <a:gd name="connsiteY3" fmla="*/ 276684 h 1081458"/>
                  <a:gd name="connsiteX4" fmla="*/ -525 w 3378677"/>
                  <a:gd name="connsiteY4" fmla="*/ -252 h 1081458"/>
                  <a:gd name="connsiteX5" fmla="*/ 2900281 w 3378677"/>
                  <a:gd name="connsiteY5" fmla="*/ -252 h 1081458"/>
                  <a:gd name="connsiteX6" fmla="*/ 3378152 w 3378677"/>
                  <a:gd name="connsiteY6" fmla="*/ 476058 h 1081458"/>
                  <a:gd name="connsiteX7" fmla="*/ 3378152 w 3378677"/>
                  <a:gd name="connsiteY7" fmla="*/ 476839 h 108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1458">
                    <a:moveTo>
                      <a:pt x="3378152" y="476839"/>
                    </a:moveTo>
                    <a:lnTo>
                      <a:pt x="3378152" y="1081206"/>
                    </a:lnTo>
                    <a:lnTo>
                      <a:pt x="87971" y="1081206"/>
                    </a:lnTo>
                    <a:lnTo>
                      <a:pt x="87971" y="276684"/>
                    </a:lnTo>
                    <a:cubicBezTo>
                      <a:pt x="88152" y="177388"/>
                      <a:pt x="57205" y="80539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8"/>
                    </a:cubicBezTo>
                    <a:cubicBezTo>
                      <a:pt x="3378152" y="476318"/>
                      <a:pt x="3378152" y="476579"/>
                      <a:pt x="3378152" y="476839"/>
                    </a:cubicBezTo>
                    <a:close/>
                  </a:path>
                </a:pathLst>
              </a:custGeom>
              <a:solidFill>
                <a:srgbClr val="3B5AAC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TextBox 125">
                <a:extLst>
                  <a:ext uri="{FF2B5EF4-FFF2-40B4-BE49-F238E27FC236}">
                    <a16:creationId xmlns:a16="http://schemas.microsoft.com/office/drawing/2014/main" id="{E61886CA-BC7D-E7F7-039F-22F34FBA8549}"/>
                  </a:ext>
                </a:extLst>
              </p:cNvPr>
              <p:cNvSpPr txBox="1"/>
              <p:nvPr/>
            </p:nvSpPr>
            <p:spPr>
              <a:xfrm>
                <a:off x="7930107" y="2955152"/>
                <a:ext cx="4019606" cy="130086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>
                    <a:solidFill>
                      <a:schemeClr val="bg1"/>
                    </a:solidFill>
                  </a:rPr>
                  <a:t>Variables</a:t>
                </a:r>
              </a:p>
              <a:p>
                <a:pPr marL="285750" marR="0" indent="-285750">
                  <a:lnSpc>
                    <a:spcPct val="107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1400" err="1">
                    <a:solidFill>
                      <a:schemeClr val="bg1"/>
                    </a:solidFill>
                  </a:rPr>
                  <a:t>Fuerza</a:t>
                </a:r>
                <a:endParaRPr lang="en-IN" sz="1400">
                  <a:solidFill>
                    <a:schemeClr val="bg1"/>
                  </a:solidFill>
                </a:endParaRPr>
              </a:p>
              <a:p>
                <a:pPr marL="285750" marR="0" indent="-285750">
                  <a:lnSpc>
                    <a:spcPct val="107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1400" err="1">
                    <a:solidFill>
                      <a:schemeClr val="bg1"/>
                    </a:solidFill>
                  </a:rPr>
                  <a:t>Ayuda</a:t>
                </a:r>
                <a:r>
                  <a:rPr lang="en-IN" sz="1400">
                    <a:solidFill>
                      <a:schemeClr val="bg1"/>
                    </a:solidFill>
                  </a:rPr>
                  <a:t> para </a:t>
                </a:r>
                <a:r>
                  <a:rPr lang="en-IN" sz="1400" err="1">
                    <a:solidFill>
                      <a:schemeClr val="bg1"/>
                    </a:solidFill>
                  </a:rPr>
                  <a:t>caminar</a:t>
                </a:r>
                <a:endParaRPr lang="en-IN" sz="1400">
                  <a:solidFill>
                    <a:schemeClr val="bg1"/>
                  </a:solidFill>
                </a:endParaRPr>
              </a:p>
              <a:p>
                <a:pPr marL="285750" marR="0" indent="-285750">
                  <a:lnSpc>
                    <a:spcPct val="107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1400" err="1">
                    <a:solidFill>
                      <a:schemeClr val="bg1"/>
                    </a:solidFill>
                  </a:rPr>
                  <a:t>Lavantarse</a:t>
                </a:r>
                <a:r>
                  <a:rPr lang="en-IN" sz="1400">
                    <a:solidFill>
                      <a:schemeClr val="bg1"/>
                    </a:solidFill>
                  </a:rPr>
                  <a:t> de la </a:t>
                </a:r>
                <a:r>
                  <a:rPr lang="en-IN" sz="1400" err="1">
                    <a:solidFill>
                      <a:schemeClr val="bg1"/>
                    </a:solidFill>
                  </a:rPr>
                  <a:t>silla</a:t>
                </a:r>
                <a:endParaRPr lang="en-IN" sz="1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Agrupar 14">
              <a:extLst>
                <a:ext uri="{FF2B5EF4-FFF2-40B4-BE49-F238E27FC236}">
                  <a16:creationId xmlns:a16="http://schemas.microsoft.com/office/drawing/2014/main" id="{0F7D02AF-ECDB-4A1E-2C2F-C7F117B7F63C}"/>
                </a:ext>
              </a:extLst>
            </p:cNvPr>
            <p:cNvGrpSpPr/>
            <p:nvPr/>
          </p:nvGrpSpPr>
          <p:grpSpPr>
            <a:xfrm>
              <a:off x="7737714" y="4568274"/>
              <a:ext cx="4345525" cy="1346893"/>
              <a:chOff x="7737714" y="4568274"/>
              <a:chExt cx="4345525" cy="1346893"/>
            </a:xfrm>
          </p:grpSpPr>
          <p:sp>
            <p:nvSpPr>
              <p:cNvPr id="12" name="Freeform: Shape 50">
                <a:extLst>
                  <a:ext uri="{FF2B5EF4-FFF2-40B4-BE49-F238E27FC236}">
                    <a16:creationId xmlns:a16="http://schemas.microsoft.com/office/drawing/2014/main" id="{ED4B5D0A-65C4-5C99-CB4C-9E4E4C7ABA37}"/>
                  </a:ext>
                </a:extLst>
              </p:cNvPr>
              <p:cNvSpPr/>
              <p:nvPr/>
            </p:nvSpPr>
            <p:spPr>
              <a:xfrm>
                <a:off x="7737714" y="4568274"/>
                <a:ext cx="4212000" cy="1346893"/>
              </a:xfrm>
              <a:custGeom>
                <a:avLst/>
                <a:gdLst>
                  <a:gd name="connsiteX0" fmla="*/ 3378152 w 3378677"/>
                  <a:gd name="connsiteY0" fmla="*/ 477099 h 1080417"/>
                  <a:gd name="connsiteX1" fmla="*/ 3378152 w 3378677"/>
                  <a:gd name="connsiteY1" fmla="*/ 1080165 h 1080417"/>
                  <a:gd name="connsiteX2" fmla="*/ 87971 w 3378677"/>
                  <a:gd name="connsiteY2" fmla="*/ 1080165 h 1080417"/>
                  <a:gd name="connsiteX3" fmla="*/ 87971 w 3378677"/>
                  <a:gd name="connsiteY3" fmla="*/ 276685 h 1080417"/>
                  <a:gd name="connsiteX4" fmla="*/ -525 w 3378677"/>
                  <a:gd name="connsiteY4" fmla="*/ -252 h 1080417"/>
                  <a:gd name="connsiteX5" fmla="*/ 2900281 w 3378677"/>
                  <a:gd name="connsiteY5" fmla="*/ -252 h 1080417"/>
                  <a:gd name="connsiteX6" fmla="*/ 3378152 w 3378677"/>
                  <a:gd name="connsiteY6" fmla="*/ 476059 h 1080417"/>
                  <a:gd name="connsiteX7" fmla="*/ 3378152 w 3378677"/>
                  <a:gd name="connsiteY7" fmla="*/ 477099 h 108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8677" h="1080417">
                    <a:moveTo>
                      <a:pt x="3378152" y="477099"/>
                    </a:moveTo>
                    <a:lnTo>
                      <a:pt x="3378152" y="1080165"/>
                    </a:lnTo>
                    <a:lnTo>
                      <a:pt x="87971" y="1080165"/>
                    </a:lnTo>
                    <a:lnTo>
                      <a:pt x="87971" y="276685"/>
                    </a:lnTo>
                    <a:cubicBezTo>
                      <a:pt x="88099" y="177389"/>
                      <a:pt x="57153" y="80565"/>
                      <a:pt x="-525" y="-252"/>
                    </a:cubicBezTo>
                    <a:lnTo>
                      <a:pt x="2900281" y="-252"/>
                    </a:lnTo>
                    <a:cubicBezTo>
                      <a:pt x="3163761" y="-694"/>
                      <a:pt x="3377709" y="212578"/>
                      <a:pt x="3378152" y="476059"/>
                    </a:cubicBezTo>
                    <a:cubicBezTo>
                      <a:pt x="3378152" y="476397"/>
                      <a:pt x="3378152" y="476761"/>
                      <a:pt x="3378152" y="477099"/>
                    </a:cubicBezTo>
                    <a:close/>
                  </a:path>
                </a:pathLst>
              </a:custGeom>
              <a:solidFill>
                <a:srgbClr val="E4BE60"/>
              </a:solidFill>
              <a:ln w="28392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TextBox 126">
                <a:extLst>
                  <a:ext uri="{FF2B5EF4-FFF2-40B4-BE49-F238E27FC236}">
                    <a16:creationId xmlns:a16="http://schemas.microsoft.com/office/drawing/2014/main" id="{94500599-A7A2-D139-13BD-4AEED2D6D722}"/>
                  </a:ext>
                </a:extLst>
              </p:cNvPr>
              <p:cNvSpPr txBox="1"/>
              <p:nvPr/>
            </p:nvSpPr>
            <p:spPr>
              <a:xfrm>
                <a:off x="7892006" y="4697025"/>
                <a:ext cx="4191233" cy="112216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 err="1"/>
                  <a:t>Clasificacion</a:t>
                </a:r>
                <a:endParaRPr lang="en-IN" b="1"/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b="1"/>
                  <a:t>≥ 4</a:t>
                </a:r>
                <a:r>
                  <a:rPr lang="en-IN"/>
                  <a:t>: </a:t>
                </a:r>
                <a:r>
                  <a:rPr lang="en-IN" b="1"/>
                  <a:t>Predictivo de sarcopenia</a:t>
                </a:r>
              </a:p>
              <a:p>
                <a:pPr marL="0" marR="0"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/>
                  <a:t>&lt; 4: No </a:t>
                </a:r>
                <a:r>
                  <a:rPr lang="en-IN" err="1"/>
                  <a:t>predictivo</a:t>
                </a:r>
                <a:r>
                  <a:rPr lang="en-IN"/>
                  <a:t> de sarcopenia</a:t>
                </a:r>
              </a:p>
            </p:txBody>
          </p:sp>
        </p:grp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773B5F-5BB4-249F-DCF8-ECBB33938177}"/>
              </a:ext>
            </a:extLst>
          </p:cNvPr>
          <p:cNvSpPr txBox="1"/>
          <p:nvPr/>
        </p:nvSpPr>
        <p:spPr>
          <a:xfrm>
            <a:off x="9258182" y="3187462"/>
            <a:ext cx="1573635" cy="101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err="1">
                <a:solidFill>
                  <a:schemeClr val="bg1"/>
                </a:solidFill>
              </a:rPr>
              <a:t>Subir</a:t>
            </a:r>
            <a:r>
              <a:rPr lang="en-IN" sz="1400">
                <a:solidFill>
                  <a:schemeClr val="bg1"/>
                </a:solidFill>
              </a:rPr>
              <a:t> </a:t>
            </a:r>
            <a:r>
              <a:rPr lang="en-IN" sz="1400" err="1">
                <a:solidFill>
                  <a:schemeClr val="bg1"/>
                </a:solidFill>
              </a:rPr>
              <a:t>escaleras</a:t>
            </a:r>
            <a:endParaRPr lang="en-IN" sz="1400">
              <a:solidFill>
                <a:schemeClr val="bg1"/>
              </a:solidFill>
            </a:endParaRPr>
          </a:p>
          <a:p>
            <a:pPr marL="285750" marR="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400" err="1">
                <a:solidFill>
                  <a:schemeClr val="bg1"/>
                </a:solidFill>
              </a:rPr>
              <a:t>Caídas</a:t>
            </a:r>
            <a:endParaRPr lang="en-IN" sz="2000">
              <a:solidFill>
                <a:schemeClr val="bg1"/>
              </a:solidFill>
            </a:endParaRPr>
          </a:p>
          <a:p>
            <a:endParaRPr lang="es-ES_tradnl" sz="2000"/>
          </a:p>
        </p:txBody>
      </p:sp>
    </p:spTree>
    <p:extLst>
      <p:ext uri="{BB962C8B-B14F-4D97-AF65-F5344CB8AC3E}">
        <p14:creationId xmlns:p14="http://schemas.microsoft.com/office/powerpoint/2010/main" val="207318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8FECA-FF12-9969-3052-5DB41F90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984"/>
            <a:ext cx="10515600" cy="1325563"/>
          </a:xfrm>
        </p:spPr>
        <p:txBody>
          <a:bodyPr/>
          <a:lstStyle/>
          <a:p>
            <a:r>
              <a:rPr lang="es-ES_tradnl"/>
              <a:t>METODOLOGÍA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86B348A-DFCE-F09A-607C-BE04144E9991}"/>
              </a:ext>
            </a:extLst>
          </p:cNvPr>
          <p:cNvSpPr/>
          <p:nvPr/>
        </p:nvSpPr>
        <p:spPr>
          <a:xfrm>
            <a:off x="855424" y="1336944"/>
            <a:ext cx="10691307" cy="1501506"/>
          </a:xfrm>
          <a:prstGeom prst="round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C1641B8-3914-A2DF-AD4C-11BECBCE9B4E}"/>
              </a:ext>
            </a:extLst>
          </p:cNvPr>
          <p:cNvSpPr/>
          <p:nvPr/>
        </p:nvSpPr>
        <p:spPr>
          <a:xfrm>
            <a:off x="1300061" y="1052456"/>
            <a:ext cx="2393004" cy="41829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>
                <a:solidFill>
                  <a:srgbClr val="D7AD5E"/>
                </a:solidFill>
              </a:rPr>
              <a:t>Tipo de estudio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34EC2D-2BBC-3789-34DD-B35BA7A38D92}"/>
              </a:ext>
            </a:extLst>
          </p:cNvPr>
          <p:cNvSpPr txBox="1"/>
          <p:nvPr/>
        </p:nvSpPr>
        <p:spPr>
          <a:xfrm>
            <a:off x="990600" y="1451696"/>
            <a:ext cx="10439400" cy="12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Estudio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prospectivo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s-ES" sz="18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multicéntrico</a:t>
            </a:r>
            <a:r>
              <a:rPr lang="es-E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sobre el efecto de la implementación de un programa de cribado nutricional y muscular en la actividad diaria de los profesionales de la salud que tratan pacientes con patologías crónicas.  </a:t>
            </a:r>
            <a:endParaRPr lang="es-E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489D463F-5D16-BAAA-28E6-93F7FF0381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45573"/>
              </p:ext>
            </p:extLst>
          </p:nvPr>
        </p:nvGraphicFramePr>
        <p:xfrm>
          <a:off x="325369" y="1908444"/>
          <a:ext cx="11541261" cy="5938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D13AB59-383D-478B-7857-38F82934D0AA}"/>
              </a:ext>
            </a:extLst>
          </p:cNvPr>
          <p:cNvSpPr/>
          <p:nvPr/>
        </p:nvSpPr>
        <p:spPr>
          <a:xfrm>
            <a:off x="325369" y="3622748"/>
            <a:ext cx="2393004" cy="41829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>
                <a:solidFill>
                  <a:srgbClr val="D7AD5E"/>
                </a:solidFill>
              </a:rPr>
              <a:t>Diseño estudio</a:t>
            </a:r>
          </a:p>
        </p:txBody>
      </p:sp>
    </p:spTree>
    <p:extLst>
      <p:ext uri="{BB962C8B-B14F-4D97-AF65-F5344CB8AC3E}">
        <p14:creationId xmlns:p14="http://schemas.microsoft.com/office/powerpoint/2010/main" val="1963037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77E48-8EF2-9331-4336-06EBBECD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Valoración de la masa muscular </a:t>
            </a:r>
            <a:r>
              <a:rPr lang="en-US" err="1"/>
              <a:t>esquelética</a:t>
            </a:r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0C7B82A-C873-4A00-8C0B-F84E0DDAAD13}"/>
              </a:ext>
            </a:extLst>
          </p:cNvPr>
          <p:cNvSpPr/>
          <p:nvPr/>
        </p:nvSpPr>
        <p:spPr>
          <a:xfrm>
            <a:off x="685800" y="1083046"/>
            <a:ext cx="2125980" cy="125730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/>
              <a:t>Gold standard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F13826-1BAD-A7BF-EF51-3D96F2CD40C4}"/>
              </a:ext>
            </a:extLst>
          </p:cNvPr>
          <p:cNvSpPr txBox="1"/>
          <p:nvPr/>
        </p:nvSpPr>
        <p:spPr>
          <a:xfrm>
            <a:off x="3070746" y="1337481"/>
            <a:ext cx="4148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Valoración composición corporal global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Resonancia magnética (RMI)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BFFED59-07CF-70B6-9371-9427353392D1}"/>
              </a:ext>
            </a:extLst>
          </p:cNvPr>
          <p:cNvSpPr/>
          <p:nvPr/>
        </p:nvSpPr>
        <p:spPr>
          <a:xfrm>
            <a:off x="2811780" y="2533882"/>
            <a:ext cx="2125980" cy="125730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err="1"/>
              <a:t>Proxies</a:t>
            </a:r>
            <a:endParaRPr lang="es-ES" sz="2800" b="1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C832710-14A4-723E-7B1C-EF2FFB8F6E24}"/>
              </a:ext>
            </a:extLst>
          </p:cNvPr>
          <p:cNvSpPr/>
          <p:nvPr/>
        </p:nvSpPr>
        <p:spPr>
          <a:xfrm>
            <a:off x="5144936" y="4096815"/>
            <a:ext cx="2125980" cy="125730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/>
              <a:t>Marcadores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1FC8DC2-E084-6D17-D3C2-87844F49A61F}"/>
              </a:ext>
            </a:extLst>
          </p:cNvPr>
          <p:cNvSpPr txBox="1"/>
          <p:nvPr/>
        </p:nvSpPr>
        <p:spPr>
          <a:xfrm>
            <a:off x="5144936" y="2661815"/>
            <a:ext cx="4927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Grosor muscular o área muscular cros-seccional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Ecografía y TAC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021566E-1EF0-D949-404E-3CA9D3675C5F}"/>
              </a:ext>
            </a:extLst>
          </p:cNvPr>
          <p:cNvSpPr txBox="1"/>
          <p:nvPr/>
        </p:nvSpPr>
        <p:spPr>
          <a:xfrm>
            <a:off x="7412739" y="4231872"/>
            <a:ext cx="4447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Compartimentos o parámetros asociados con masa muscular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Absorciometría de rayos X de energía dual (DXA)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Bioimpedancia (BIA)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Antropometría </a:t>
            </a:r>
          </a:p>
        </p:txBody>
      </p:sp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BD4FE92C-AE0E-B9E2-4DDC-C1E899996AAA}"/>
              </a:ext>
            </a:extLst>
          </p:cNvPr>
          <p:cNvSpPr/>
          <p:nvPr/>
        </p:nvSpPr>
        <p:spPr>
          <a:xfrm rot="5400000">
            <a:off x="1657350" y="2263931"/>
            <a:ext cx="1244434" cy="13972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019C9F58-13B2-2086-F1D3-F69271F5108D}"/>
              </a:ext>
            </a:extLst>
          </p:cNvPr>
          <p:cNvSpPr/>
          <p:nvPr/>
        </p:nvSpPr>
        <p:spPr>
          <a:xfrm rot="5400000">
            <a:off x="3939755" y="3732507"/>
            <a:ext cx="1244434" cy="13972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369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77525-FAA5-E838-0F1D-95E09116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Técnicas</a:t>
            </a:r>
            <a:r>
              <a:rPr lang="en-US"/>
              <a:t> para la </a:t>
            </a:r>
            <a:r>
              <a:rPr lang="en-US" err="1"/>
              <a:t>valoración</a:t>
            </a:r>
            <a:r>
              <a:rPr lang="en-US"/>
              <a:t> muscular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4F192A-65C9-D99F-6CF9-F46073FF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3027"/>
            <a:ext cx="9917901" cy="5112678"/>
          </a:xfrm>
          <a:prstGeom prst="rect">
            <a:avLst/>
          </a:prstGeom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BD8B2F9-B41C-2CF1-8CFF-49372B992502}"/>
              </a:ext>
            </a:extLst>
          </p:cNvPr>
          <p:cNvSpPr txBox="1">
            <a:spLocks/>
          </p:cNvSpPr>
          <p:nvPr/>
        </p:nvSpPr>
        <p:spPr>
          <a:xfrm>
            <a:off x="423641" y="6468593"/>
            <a:ext cx="8935675" cy="49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Prado CM, et al. </a:t>
            </a:r>
            <a:r>
              <a:rPr lang="en-US" sz="1100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</a:t>
            </a:r>
            <a:r>
              <a:rPr lang="en-US" sz="1100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2022;41(10):2244-2263. 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1D4D76-304D-4486-9868-13EFAF0773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9376" y="-114213"/>
            <a:ext cx="1173539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CIRCUNFERENCIA DE PANTORRILLLA : MARCADOR MUSCULAR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E79B1F-E37F-432A-93BB-EF625E383E77}"/>
              </a:ext>
            </a:extLst>
          </p:cNvPr>
          <p:cNvSpPr/>
          <p:nvPr/>
        </p:nvSpPr>
        <p:spPr>
          <a:xfrm>
            <a:off x="2022191" y="1452810"/>
            <a:ext cx="9509760" cy="1083733"/>
          </a:xfrm>
          <a:custGeom>
            <a:avLst/>
            <a:gdLst>
              <a:gd name="connsiteX0" fmla="*/ 0 w 9592327"/>
              <a:gd name="connsiteY0" fmla="*/ 0 h 1083733"/>
              <a:gd name="connsiteX1" fmla="*/ 9592327 w 9592327"/>
              <a:gd name="connsiteY1" fmla="*/ 0 h 1083733"/>
              <a:gd name="connsiteX2" fmla="*/ 9592327 w 9592327"/>
              <a:gd name="connsiteY2" fmla="*/ 1083733 h 1083733"/>
              <a:gd name="connsiteX3" fmla="*/ 0 w 9592327"/>
              <a:gd name="connsiteY3" fmla="*/ 1083733 h 1083733"/>
              <a:gd name="connsiteX4" fmla="*/ 0 w 9592327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27" h="1083733">
                <a:moveTo>
                  <a:pt x="0" y="0"/>
                </a:moveTo>
                <a:lnTo>
                  <a:pt x="9592327" y="0"/>
                </a:lnTo>
                <a:lnTo>
                  <a:pt x="9592327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20356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3040" tIns="60960" rIns="60960" bIns="60960" numCol="1" spcCol="1270" anchor="ctr" anchorCtr="0">
            <a:noAutofit/>
          </a:bodyPr>
          <a:lstStyle/>
          <a:p>
            <a:pPr defTabSz="10668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correlación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medidas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directas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indirectas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masa muscular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esquelética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EBD8B97-9446-4C14-91F4-E52F063AE5EF}"/>
              </a:ext>
            </a:extLst>
          </p:cNvPr>
          <p:cNvSpPr/>
          <p:nvPr/>
        </p:nvSpPr>
        <p:spPr>
          <a:xfrm>
            <a:off x="2022191" y="3078410"/>
            <a:ext cx="9509760" cy="1083733"/>
          </a:xfrm>
          <a:custGeom>
            <a:avLst/>
            <a:gdLst>
              <a:gd name="connsiteX0" fmla="*/ 0 w 9198390"/>
              <a:gd name="connsiteY0" fmla="*/ 0 h 1083733"/>
              <a:gd name="connsiteX1" fmla="*/ 9198390 w 9198390"/>
              <a:gd name="connsiteY1" fmla="*/ 0 h 1083733"/>
              <a:gd name="connsiteX2" fmla="*/ 9198390 w 9198390"/>
              <a:gd name="connsiteY2" fmla="*/ 1083733 h 1083733"/>
              <a:gd name="connsiteX3" fmla="*/ 0 w 9198390"/>
              <a:gd name="connsiteY3" fmla="*/ 1083733 h 1083733"/>
              <a:gd name="connsiteX4" fmla="*/ 0 w 9198390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8390" h="1083733">
                <a:moveTo>
                  <a:pt x="0" y="0"/>
                </a:moveTo>
                <a:lnTo>
                  <a:pt x="9198390" y="0"/>
                </a:lnTo>
                <a:lnTo>
                  <a:pt x="9198390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E4BE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373905"/>
              <a:satOff val="-42840"/>
              <a:lumOff val="21419"/>
              <a:alphaOff val="0"/>
            </a:schemeClr>
          </a:fillRef>
          <a:effectRef idx="0">
            <a:schemeClr val="accent3">
              <a:shade val="80000"/>
              <a:hueOff val="373905"/>
              <a:satOff val="-42840"/>
              <a:lumOff val="214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3040" tIns="60960" rIns="60960" bIns="60960" numCol="1" spcCol="1270" anchor="ctr" anchorCtr="0">
            <a:noAutofit/>
          </a:bodyPr>
          <a:lstStyle/>
          <a:p>
            <a:pPr marL="0" marR="0" lvl="0" indent="0" algn="l" defTabSz="1066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Captura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pérdida</a:t>
            </a:r>
            <a:r>
              <a:rPr lang="en-US" sz="2800" b="1">
                <a:solidFill>
                  <a:schemeClr val="tx1"/>
                </a:solidFill>
                <a:latin typeface="Calibri" panose="020F0502020204030204"/>
              </a:rPr>
              <a:t> muscular </a:t>
            </a:r>
            <a:r>
              <a:rPr lang="en-US" sz="2800" b="1" err="1">
                <a:solidFill>
                  <a:schemeClr val="tx1"/>
                </a:solidFill>
                <a:latin typeface="Calibri" panose="020F0502020204030204"/>
              </a:rPr>
              <a:t>asociada</a:t>
            </a:r>
            <a:r>
              <a:rPr lang="en-US" sz="2800" b="1">
                <a:solidFill>
                  <a:schemeClr val="tx1"/>
                </a:solidFill>
                <a:latin typeface="Calibri" panose="020F0502020204030204"/>
              </a:rPr>
              <a:t> a la </a:t>
            </a:r>
            <a:r>
              <a:rPr lang="en-US" sz="2800" b="1" err="1">
                <a:solidFill>
                  <a:schemeClr val="tx1"/>
                </a:solidFill>
                <a:latin typeface="Calibri" panose="020F0502020204030204"/>
              </a:rPr>
              <a:t>edad</a:t>
            </a:r>
            <a:r>
              <a:rPr lang="en-US" sz="2800" b="1">
                <a:solidFill>
                  <a:schemeClr val="tx1"/>
                </a:solidFill>
                <a:latin typeface="Calibri" panose="020F0502020204030204"/>
              </a:rPr>
              <a:t> (sarcopenia 2ª) : </a:t>
            </a:r>
            <a:r>
              <a:rPr lang="en-US" sz="2800" b="1" err="1">
                <a:solidFill>
                  <a:schemeClr val="tx1"/>
                </a:solidFill>
                <a:latin typeface="Calibri" panose="020F0502020204030204"/>
              </a:rPr>
              <a:t>músculos</a:t>
            </a:r>
            <a:r>
              <a:rPr lang="en-US" sz="2800" b="1">
                <a:solidFill>
                  <a:schemeClr val="tx1"/>
                </a:solidFill>
                <a:latin typeface="Calibri" panose="020F0502020204030204"/>
              </a:rPr>
              <a:t> de </a:t>
            </a:r>
            <a:r>
              <a:rPr lang="en-US" sz="2800" b="1" err="1">
                <a:solidFill>
                  <a:schemeClr val="tx1"/>
                </a:solidFill>
                <a:latin typeface="Calibri" panose="020F0502020204030204"/>
              </a:rPr>
              <a:t>miembros</a:t>
            </a:r>
            <a:r>
              <a:rPr lang="en-US" sz="2800" b="1">
                <a:solidFill>
                  <a:schemeClr val="tx1"/>
                </a:solidFill>
                <a:latin typeface="Calibri" panose="020F0502020204030204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alibri" panose="020F0502020204030204"/>
              </a:rPr>
              <a:t>inferiores</a:t>
            </a:r>
            <a:r>
              <a:rPr lang="en-US" sz="2800" b="1">
                <a:solidFill>
                  <a:schemeClr val="tx1"/>
                </a:solidFill>
                <a:latin typeface="Calibri" panose="020F0502020204030204"/>
              </a:rPr>
              <a:t> con mayor </a:t>
            </a:r>
            <a:r>
              <a:rPr lang="en-US" sz="2800" b="1" err="1">
                <a:solidFill>
                  <a:schemeClr val="tx1"/>
                </a:solidFill>
                <a:latin typeface="Calibri" panose="020F0502020204030204"/>
              </a:rPr>
              <a:t>depleción</a:t>
            </a:r>
            <a:r>
              <a:rPr lang="en-US" sz="2800" b="1">
                <a:solidFill>
                  <a:schemeClr val="tx1"/>
                </a:solidFill>
                <a:latin typeface="Calibri" panose="020F0502020204030204"/>
              </a:rPr>
              <a:t> que </a:t>
            </a:r>
            <a:r>
              <a:rPr lang="en-US" sz="2800" b="1" err="1">
                <a:solidFill>
                  <a:schemeClr val="tx1"/>
                </a:solidFill>
                <a:latin typeface="Calibri" panose="020F0502020204030204"/>
              </a:rPr>
              <a:t>miembros</a:t>
            </a:r>
            <a:r>
              <a:rPr lang="en-US" sz="2800" b="1">
                <a:solidFill>
                  <a:schemeClr val="tx1"/>
                </a:solidFill>
                <a:latin typeface="Calibri" panose="020F0502020204030204"/>
              </a:rPr>
              <a:t> </a:t>
            </a:r>
            <a:r>
              <a:rPr lang="en-US" sz="2800" b="1" err="1">
                <a:solidFill>
                  <a:schemeClr val="tx1"/>
                </a:solidFill>
                <a:latin typeface="Calibri" panose="020F0502020204030204"/>
              </a:rPr>
              <a:t>superiores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F11325-517D-4B74-BDCE-4F99DD968C87}"/>
              </a:ext>
            </a:extLst>
          </p:cNvPr>
          <p:cNvSpPr/>
          <p:nvPr/>
        </p:nvSpPr>
        <p:spPr>
          <a:xfrm>
            <a:off x="2022191" y="4717865"/>
            <a:ext cx="9509760" cy="1083733"/>
          </a:xfrm>
          <a:custGeom>
            <a:avLst/>
            <a:gdLst>
              <a:gd name="connsiteX0" fmla="*/ 0 w 9592327"/>
              <a:gd name="connsiteY0" fmla="*/ 0 h 1083733"/>
              <a:gd name="connsiteX1" fmla="*/ 9592327 w 9592327"/>
              <a:gd name="connsiteY1" fmla="*/ 0 h 1083733"/>
              <a:gd name="connsiteX2" fmla="*/ 9592327 w 9592327"/>
              <a:gd name="connsiteY2" fmla="*/ 1083733 h 1083733"/>
              <a:gd name="connsiteX3" fmla="*/ 0 w 9592327"/>
              <a:gd name="connsiteY3" fmla="*/ 1083733 h 1083733"/>
              <a:gd name="connsiteX4" fmla="*/ 0 w 9592327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2327" h="1083733">
                <a:moveTo>
                  <a:pt x="0" y="0"/>
                </a:moveTo>
                <a:lnTo>
                  <a:pt x="9592327" y="0"/>
                </a:lnTo>
                <a:lnTo>
                  <a:pt x="9592327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C58B3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747810"/>
              <a:satOff val="-85681"/>
              <a:lumOff val="42839"/>
              <a:alphaOff val="0"/>
            </a:schemeClr>
          </a:fillRef>
          <a:effectRef idx="0">
            <a:schemeClr val="accent3">
              <a:shade val="80000"/>
              <a:hueOff val="747810"/>
              <a:satOff val="-85681"/>
              <a:lumOff val="4283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3040" tIns="60960" rIns="60960" bIns="60960" numCol="1" spcCol="1270" anchor="ctr" anchorCtr="0">
            <a:noAutofit/>
          </a:bodyPr>
          <a:lstStyle/>
          <a:p>
            <a:pPr defTabSz="10668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Herramienta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usada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la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valoración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la sarcopenia en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práctica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clínica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ixaDeTexto 2">
            <a:extLst>
              <a:ext uri="{FF2B5EF4-FFF2-40B4-BE49-F238E27FC236}">
                <a16:creationId xmlns:a16="http://schemas.microsoft.com/office/drawing/2014/main" id="{D8427C63-8E66-496A-A2F3-048C66B7015D}"/>
              </a:ext>
            </a:extLst>
          </p:cNvPr>
          <p:cNvSpPr txBox="1"/>
          <p:nvPr/>
        </p:nvSpPr>
        <p:spPr>
          <a:xfrm>
            <a:off x="2557516" y="6161297"/>
            <a:ext cx="7419294" cy="75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27432" rIns="0" bIns="27432" anchor="ctr" anchorCtr="0"/>
          <a:lstStyle>
            <a:defPPr>
              <a:defRPr lang="en-US"/>
            </a:defPPr>
            <a:lvl1pPr marL="0" indent="0" defTabSz="913777" fontAlgn="auto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defRPr sz="11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Janssen I, et al. </a:t>
            </a:r>
            <a:r>
              <a:rPr lang="en-US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 Appl </a:t>
            </a:r>
            <a:r>
              <a:rPr lang="en-US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Physiol</a:t>
            </a:r>
            <a:r>
              <a:rPr lang="en-US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(1985)</a:t>
            </a:r>
            <a:r>
              <a:rPr lang="en-US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2000;89(1):81-88; </a:t>
            </a:r>
            <a:r>
              <a:rPr lang="en-US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Asai</a:t>
            </a:r>
            <a:r>
              <a:rPr lang="en-US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C, et al. </a:t>
            </a:r>
            <a:r>
              <a:rPr lang="en-US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Arch </a:t>
            </a:r>
            <a:r>
              <a:rPr lang="en-US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Gerontol</a:t>
            </a:r>
            <a:r>
              <a:rPr lang="en-US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Geriatr</a:t>
            </a:r>
            <a:r>
              <a:rPr lang="en-US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2019;83:175-178; </a:t>
            </a:r>
            <a:r>
              <a:rPr lang="en-US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Tresignie</a:t>
            </a:r>
            <a:r>
              <a:rPr lang="en-US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J, et al. </a:t>
            </a:r>
            <a:r>
              <a:rPr lang="en-US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 J Hum Biol</a:t>
            </a:r>
            <a:r>
              <a:rPr lang="en-US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2013;25(5):637-642; </a:t>
            </a:r>
            <a:r>
              <a:rPr kumimoji="0" lang="pt-BR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Bruyère </a:t>
            </a:r>
            <a:r>
              <a:rPr lang="pt-BR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O, </a:t>
            </a:r>
            <a:r>
              <a:rPr kumimoji="0" lang="pt-BR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et al. </a:t>
            </a:r>
            <a:r>
              <a:rPr kumimoji="0" lang="pt-BR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Eur Ger Med. </a:t>
            </a:r>
            <a:r>
              <a:rPr kumimoji="0" lang="pt-BR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2016;7(3):243-246.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C75A6-3DCC-4A5D-8B03-B269D2843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"/>
          <a:stretch/>
        </p:blipFill>
        <p:spPr>
          <a:xfrm>
            <a:off x="377952" y="946856"/>
            <a:ext cx="2888868" cy="536257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Rectángulo: esquinas redondeadas 1">
            <a:hlinkClick r:id="rId4"/>
            <a:extLst>
              <a:ext uri="{FF2B5EF4-FFF2-40B4-BE49-F238E27FC236}">
                <a16:creationId xmlns:a16="http://schemas.microsoft.com/office/drawing/2014/main" id="{BD4203F7-B36A-848C-CF4D-8D95C5AB5A09}"/>
              </a:ext>
            </a:extLst>
          </p:cNvPr>
          <p:cNvSpPr/>
          <p:nvPr/>
        </p:nvSpPr>
        <p:spPr>
          <a:xfrm>
            <a:off x="9301018" y="946856"/>
            <a:ext cx="1981606" cy="264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VER VIDEO</a:t>
            </a:r>
          </a:p>
        </p:txBody>
      </p:sp>
    </p:spTree>
    <p:extLst>
      <p:ext uri="{BB962C8B-B14F-4D97-AF65-F5344CB8AC3E}">
        <p14:creationId xmlns:p14="http://schemas.microsoft.com/office/powerpoint/2010/main" val="3947028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5789F-412F-47AE-B00C-B0C857A9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PUNTOS DE CORTE CIRCUNFERENCIA : MARCADOR DE MASA MUSCULAR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5A678F90-0BC6-4AB7-BBCE-F84C0FE7319E}"/>
              </a:ext>
            </a:extLst>
          </p:cNvPr>
          <p:cNvGraphicFramePr>
            <a:graphicFrameLocks/>
          </p:cNvGraphicFramePr>
          <p:nvPr/>
        </p:nvGraphicFramePr>
        <p:xfrm>
          <a:off x="2169007" y="988287"/>
          <a:ext cx="8390295" cy="5029205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2183905">
                  <a:extLst>
                    <a:ext uri="{9D8B030D-6E8A-4147-A177-3AD203B41FA5}">
                      <a16:colId xmlns:a16="http://schemas.microsoft.com/office/drawing/2014/main" val="4136069061"/>
                    </a:ext>
                  </a:extLst>
                </a:gridCol>
                <a:gridCol w="1172213">
                  <a:extLst>
                    <a:ext uri="{9D8B030D-6E8A-4147-A177-3AD203B41FA5}">
                      <a16:colId xmlns:a16="http://schemas.microsoft.com/office/drawing/2014/main" val="3752199846"/>
                    </a:ext>
                  </a:extLst>
                </a:gridCol>
                <a:gridCol w="1678059">
                  <a:extLst>
                    <a:ext uri="{9D8B030D-6E8A-4147-A177-3AD203B41FA5}">
                      <a16:colId xmlns:a16="http://schemas.microsoft.com/office/drawing/2014/main" val="3546036235"/>
                    </a:ext>
                  </a:extLst>
                </a:gridCol>
                <a:gridCol w="1073529">
                  <a:extLst>
                    <a:ext uri="{9D8B030D-6E8A-4147-A177-3AD203B41FA5}">
                      <a16:colId xmlns:a16="http://schemas.microsoft.com/office/drawing/2014/main" val="2585953211"/>
                    </a:ext>
                  </a:extLst>
                </a:gridCol>
                <a:gridCol w="2282589">
                  <a:extLst>
                    <a:ext uri="{9D8B030D-6E8A-4147-A177-3AD203B41FA5}">
                      <a16:colId xmlns:a16="http://schemas.microsoft.com/office/drawing/2014/main" val="943977174"/>
                    </a:ext>
                  </a:extLst>
                </a:gridCol>
              </a:tblGrid>
              <a:tr h="7930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CA" sz="1600" noProof="0">
                        <a:solidFill>
                          <a:schemeClr val="bg1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1600" noProof="0">
                          <a:solidFill>
                            <a:schemeClr val="bg1"/>
                          </a:solidFill>
                        </a:rPr>
                        <a:t>Población</a:t>
                      </a:r>
                    </a:p>
                  </a:txBody>
                  <a:tcPr anchor="ctr">
                    <a:solidFill>
                      <a:srgbClr val="2035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600" noProof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600" noProof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 anchor="ctr">
                    <a:solidFill>
                      <a:srgbClr val="20356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600" noProof="0">
                          <a:solidFill>
                            <a:schemeClr val="bg1"/>
                          </a:solidFill>
                        </a:rPr>
                        <a:t>Puntos de </a:t>
                      </a:r>
                      <a:r>
                        <a:rPr lang="en-CA" sz="1600" noProof="0" err="1">
                          <a:solidFill>
                            <a:schemeClr val="bg1"/>
                          </a:solidFill>
                        </a:rPr>
                        <a:t>corte</a:t>
                      </a:r>
                      <a:endParaRPr lang="en-CA" sz="1600" noProof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600" noProof="0">
                          <a:solidFill>
                            <a:schemeClr val="bg1"/>
                          </a:solidFill>
                        </a:rPr>
                        <a:t>      Hombres         </a:t>
                      </a:r>
                      <a:r>
                        <a:rPr lang="en-CA" sz="1600" noProof="0" err="1">
                          <a:solidFill>
                            <a:schemeClr val="bg1"/>
                          </a:solidFill>
                        </a:rPr>
                        <a:t>Mujeres</a:t>
                      </a:r>
                      <a:endParaRPr lang="en-CA" sz="1600" noProof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356C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pt-BR"/>
                        <a:t>Ponto de corte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CA" sz="1600" noProof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600" noProof="0" err="1">
                          <a:solidFill>
                            <a:schemeClr val="bg1"/>
                          </a:solidFill>
                        </a:rPr>
                        <a:t>Referencia</a:t>
                      </a:r>
                      <a:endParaRPr lang="en-CA" sz="1600" noProof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35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505340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/>
                        <a:t>France +70 y </a:t>
                      </a:r>
                      <a:r>
                        <a:rPr lang="en-US" sz="1600" b="0" noProof="0"/>
                        <a:t>♂</a:t>
                      </a:r>
                      <a:r>
                        <a:rPr lang="en-US" sz="1600" noProof="0"/>
                        <a:t> </a:t>
                      </a:r>
                      <a:endParaRPr lang="en-US" sz="1600" noProof="0"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/>
                        <a:t>1311</a:t>
                      </a:r>
                      <a:endParaRPr lang="en-US" sz="1600" b="1" noProof="0"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noProof="0"/>
                        <a:t>---</a:t>
                      </a:r>
                      <a:endParaRPr lang="en-US" sz="1600" noProof="0"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31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Rolland, et al. 2003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48581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/>
                        <a:t>Japan +40 y</a:t>
                      </a:r>
                      <a:endParaRPr lang="en-US" sz="1600" noProof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/>
                        <a:t>526</a:t>
                      </a:r>
                      <a:endParaRPr lang="en-US" sz="1600" b="1" noProof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34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33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Kawakami, et al. 2015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7525460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/>
                        <a:t>Brazil +60 y</a:t>
                      </a:r>
                      <a:endParaRPr lang="en-US" sz="1600" noProof="0"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/>
                        <a:t>189</a:t>
                      </a:r>
                      <a:endParaRPr lang="en-US" sz="1600" b="1" noProof="0"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≤ 34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≤ 33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Barbosa-Silva, et al. 2016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68020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/>
                        <a:t>Turkey +60 y</a:t>
                      </a:r>
                      <a:endParaRPr lang="en-US" sz="1600" noProof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/>
                        <a:t>406</a:t>
                      </a:r>
                      <a:endParaRPr lang="en-US" sz="1600" b="1" noProof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33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33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Bahat, et al. 2016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8439833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/>
                        <a:t>Taiwan +50 y</a:t>
                      </a:r>
                      <a:endParaRPr lang="en-US" sz="1600" noProof="0"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/>
                        <a:t>1839</a:t>
                      </a:r>
                      <a:endParaRPr lang="en-US" sz="1600" b="1" noProof="0"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33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32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Hwang, et al. 2018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81584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/>
                        <a:t>Korea +70 y</a:t>
                      </a:r>
                      <a:endParaRPr lang="en-US" sz="1600" noProof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/>
                        <a:t>657</a:t>
                      </a:r>
                      <a:endParaRPr lang="en-US" sz="1600" b="1" noProof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35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33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Kim, et al. 2018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8230685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/>
                        <a:t>South Africa +45 y </a:t>
                      </a:r>
                      <a:r>
                        <a:rPr lang="en-US" sz="1600" b="0" noProof="0"/>
                        <a:t>♂</a:t>
                      </a:r>
                      <a:endParaRPr lang="en-US" sz="1600" noProof="0"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/>
                        <a:t>247</a:t>
                      </a:r>
                      <a:endParaRPr lang="en-US" sz="1600" b="1" noProof="0"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---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30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Ukegbu, et al. 2018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968983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/>
                        <a:t>Japan +40 y</a:t>
                      </a:r>
                      <a:endParaRPr lang="en-US" sz="1600" noProof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/>
                        <a:t>1239</a:t>
                      </a:r>
                      <a:endParaRPr lang="en-US" sz="1600" b="1" noProof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36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&lt; 34 cm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effectLst/>
                        </a:rPr>
                        <a:t>Kawakami, et al. 2020</a:t>
                      </a:r>
                      <a:endParaRPr lang="en-US" sz="1600" b="1" noProof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6265197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>
                          <a:solidFill>
                            <a:schemeClr val="tx1"/>
                          </a:solidFill>
                        </a:rPr>
                        <a:t>United States </a:t>
                      </a:r>
                      <a:r>
                        <a:rPr lang="en-US" sz="1600" b="1" noProof="0">
                          <a:solidFill>
                            <a:srgbClr val="C00000"/>
                          </a:solidFill>
                        </a:rPr>
                        <a:t>18 – 39 y</a:t>
                      </a:r>
                      <a:endParaRPr lang="en-US" sz="1600" b="1" noProof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>
                          <a:solidFill>
                            <a:schemeClr val="tx1"/>
                          </a:solidFill>
                        </a:rPr>
                        <a:t>3104</a:t>
                      </a:r>
                      <a:endParaRPr lang="en-US" sz="16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solidFill>
                            <a:schemeClr val="tx1"/>
                          </a:solidFill>
                          <a:effectLst/>
                        </a:rPr>
                        <a:t>&lt; 34 cm</a:t>
                      </a:r>
                      <a:endParaRPr lang="en-US" sz="1600" b="1" noProof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solidFill>
                            <a:schemeClr val="tx1"/>
                          </a:solidFill>
                          <a:effectLst/>
                        </a:rPr>
                        <a:t>&lt; 33 cm</a:t>
                      </a:r>
                      <a:endParaRPr lang="en-US" sz="1600" b="1" noProof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solidFill>
                            <a:schemeClr val="tx1"/>
                          </a:solidFill>
                          <a:effectLst/>
                        </a:rPr>
                        <a:t>Gonzalez, et al. 2021</a:t>
                      </a:r>
                      <a:endParaRPr lang="en-US" sz="1600" b="1" noProof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3B3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192293"/>
                  </a:ext>
                </a:extLst>
              </a:tr>
              <a:tr h="4236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noProof="0">
                          <a:solidFill>
                            <a:schemeClr val="tx1"/>
                          </a:solidFill>
                        </a:rPr>
                        <a:t>Turkey </a:t>
                      </a:r>
                      <a:r>
                        <a:rPr lang="en-US" sz="1600" noProof="0">
                          <a:solidFill>
                            <a:srgbClr val="C00000"/>
                          </a:solidFill>
                        </a:rPr>
                        <a:t>18 – 39 y</a:t>
                      </a:r>
                      <a:endParaRPr lang="en-US" sz="1600" noProof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noProof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600" b="1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solidFill>
                            <a:schemeClr val="tx1"/>
                          </a:solidFill>
                          <a:effectLst/>
                        </a:rPr>
                        <a:t>&lt; 33 cm</a:t>
                      </a:r>
                      <a:endParaRPr lang="en-US" sz="1600" b="1" noProof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>
                          <a:solidFill>
                            <a:schemeClr val="tx1"/>
                          </a:solidFill>
                          <a:effectLst/>
                        </a:rPr>
                        <a:t>&lt; 32 cm</a:t>
                      </a:r>
                      <a:endParaRPr lang="en-US" sz="1600" b="1" noProof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noProof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/>
                        </a:rPr>
                        <a:t>Erdoğan</a:t>
                      </a:r>
                      <a:r>
                        <a:rPr lang="en-US" sz="1600" b="1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/>
                        </a:rPr>
                        <a:t>, et al. 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4060833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CB97A4B0-B2CC-4BD4-B378-C53E5A33676B}"/>
              </a:ext>
            </a:extLst>
          </p:cNvPr>
          <p:cNvSpPr txBox="1"/>
          <p:nvPr/>
        </p:nvSpPr>
        <p:spPr>
          <a:xfrm>
            <a:off x="350195" y="3071455"/>
            <a:ext cx="1536970" cy="715089"/>
          </a:xfrm>
          <a:prstGeom prst="roundRect">
            <a:avLst/>
          </a:prstGeom>
          <a:solidFill>
            <a:srgbClr val="20356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OMS/MNA: &lt; 31 cm </a:t>
            </a:r>
            <a:r>
              <a:rPr lang="pt-BR" b="1"/>
              <a:t>🚫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827C11-B38D-2E8C-FA4C-7E8519941080}"/>
              </a:ext>
            </a:extLst>
          </p:cNvPr>
          <p:cNvSpPr txBox="1"/>
          <p:nvPr/>
        </p:nvSpPr>
        <p:spPr>
          <a:xfrm>
            <a:off x="174336" y="6017492"/>
            <a:ext cx="11843327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Rolland Y, et al. J Am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Geriatr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Soc. 2003;51(8):1120-1124. ; Kawakami R, et al.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Geriatr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Gerontol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Int. 2015;15(8):969-976. ; Barbosa-Silva TG, et al. J Am Med Dir Assoc. 2016;17(12):1136-1141. ;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Bahat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G, et al. Clin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2016;35(6):1557-1563. ; Hwang AC, et al. J Am Med Dir Assoc. 2018;19(2):182-184. ; Kim M, et al. J Clin Med. 2018;7(10):332. ;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Ukegbu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P, et al. Journal of Endocrinology, Metabolism and Diabetes of South Africa. 2018;23(3):86-90. ; Kawakami R, et al.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Geriatr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Gerontol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Int. 2020;20(10):943-950. ; Gonzalez MC, et al. Am J Clin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2021;113(6):1679-1687. ;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Erdoğan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T, et al.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Geriatr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Gerontol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2022;4(2):103-107.</a:t>
            </a:r>
            <a:endParaRPr lang="es-ES" sz="110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44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68F834-4E17-42D9-885D-B29819C1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652" y="-93231"/>
            <a:ext cx="11779659" cy="1325563"/>
          </a:xfrm>
        </p:spPr>
        <p:txBody>
          <a:bodyPr/>
          <a:lstStyle/>
          <a:p>
            <a:r>
              <a:rPr lang="en-US"/>
              <a:t>FACTORES QUE INFLUYEN LA MEDIDA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B83278-BEAA-46B5-A9A6-4912C11C9A4B}"/>
              </a:ext>
            </a:extLst>
          </p:cNvPr>
          <p:cNvSpPr txBox="1"/>
          <p:nvPr/>
        </p:nvSpPr>
        <p:spPr>
          <a:xfrm>
            <a:off x="387675" y="3728231"/>
            <a:ext cx="11416649" cy="578882"/>
          </a:xfrm>
          <a:prstGeom prst="roundRect">
            <a:avLst/>
          </a:prstGeom>
          <a:solidFill>
            <a:srgbClr val="20356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2800"/>
              <a:t>Puntos de </a:t>
            </a:r>
            <a:r>
              <a:rPr lang="en-US" sz="2800" err="1"/>
              <a:t>corte</a:t>
            </a:r>
            <a:r>
              <a:rPr lang="en-US" sz="2800"/>
              <a:t> </a:t>
            </a:r>
            <a:r>
              <a:rPr lang="en-US" sz="2800" err="1"/>
              <a:t>específicos</a:t>
            </a:r>
            <a:r>
              <a:rPr lang="en-US" sz="2800"/>
              <a:t> </a:t>
            </a:r>
            <a:r>
              <a:rPr lang="en-US" sz="2800" err="1"/>
              <a:t>por</a:t>
            </a:r>
            <a:r>
              <a:rPr lang="en-US" sz="2800"/>
              <a:t> población y </a:t>
            </a:r>
            <a:r>
              <a:rPr lang="en-US" sz="2800" err="1"/>
              <a:t>sexo</a:t>
            </a:r>
            <a:endParaRPr lang="en-US" sz="2800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CA91DF21-1F99-433B-BD4C-06EEBFC1091D}"/>
              </a:ext>
            </a:extLst>
          </p:cNvPr>
          <p:cNvSpPr txBox="1"/>
          <p:nvPr/>
        </p:nvSpPr>
        <p:spPr>
          <a:xfrm>
            <a:off x="387675" y="4329397"/>
            <a:ext cx="11416649" cy="578882"/>
          </a:xfrm>
          <a:prstGeom prst="roundRect">
            <a:avLst/>
          </a:prstGeom>
          <a:solidFill>
            <a:srgbClr val="20356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2800" err="1"/>
              <a:t>Corrección</a:t>
            </a:r>
            <a:r>
              <a:rPr lang="en-US" sz="2800"/>
              <a:t> </a:t>
            </a:r>
            <a:r>
              <a:rPr lang="en-US" sz="2800" err="1"/>
              <a:t>si</a:t>
            </a:r>
            <a:r>
              <a:rPr lang="en-US" sz="2800"/>
              <a:t> edema: </a:t>
            </a:r>
            <a:r>
              <a:rPr lang="en-CA" sz="2800">
                <a:effectLst/>
              </a:rPr>
              <a:t>♂ </a:t>
            </a:r>
            <a:r>
              <a:rPr lang="en-US" sz="2800"/>
              <a:t>-2.0 cm ♀ -1.6cm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EF4B0158-51B7-49B5-AA46-42104792DE20}"/>
              </a:ext>
            </a:extLst>
          </p:cNvPr>
          <p:cNvSpPr txBox="1"/>
          <p:nvPr/>
        </p:nvSpPr>
        <p:spPr>
          <a:xfrm>
            <a:off x="387675" y="4949296"/>
            <a:ext cx="11416649" cy="578882"/>
          </a:xfrm>
          <a:prstGeom prst="roundRect">
            <a:avLst/>
          </a:prstGeom>
          <a:solidFill>
            <a:srgbClr val="20356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2800" err="1"/>
              <a:t>Ajustes</a:t>
            </a:r>
            <a:r>
              <a:rPr lang="en-US" sz="2800"/>
              <a:t> </a:t>
            </a:r>
            <a:r>
              <a:rPr lang="en-US" sz="2800" err="1"/>
              <a:t>según</a:t>
            </a:r>
            <a:r>
              <a:rPr lang="en-US" sz="2800"/>
              <a:t> IMC: </a:t>
            </a:r>
            <a:r>
              <a:rPr lang="en-US" sz="2800" err="1"/>
              <a:t>correlación</a:t>
            </a:r>
            <a:r>
              <a:rPr lang="en-US" sz="2800"/>
              <a:t> </a:t>
            </a:r>
            <a:r>
              <a:rPr lang="en-US" sz="2800" err="1"/>
              <a:t>positiva</a:t>
            </a:r>
            <a:r>
              <a:rPr lang="en-US" sz="2800"/>
              <a:t> entre </a:t>
            </a:r>
            <a:r>
              <a:rPr lang="en-US" sz="2800" err="1"/>
              <a:t>músculo</a:t>
            </a:r>
            <a:r>
              <a:rPr lang="en-US" sz="2800"/>
              <a:t> y IMC/</a:t>
            </a:r>
            <a:r>
              <a:rPr lang="en-US" sz="2800" err="1"/>
              <a:t>adiposidad</a:t>
            </a:r>
            <a:endParaRPr lang="en-US" sz="280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6DDA55-D406-4B37-AF97-4F81DA988CCE}"/>
              </a:ext>
            </a:extLst>
          </p:cNvPr>
          <p:cNvSpPr txBox="1"/>
          <p:nvPr/>
        </p:nvSpPr>
        <p:spPr>
          <a:xfrm>
            <a:off x="548316" y="6178346"/>
            <a:ext cx="80749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27432" rIns="0" bIns="27432" anchor="ctr" anchorCtr="0"/>
          <a:lstStyle>
            <a:defPPr>
              <a:defRPr lang="en-US"/>
            </a:defPPr>
            <a:lvl1pPr marL="0" indent="0" defTabSz="913777" fontAlgn="auto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defRPr sz="11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defTabSz="9144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Santos LP, et al. JPEN J </a:t>
            </a:r>
            <a:r>
              <a:rPr lang="en-US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Parenter</a:t>
            </a:r>
            <a:r>
              <a:rPr lang="en-US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Enteral </a:t>
            </a:r>
            <a:r>
              <a:rPr lang="en-US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2019;43(8):998-1007. </a:t>
            </a:r>
          </a:p>
          <a:p>
            <a:pPr marR="0" defTabSz="9144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Ishida Y, et al. </a:t>
            </a:r>
            <a:r>
              <a:rPr lang="en-US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Geriatr</a:t>
            </a:r>
            <a:r>
              <a:rPr lang="en-US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Gerontol</a:t>
            </a:r>
            <a:r>
              <a:rPr lang="en-US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Int. 2019;19(10):993-998.</a:t>
            </a:r>
          </a:p>
          <a:p>
            <a:pPr defTabSz="914400"/>
            <a:r>
              <a:rPr lang="en-US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Gonzalez MC, et al. Am J Clin </a:t>
            </a:r>
            <a:r>
              <a:rPr lang="en-US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2021;113(6):1679-1687.</a:t>
            </a:r>
            <a:endParaRPr lang="pt-BR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972B522-5BDE-E3FC-3F55-032F4495CE02}"/>
              </a:ext>
            </a:extLst>
          </p:cNvPr>
          <p:cNvGrpSpPr/>
          <p:nvPr/>
        </p:nvGrpSpPr>
        <p:grpSpPr>
          <a:xfrm>
            <a:off x="387675" y="1097354"/>
            <a:ext cx="11416649" cy="2517219"/>
            <a:chOff x="412341" y="1386914"/>
            <a:chExt cx="11416649" cy="2517219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74A5C46-DF79-DD37-CCB7-E9A287262823}"/>
                </a:ext>
              </a:extLst>
            </p:cNvPr>
            <p:cNvGrpSpPr/>
            <p:nvPr/>
          </p:nvGrpSpPr>
          <p:grpSpPr>
            <a:xfrm>
              <a:off x="412341" y="3364388"/>
              <a:ext cx="11416649" cy="539745"/>
              <a:chOff x="412341" y="3364388"/>
              <a:chExt cx="11416649" cy="5397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CA16E-D41A-4BAB-9085-399C9CED4C9A}"/>
                  </a:ext>
                </a:extLst>
              </p:cNvPr>
              <p:cNvSpPr/>
              <p:nvPr/>
            </p:nvSpPr>
            <p:spPr>
              <a:xfrm>
                <a:off x="412341" y="3409321"/>
                <a:ext cx="2355347" cy="494812"/>
              </a:xfrm>
              <a:prstGeom prst="roundRect">
                <a:avLst/>
              </a:prstGeom>
              <a:solidFill>
                <a:srgbClr val="C58B3C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SEXO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818F42-B49B-4DEB-8CBE-B214E25DFB1F}"/>
                  </a:ext>
                </a:extLst>
              </p:cNvPr>
              <p:cNvSpPr/>
              <p:nvPr/>
            </p:nvSpPr>
            <p:spPr>
              <a:xfrm>
                <a:off x="3432775" y="3409321"/>
                <a:ext cx="2355347" cy="494812"/>
              </a:xfrm>
              <a:prstGeom prst="roundRect">
                <a:avLst/>
              </a:prstGeom>
              <a:solidFill>
                <a:srgbClr val="C58B3C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RAZA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9A5F9C-C456-44B2-B640-217073C5B515}"/>
                  </a:ext>
                </a:extLst>
              </p:cNvPr>
              <p:cNvSpPr/>
              <p:nvPr/>
            </p:nvSpPr>
            <p:spPr>
              <a:xfrm>
                <a:off x="9473643" y="3364388"/>
                <a:ext cx="2355347" cy="494812"/>
              </a:xfrm>
              <a:prstGeom prst="roundRect">
                <a:avLst/>
              </a:prstGeom>
              <a:solidFill>
                <a:srgbClr val="C58B3C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IMC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ED03E5E-2B07-4A8A-AB94-93E1391BAD8B}"/>
                  </a:ext>
                </a:extLst>
              </p:cNvPr>
              <p:cNvSpPr/>
              <p:nvPr/>
            </p:nvSpPr>
            <p:spPr>
              <a:xfrm>
                <a:off x="6453209" y="3409321"/>
                <a:ext cx="2355347" cy="494812"/>
              </a:xfrm>
              <a:prstGeom prst="roundRect">
                <a:avLst/>
              </a:prstGeom>
              <a:solidFill>
                <a:srgbClr val="C58B3C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EDEMA</a:t>
                </a:r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EEF1680-7E25-6205-7234-A9413A57F84A}"/>
                </a:ext>
              </a:extLst>
            </p:cNvPr>
            <p:cNvGrpSpPr/>
            <p:nvPr/>
          </p:nvGrpSpPr>
          <p:grpSpPr>
            <a:xfrm>
              <a:off x="455957" y="1386914"/>
              <a:ext cx="11327077" cy="1969173"/>
              <a:chOff x="455957" y="1386914"/>
              <a:chExt cx="11327077" cy="1969173"/>
            </a:xfrm>
          </p:grpSpPr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5B6D08C4-1AFE-4F14-BE3C-861EB027A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957" y="1428277"/>
                <a:ext cx="2275840" cy="192024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reptile, dinosaur&#10;&#10;Description automatically generated">
                <a:extLst>
                  <a:ext uri="{FF2B5EF4-FFF2-40B4-BE49-F238E27FC236}">
                    <a16:creationId xmlns:a16="http://schemas.microsoft.com/office/drawing/2014/main" id="{D32DDC24-7CEE-455A-9F5B-900EE0EEC334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2020" y="1435847"/>
                <a:ext cx="2276856" cy="1920240"/>
              </a:xfrm>
              <a:prstGeom prst="rect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3074" name="Picture 2" descr="See the source image">
                <a:extLst>
                  <a:ext uri="{FF2B5EF4-FFF2-40B4-BE49-F238E27FC236}">
                    <a16:creationId xmlns:a16="http://schemas.microsoft.com/office/drawing/2014/main" id="{CD05202A-76D3-4109-BDE4-5EA45B81EA58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484"/>
              <a:stretch/>
            </p:blipFill>
            <p:spPr bwMode="auto">
              <a:xfrm>
                <a:off x="6489099" y="1428277"/>
                <a:ext cx="2276856" cy="192024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C35FE40-BCB7-47B3-8797-B42A239E7D5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 l="2477" t="17876" r="2477" b="2590"/>
              <a:stretch/>
            </p:blipFill>
            <p:spPr>
              <a:xfrm>
                <a:off x="9506178" y="1386914"/>
                <a:ext cx="2276856" cy="192024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379778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C8A15-D9C3-F911-6998-8D4916FA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28" y="78003"/>
            <a:ext cx="10515600" cy="952495"/>
          </a:xfrm>
        </p:spPr>
        <p:txBody>
          <a:bodyPr>
            <a:normAutofit/>
          </a:bodyPr>
          <a:lstStyle/>
          <a:p>
            <a:r>
              <a:rPr lang="en-US"/>
              <a:t>CIRCUNFERENCIA DE PANTORRILLA: AJUSTES POR IMC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B527E1E-4FC3-E0E5-873C-0E46C3BBCB74}"/>
              </a:ext>
            </a:extLst>
          </p:cNvPr>
          <p:cNvSpPr txBox="1">
            <a:spLocks/>
          </p:cNvSpPr>
          <p:nvPr/>
        </p:nvSpPr>
        <p:spPr>
          <a:xfrm>
            <a:off x="1262284" y="6222467"/>
            <a:ext cx="8935675" cy="49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Prado CM, et al. </a:t>
            </a:r>
            <a:r>
              <a:rPr lang="en-US" sz="1100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 </a:t>
            </a:r>
            <a:r>
              <a:rPr lang="en-US" sz="1100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2022;41(10):2244-2263.</a:t>
            </a:r>
            <a:endParaRPr lang="en-US" sz="1100">
              <a:solidFill>
                <a:srgbClr val="21212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Gonzalez MC, et al. </a:t>
            </a:r>
            <a:r>
              <a:rPr lang="en-US" sz="1100" i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 J Clin </a:t>
            </a:r>
            <a:r>
              <a:rPr lang="en-US" sz="1100" i="1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2021;113(6):1679-1687. 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1421D2-BE79-899B-C96C-7E6DCA9E6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14" y="931475"/>
            <a:ext cx="7425572" cy="522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830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A67C29-E7B5-4384-BAC8-E270EF19DF74}"/>
              </a:ext>
            </a:extLst>
          </p:cNvPr>
          <p:cNvSpPr txBox="1"/>
          <p:nvPr/>
        </p:nvSpPr>
        <p:spPr>
          <a:xfrm>
            <a:off x="7109013" y="6325643"/>
            <a:ext cx="3188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AWGS- Asian Working Group for Sarcopenia; </a:t>
            </a:r>
          </a:p>
          <a:p>
            <a:r>
              <a:rPr lang="en-US" sz="1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OMS</a:t>
            </a: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1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Organización</a:t>
            </a: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mundial</a:t>
            </a: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la </a:t>
            </a:r>
            <a:r>
              <a:rPr lang="en-US" sz="1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salud</a:t>
            </a:r>
            <a:endParaRPr lang="en-US" sz="11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467A4F-B9BF-45EB-94BB-E562665F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2" y="1014521"/>
            <a:ext cx="5672817" cy="19297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B8E542D-D191-471B-9CC5-60B8645CEA2E}"/>
              </a:ext>
            </a:extLst>
          </p:cNvPr>
          <p:cNvSpPr txBox="1"/>
          <p:nvPr/>
        </p:nvSpPr>
        <p:spPr>
          <a:xfrm>
            <a:off x="311634" y="6279476"/>
            <a:ext cx="6398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21212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Wei J, et al. </a:t>
            </a:r>
            <a:r>
              <a:rPr lang="en-US" sz="1100" i="1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Eur</a:t>
            </a:r>
            <a:r>
              <a:rPr lang="en-US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i="1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Geriatr</a:t>
            </a:r>
            <a:r>
              <a:rPr lang="en-US" sz="1100" i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Med</a:t>
            </a:r>
            <a:r>
              <a:rPr lang="en-US" sz="1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2022;13(3):597-609. 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0D9D799-5B7B-455E-8624-3144198D7469}"/>
              </a:ext>
            </a:extLst>
          </p:cNvPr>
          <p:cNvSpPr txBox="1">
            <a:spLocks/>
          </p:cNvSpPr>
          <p:nvPr/>
        </p:nvSpPr>
        <p:spPr>
          <a:xfrm>
            <a:off x="423182" y="3045317"/>
            <a:ext cx="9767193" cy="297936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176213" indent="-176213" algn="l" defTabSz="912813" rtl="0" fontAlgn="base">
              <a:lnSpc>
                <a:spcPct val="95000"/>
              </a:lnSpc>
              <a:spcBef>
                <a:spcPts val="1800"/>
              </a:spcBef>
              <a:spcAft>
                <a:spcPct val="0"/>
              </a:spcAft>
              <a:buClrTx/>
              <a:buFont typeface="Arial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38188" indent="-280988" algn="l" defTabSz="912813" rtl="0" fontAlgn="base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Tx/>
              <a:buFont typeface="Arial" pitchFamily="34" charset="0"/>
              <a:buChar char="−"/>
              <a:defRPr sz="2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90613" indent="-176213" algn="l" defTabSz="912813" rtl="0" fontAlgn="base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fontAlgn="base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−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05013" indent="-176213" algn="l" defTabSz="912813" rtl="0" fontAlgn="base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2899" indent="-228447" algn="l" defTabSz="9137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778" indent="-228447" algn="l" defTabSz="9137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671" indent="-228447" algn="l" defTabSz="9137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565" indent="-228447" algn="l" defTabSz="9137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CA" sz="2600">
                <a:solidFill>
                  <a:schemeClr val="tx1"/>
                </a:solidFill>
              </a:rPr>
              <a:t>Revisiones </a:t>
            </a:r>
            <a:r>
              <a:rPr lang="en-CA" sz="2600" err="1">
                <a:solidFill>
                  <a:schemeClr val="tx1"/>
                </a:solidFill>
              </a:rPr>
              <a:t>sistemáticas</a:t>
            </a:r>
            <a:r>
              <a:rPr lang="en-CA" sz="2600">
                <a:solidFill>
                  <a:schemeClr val="tx1"/>
                </a:solidFill>
              </a:rPr>
              <a:t> y meta-</a:t>
            </a:r>
            <a:r>
              <a:rPr lang="en-CA" sz="2600" err="1">
                <a:solidFill>
                  <a:schemeClr val="tx1"/>
                </a:solidFill>
              </a:rPr>
              <a:t>análisis</a:t>
            </a:r>
            <a:r>
              <a:rPr lang="en-CA" sz="2600">
                <a:solidFill>
                  <a:schemeClr val="tx1"/>
                </a:solidFill>
              </a:rPr>
              <a:t>: 21 </a:t>
            </a:r>
            <a:r>
              <a:rPr lang="en-CA" sz="2600" err="1">
                <a:solidFill>
                  <a:schemeClr val="tx1"/>
                </a:solidFill>
              </a:rPr>
              <a:t>estudios</a:t>
            </a:r>
            <a:endParaRPr lang="en-CA" sz="2600">
              <a:solidFill>
                <a:schemeClr val="tx1"/>
              </a:solidFill>
            </a:endParaRPr>
          </a:p>
          <a:p>
            <a:pPr lvl="1"/>
            <a:r>
              <a:rPr lang="en-CA" err="1">
                <a:solidFill>
                  <a:schemeClr val="tx1"/>
                </a:solidFill>
              </a:rPr>
              <a:t>Todos</a:t>
            </a:r>
            <a:r>
              <a:rPr lang="en-CA">
                <a:solidFill>
                  <a:schemeClr val="tx1"/>
                </a:solidFill>
              </a:rPr>
              <a:t> los </a:t>
            </a:r>
            <a:r>
              <a:rPr lang="en-CA" err="1">
                <a:solidFill>
                  <a:schemeClr val="tx1"/>
                </a:solidFill>
              </a:rPr>
              <a:t>ámbitos</a:t>
            </a:r>
            <a:r>
              <a:rPr lang="en-CA">
                <a:solidFill>
                  <a:schemeClr val="tx1"/>
                </a:solidFill>
              </a:rPr>
              <a:t> </a:t>
            </a:r>
            <a:r>
              <a:rPr lang="en-CA" err="1">
                <a:solidFill>
                  <a:schemeClr val="tx1"/>
                </a:solidFill>
              </a:rPr>
              <a:t>asistenciales</a:t>
            </a:r>
            <a:r>
              <a:rPr lang="en-CA">
                <a:solidFill>
                  <a:schemeClr val="tx1"/>
                </a:solidFill>
              </a:rPr>
              <a:t>: Hospital, </a:t>
            </a:r>
            <a:r>
              <a:rPr lang="en-CA" err="1">
                <a:solidFill>
                  <a:schemeClr val="tx1"/>
                </a:solidFill>
              </a:rPr>
              <a:t>comunidad</a:t>
            </a:r>
            <a:r>
              <a:rPr lang="en-CA">
                <a:solidFill>
                  <a:schemeClr val="tx1"/>
                </a:solidFill>
              </a:rPr>
              <a:t> y residencias</a:t>
            </a:r>
          </a:p>
          <a:p>
            <a:pPr lvl="1"/>
            <a:r>
              <a:rPr lang="en-CA">
                <a:solidFill>
                  <a:schemeClr val="tx1"/>
                </a:solidFill>
              </a:rPr>
              <a:t>18 </a:t>
            </a:r>
            <a:r>
              <a:rPr lang="en-CA" err="1">
                <a:solidFill>
                  <a:schemeClr val="tx1"/>
                </a:solidFill>
              </a:rPr>
              <a:t>estudios</a:t>
            </a:r>
            <a:r>
              <a:rPr lang="en-CA">
                <a:solidFill>
                  <a:schemeClr val="tx1"/>
                </a:solidFill>
              </a:rPr>
              <a:t> en </a:t>
            </a:r>
            <a:r>
              <a:rPr lang="en-CA" err="1">
                <a:solidFill>
                  <a:schemeClr val="tx1"/>
                </a:solidFill>
              </a:rPr>
              <a:t>mayores</a:t>
            </a:r>
            <a:endParaRPr lang="en-CA" baseline="3000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CA" sz="2600">
                <a:solidFill>
                  <a:schemeClr val="tx1"/>
                </a:solidFill>
              </a:rPr>
              <a:t> </a:t>
            </a:r>
            <a:r>
              <a:rPr lang="en-CA" sz="2600" err="1">
                <a:solidFill>
                  <a:schemeClr val="tx1"/>
                </a:solidFill>
              </a:rPr>
              <a:t>Definición</a:t>
            </a:r>
            <a:r>
              <a:rPr lang="en-CA" sz="2600">
                <a:solidFill>
                  <a:schemeClr val="tx1"/>
                </a:solidFill>
              </a:rPr>
              <a:t> de bajo </a:t>
            </a:r>
            <a:r>
              <a:rPr lang="en-CA" sz="2600" err="1">
                <a:solidFill>
                  <a:schemeClr val="tx1"/>
                </a:solidFill>
              </a:rPr>
              <a:t>perímetro</a:t>
            </a:r>
            <a:r>
              <a:rPr lang="en-CA" sz="2600">
                <a:solidFill>
                  <a:schemeClr val="tx1"/>
                </a:solidFill>
              </a:rPr>
              <a:t> de </a:t>
            </a:r>
            <a:r>
              <a:rPr lang="en-CA" sz="2600" err="1">
                <a:solidFill>
                  <a:schemeClr val="tx1"/>
                </a:solidFill>
              </a:rPr>
              <a:t>pantorrilla</a:t>
            </a:r>
            <a:endParaRPr lang="en-CA" sz="2600">
              <a:solidFill>
                <a:schemeClr val="tx1"/>
              </a:solidFill>
            </a:endParaRPr>
          </a:p>
          <a:p>
            <a:pPr lvl="1"/>
            <a:r>
              <a:rPr lang="en-CA">
                <a:solidFill>
                  <a:schemeClr val="tx1"/>
                </a:solidFill>
              </a:rPr>
              <a:t>≤ 33 cm </a:t>
            </a:r>
            <a:r>
              <a:rPr lang="en-CA" err="1">
                <a:solidFill>
                  <a:schemeClr val="tx1"/>
                </a:solidFill>
              </a:rPr>
              <a:t>mujeres</a:t>
            </a:r>
            <a:r>
              <a:rPr lang="en-CA">
                <a:solidFill>
                  <a:schemeClr val="tx1"/>
                </a:solidFill>
              </a:rPr>
              <a:t>/34 cm  hombres(AWGS/Brazil): 9 </a:t>
            </a:r>
            <a:r>
              <a:rPr lang="en-CA" err="1">
                <a:solidFill>
                  <a:schemeClr val="tx1"/>
                </a:solidFill>
              </a:rPr>
              <a:t>estudios</a:t>
            </a:r>
            <a:endParaRPr lang="en-CA">
              <a:solidFill>
                <a:schemeClr val="tx1"/>
              </a:solidFill>
            </a:endParaRPr>
          </a:p>
          <a:p>
            <a:pPr lvl="1"/>
            <a:r>
              <a:rPr lang="en-CA">
                <a:solidFill>
                  <a:schemeClr val="tx1"/>
                </a:solidFill>
              </a:rPr>
              <a:t>&lt; 31 cm (MNA y OMS): 9 </a:t>
            </a:r>
            <a:r>
              <a:rPr lang="en-CA" err="1">
                <a:solidFill>
                  <a:schemeClr val="tx1"/>
                </a:solidFill>
              </a:rPr>
              <a:t>estudios</a:t>
            </a:r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AF891D-0268-27AA-5746-9AB3E0BB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6"/>
            <a:ext cx="10515600" cy="925934"/>
          </a:xfrm>
        </p:spPr>
        <p:txBody>
          <a:bodyPr>
            <a:normAutofit/>
          </a:bodyPr>
          <a:lstStyle/>
          <a:p>
            <a:r>
              <a:rPr lang="pt-BR"/>
              <a:t>BAJA </a:t>
            </a:r>
            <a:r>
              <a:rPr lang="pt-BR" err="1"/>
              <a:t>CIRCUNFERenCIA</a:t>
            </a:r>
            <a:r>
              <a:rPr lang="pt-BR"/>
              <a:t> DE PANTORRILLA Y MORTALIDAD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5E8AF53-385C-DAB1-3310-8CA46A0A462F}"/>
              </a:ext>
            </a:extLst>
          </p:cNvPr>
          <p:cNvSpPr/>
          <p:nvPr/>
        </p:nvSpPr>
        <p:spPr>
          <a:xfrm>
            <a:off x="8012783" y="3994655"/>
            <a:ext cx="3968685" cy="1080685"/>
          </a:xfrm>
          <a:prstGeom prst="roundRect">
            <a:avLst/>
          </a:prstGeom>
          <a:solidFill>
            <a:srgbClr val="D7A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tx1"/>
                </a:solidFill>
              </a:rPr>
              <a:t>Mayor riesgo de mortalidad si baja circunferencia de pantorrilla </a:t>
            </a:r>
          </a:p>
          <a:p>
            <a:pPr algn="ctr"/>
            <a:r>
              <a:rPr lang="es-ES">
                <a:solidFill>
                  <a:schemeClr val="tx1"/>
                </a:solidFill>
              </a:rPr>
              <a:t>HR:2.42 (1.97;2.97)</a:t>
            </a:r>
          </a:p>
        </p:txBody>
      </p:sp>
    </p:spTree>
    <p:extLst>
      <p:ext uri="{BB962C8B-B14F-4D97-AF65-F5344CB8AC3E}">
        <p14:creationId xmlns:p14="http://schemas.microsoft.com/office/powerpoint/2010/main" val="4069784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D73D5A0-08E9-FD47-2C56-7AFEB1FCD9D0}"/>
              </a:ext>
            </a:extLst>
          </p:cNvPr>
          <p:cNvSpPr txBox="1">
            <a:spLocks/>
          </p:cNvSpPr>
          <p:nvPr/>
        </p:nvSpPr>
        <p:spPr>
          <a:xfrm>
            <a:off x="863656" y="-99366"/>
            <a:ext cx="11735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cap="all" baseline="0" smtClean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BIA: </a:t>
            </a:r>
            <a:r>
              <a:rPr lang="es-ES"/>
              <a:t>impedancia bioeléctrica</a:t>
            </a:r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B527AD-8B84-2B2A-1CFC-3BFAE141734C}"/>
              </a:ext>
            </a:extLst>
          </p:cNvPr>
          <p:cNvSpPr txBox="1"/>
          <p:nvPr/>
        </p:nvSpPr>
        <p:spPr>
          <a:xfrm>
            <a:off x="720435" y="1226197"/>
            <a:ext cx="1087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Medida indirecta no invasiva de la composición corporal a partir del agua corporal y su distribución en diferentes compartimentos 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B6C219E-E2DD-6695-080B-DC9BB6CC9289}"/>
              </a:ext>
            </a:extLst>
          </p:cNvPr>
          <p:cNvGrpSpPr/>
          <p:nvPr/>
        </p:nvGrpSpPr>
        <p:grpSpPr>
          <a:xfrm>
            <a:off x="543404" y="2324970"/>
            <a:ext cx="1837233" cy="485422"/>
            <a:chOff x="978504" y="3040560"/>
            <a:chExt cx="1837233" cy="485422"/>
          </a:xfrm>
        </p:grpSpPr>
        <p:sp>
          <p:nvSpPr>
            <p:cNvPr id="6" name="Flecha: pentágono 5">
              <a:extLst>
                <a:ext uri="{FF2B5EF4-FFF2-40B4-BE49-F238E27FC236}">
                  <a16:creationId xmlns:a16="http://schemas.microsoft.com/office/drawing/2014/main" id="{BDD0AD09-C241-8C4E-1AB7-A39729AF7262}"/>
                </a:ext>
              </a:extLst>
            </p:cNvPr>
            <p:cNvSpPr/>
            <p:nvPr/>
          </p:nvSpPr>
          <p:spPr>
            <a:xfrm>
              <a:off x="978504" y="3040560"/>
              <a:ext cx="1837233" cy="485422"/>
            </a:xfrm>
            <a:prstGeom prst="homePlate">
              <a:avLst/>
            </a:prstGeom>
            <a:solidFill>
              <a:srgbClr val="E3B3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39BFA86-3C59-BC54-2EAF-69D00810530C}"/>
                </a:ext>
              </a:extLst>
            </p:cNvPr>
            <p:cNvSpPr txBox="1"/>
            <p:nvPr/>
          </p:nvSpPr>
          <p:spPr>
            <a:xfrm>
              <a:off x="978505" y="3098605"/>
              <a:ext cx="1419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/>
                <a:t>Resistencia (R)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B7A8F5A-EB18-CE94-7230-BF7855C7A227}"/>
              </a:ext>
            </a:extLst>
          </p:cNvPr>
          <p:cNvGrpSpPr/>
          <p:nvPr/>
        </p:nvGrpSpPr>
        <p:grpSpPr>
          <a:xfrm>
            <a:off x="543404" y="3818061"/>
            <a:ext cx="1837232" cy="485422"/>
            <a:chOff x="978505" y="3040560"/>
            <a:chExt cx="1837232" cy="485422"/>
          </a:xfrm>
        </p:grpSpPr>
        <p:sp>
          <p:nvSpPr>
            <p:cNvPr id="10" name="Flecha: pentágono 9">
              <a:extLst>
                <a:ext uri="{FF2B5EF4-FFF2-40B4-BE49-F238E27FC236}">
                  <a16:creationId xmlns:a16="http://schemas.microsoft.com/office/drawing/2014/main" id="{3252C655-DC4E-C0EE-1821-F3610B22DE9F}"/>
                </a:ext>
              </a:extLst>
            </p:cNvPr>
            <p:cNvSpPr/>
            <p:nvPr/>
          </p:nvSpPr>
          <p:spPr>
            <a:xfrm>
              <a:off x="978505" y="3040560"/>
              <a:ext cx="1837232" cy="485422"/>
            </a:xfrm>
            <a:prstGeom prst="homePlate">
              <a:avLst/>
            </a:prstGeom>
            <a:solidFill>
              <a:srgbClr val="E3B3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91351AF-F320-60F0-DD6F-27B7D708623F}"/>
                </a:ext>
              </a:extLst>
            </p:cNvPr>
            <p:cNvSpPr txBox="1"/>
            <p:nvPr/>
          </p:nvSpPr>
          <p:spPr>
            <a:xfrm>
              <a:off x="978505" y="3098605"/>
              <a:ext cx="147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/>
                <a:t>Reactancia (</a:t>
              </a:r>
              <a:r>
                <a:rPr lang="es-ES" sz="1600" b="1" err="1"/>
                <a:t>Xc</a:t>
              </a:r>
              <a:r>
                <a:rPr lang="es-ES" sz="1600" b="1"/>
                <a:t>)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9261AE-BA91-3320-ED49-6B1BC2D5346D}"/>
              </a:ext>
            </a:extLst>
          </p:cNvPr>
          <p:cNvGrpSpPr/>
          <p:nvPr/>
        </p:nvGrpSpPr>
        <p:grpSpPr>
          <a:xfrm>
            <a:off x="361660" y="5160351"/>
            <a:ext cx="1837234" cy="485422"/>
            <a:chOff x="978505" y="3040560"/>
            <a:chExt cx="1837234" cy="485422"/>
          </a:xfrm>
        </p:grpSpPr>
        <p:sp>
          <p:nvSpPr>
            <p:cNvPr id="13" name="Flecha: pentágono 12">
              <a:extLst>
                <a:ext uri="{FF2B5EF4-FFF2-40B4-BE49-F238E27FC236}">
                  <a16:creationId xmlns:a16="http://schemas.microsoft.com/office/drawing/2014/main" id="{EDB134D3-9E6A-940F-6323-032C84B5C8E5}"/>
                </a:ext>
              </a:extLst>
            </p:cNvPr>
            <p:cNvSpPr/>
            <p:nvPr/>
          </p:nvSpPr>
          <p:spPr>
            <a:xfrm>
              <a:off x="978505" y="3040560"/>
              <a:ext cx="1837232" cy="485422"/>
            </a:xfrm>
            <a:prstGeom prst="homePlate">
              <a:avLst/>
            </a:prstGeom>
            <a:solidFill>
              <a:srgbClr val="E3B3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3AC5E27-DB8F-AFE6-140D-B8D30CC392BA}"/>
                </a:ext>
              </a:extLst>
            </p:cNvPr>
            <p:cNvSpPr txBox="1"/>
            <p:nvPr/>
          </p:nvSpPr>
          <p:spPr>
            <a:xfrm>
              <a:off x="978505" y="3098605"/>
              <a:ext cx="1837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/>
                <a:t>Ángulo de fase (AF)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0F968F-32DC-6B0E-27D7-34FCED25196E}"/>
              </a:ext>
            </a:extLst>
          </p:cNvPr>
          <p:cNvSpPr txBox="1"/>
          <p:nvPr/>
        </p:nvSpPr>
        <p:spPr>
          <a:xfrm>
            <a:off x="2343688" y="2415130"/>
            <a:ext cx="1710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highlight>
                  <a:srgbClr val="C0C0C0"/>
                </a:highlight>
              </a:rPr>
              <a:t>Hidratación tisular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D2B4D4-C832-11FB-83BE-F5BC6EA2B5DA}"/>
              </a:ext>
            </a:extLst>
          </p:cNvPr>
          <p:cNvSpPr txBox="1"/>
          <p:nvPr/>
        </p:nvSpPr>
        <p:spPr>
          <a:xfrm>
            <a:off x="2343687" y="3841690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highlight>
                  <a:srgbClr val="C0C0C0"/>
                </a:highlight>
              </a:rPr>
              <a:t>Celularidad tisular</a:t>
            </a:r>
          </a:p>
          <a:p>
            <a:r>
              <a:rPr lang="es-ES" sz="1600">
                <a:highlight>
                  <a:srgbClr val="C0C0C0"/>
                </a:highlight>
              </a:rPr>
              <a:t>Tamaño celular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A198648-E4C8-A8C6-9605-77E06AA967EF}"/>
              </a:ext>
            </a:extLst>
          </p:cNvPr>
          <p:cNvSpPr txBox="1"/>
          <p:nvPr/>
        </p:nvSpPr>
        <p:spPr>
          <a:xfrm>
            <a:off x="2198892" y="5264562"/>
            <a:ext cx="224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highlight>
                  <a:srgbClr val="C0C0C0"/>
                </a:highlight>
              </a:rPr>
              <a:t>Masa celular total (BCM)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1DCE468-1342-F833-EFC2-27EA7F922B24}"/>
              </a:ext>
            </a:extLst>
          </p:cNvPr>
          <p:cNvSpPr txBox="1"/>
          <p:nvPr/>
        </p:nvSpPr>
        <p:spPr>
          <a:xfrm>
            <a:off x="929598" y="2824133"/>
            <a:ext cx="2902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/>
              <a:t>Inversamente proporcional al agua corporal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042589F-616A-AD37-7647-C21355003C7D}"/>
              </a:ext>
            </a:extLst>
          </p:cNvPr>
          <p:cNvSpPr txBox="1"/>
          <p:nvPr/>
        </p:nvSpPr>
        <p:spPr>
          <a:xfrm>
            <a:off x="1056894" y="4318871"/>
            <a:ext cx="2943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/>
              <a:t>Directamente proporcional a la masa celular</a:t>
            </a:r>
          </a:p>
        </p:txBody>
      </p:sp>
      <p:sp>
        <p:nvSpPr>
          <p:cNvPr id="24" name="Flecha: doblada hacia arriba 23">
            <a:extLst>
              <a:ext uri="{FF2B5EF4-FFF2-40B4-BE49-F238E27FC236}">
                <a16:creationId xmlns:a16="http://schemas.microsoft.com/office/drawing/2014/main" id="{C18EA809-9351-6893-6628-20D532F9EB75}"/>
              </a:ext>
            </a:extLst>
          </p:cNvPr>
          <p:cNvSpPr/>
          <p:nvPr/>
        </p:nvSpPr>
        <p:spPr>
          <a:xfrm rot="5400000">
            <a:off x="677903" y="2718194"/>
            <a:ext cx="186376" cy="348343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: doblada hacia arriba 24">
            <a:extLst>
              <a:ext uri="{FF2B5EF4-FFF2-40B4-BE49-F238E27FC236}">
                <a16:creationId xmlns:a16="http://schemas.microsoft.com/office/drawing/2014/main" id="{09D15381-5454-2EA4-AACD-3DF70FDCF9BB}"/>
              </a:ext>
            </a:extLst>
          </p:cNvPr>
          <p:cNvSpPr/>
          <p:nvPr/>
        </p:nvSpPr>
        <p:spPr>
          <a:xfrm rot="5400000">
            <a:off x="727184" y="4223642"/>
            <a:ext cx="186376" cy="348343"/>
          </a:xfrm>
          <a:prstGeom prst="bent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50C8F67-F5E3-8D56-5580-E8461EC96DC4}"/>
              </a:ext>
            </a:extLst>
          </p:cNvPr>
          <p:cNvSpPr txBox="1"/>
          <p:nvPr/>
        </p:nvSpPr>
        <p:spPr>
          <a:xfrm>
            <a:off x="4164355" y="1941338"/>
            <a:ext cx="47844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el tejido graso y óseo contienen poca agua, son malos conductores (alta resistencia)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el tejido muscular (rico en agua intracelular), los fluidos intra y extracelulares son muy buenos conductores (baja resistencia)</a:t>
            </a:r>
            <a:endParaRPr lang="es-ES"/>
          </a:p>
        </p:txBody>
      </p:sp>
      <p:sp>
        <p:nvSpPr>
          <p:cNvPr id="30" name="Abrir llave 29">
            <a:extLst>
              <a:ext uri="{FF2B5EF4-FFF2-40B4-BE49-F238E27FC236}">
                <a16:creationId xmlns:a16="http://schemas.microsoft.com/office/drawing/2014/main" id="{FD3ED247-C693-D7BD-B863-886DF3597DBC}"/>
              </a:ext>
            </a:extLst>
          </p:cNvPr>
          <p:cNvSpPr/>
          <p:nvPr/>
        </p:nvSpPr>
        <p:spPr>
          <a:xfrm>
            <a:off x="3975544" y="1900997"/>
            <a:ext cx="270530" cy="13255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8C54256-1726-73C9-62F8-DB12C4788217}"/>
              </a:ext>
            </a:extLst>
          </p:cNvPr>
          <p:cNvSpPr txBox="1"/>
          <p:nvPr/>
        </p:nvSpPr>
        <p:spPr>
          <a:xfrm>
            <a:off x="4607029" y="3718111"/>
            <a:ext cx="7453165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una persona </a:t>
            </a:r>
            <a:r>
              <a:rPr lang="es-ES" b="1" err="1"/>
              <a:t>normopeso</a:t>
            </a:r>
            <a:r>
              <a:rPr lang="es-ES"/>
              <a:t> (membranas celulares de tamaño y número normal) presentará </a:t>
            </a:r>
            <a:r>
              <a:rPr lang="es-ES" b="1"/>
              <a:t>mayor reactancia que una persona con caquexia </a:t>
            </a:r>
            <a:r>
              <a:rPr lang="es-ES"/>
              <a:t>(membranas celulares de tamaño y número reducido)</a:t>
            </a:r>
            <a:endParaRPr lang="es-ES" baseline="30000"/>
          </a:p>
        </p:txBody>
      </p:sp>
      <p:sp>
        <p:nvSpPr>
          <p:cNvPr id="34" name="Abrir llave 33">
            <a:extLst>
              <a:ext uri="{FF2B5EF4-FFF2-40B4-BE49-F238E27FC236}">
                <a16:creationId xmlns:a16="http://schemas.microsoft.com/office/drawing/2014/main" id="{1228B2EF-9FEE-0CAA-B463-06C964B5927F}"/>
              </a:ext>
            </a:extLst>
          </p:cNvPr>
          <p:cNvSpPr/>
          <p:nvPr/>
        </p:nvSpPr>
        <p:spPr>
          <a:xfrm>
            <a:off x="4185838" y="3763683"/>
            <a:ext cx="270530" cy="8321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7BB0AF0-5AD5-6F65-E652-E14A8D99F58B}"/>
              </a:ext>
            </a:extLst>
          </p:cNvPr>
          <p:cNvSpPr txBox="1"/>
          <p:nvPr/>
        </p:nvSpPr>
        <p:spPr>
          <a:xfrm>
            <a:off x="9141064" y="1946682"/>
            <a:ext cx="2919131" cy="1477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una persona con </a:t>
            </a:r>
            <a:r>
              <a:rPr lang="es-ES" b="1">
                <a:latin typeface="Calibri" panose="020F0502020204030204" pitchFamily="34" charset="0"/>
                <a:cs typeface="Calibri" panose="020F0502020204030204" pitchFamily="34" charset="0"/>
              </a:rPr>
              <a:t>obesidad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(contenido elevado de grasa) presentará </a:t>
            </a:r>
            <a:r>
              <a:rPr lang="es-ES" b="1">
                <a:latin typeface="Calibri" panose="020F0502020204030204" pitchFamily="34" charset="0"/>
                <a:cs typeface="Calibri" panose="020F0502020204030204" pitchFamily="34" charset="0"/>
              </a:rPr>
              <a:t>mayor resistencia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que una persona </a:t>
            </a:r>
            <a:r>
              <a:rPr lang="es-ES" err="1">
                <a:latin typeface="Calibri" panose="020F0502020204030204" pitchFamily="34" charset="0"/>
                <a:cs typeface="Calibri" panose="020F0502020204030204" pitchFamily="34" charset="0"/>
              </a:rPr>
              <a:t>normopeso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 (menor contenido de grasa)</a:t>
            </a:r>
            <a:endParaRPr lang="es-ES" baseline="30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Flecha: a la derecha 36">
            <a:extLst>
              <a:ext uri="{FF2B5EF4-FFF2-40B4-BE49-F238E27FC236}">
                <a16:creationId xmlns:a16="http://schemas.microsoft.com/office/drawing/2014/main" id="{88E23E54-000C-03AD-7C91-0C4F52E50810}"/>
              </a:ext>
            </a:extLst>
          </p:cNvPr>
          <p:cNvSpPr/>
          <p:nvPr/>
        </p:nvSpPr>
        <p:spPr>
          <a:xfrm>
            <a:off x="8659473" y="2499485"/>
            <a:ext cx="478101" cy="425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19D3E7C-DBCF-E683-E392-C7CF677F0F36}"/>
              </a:ext>
            </a:extLst>
          </p:cNvPr>
          <p:cNvSpPr txBox="1"/>
          <p:nvPr/>
        </p:nvSpPr>
        <p:spPr>
          <a:xfrm>
            <a:off x="4456365" y="5533145"/>
            <a:ext cx="7619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El AF está directamente relacionado con R= depende de las membranas celulares= del estado nutricional real del individuo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7F8237B-702F-5516-CC83-8303E60D1D38}"/>
              </a:ext>
            </a:extLst>
          </p:cNvPr>
          <p:cNvSpPr txBox="1"/>
          <p:nvPr/>
        </p:nvSpPr>
        <p:spPr>
          <a:xfrm>
            <a:off x="4456367" y="5203007"/>
            <a:ext cx="793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Los valores normales de BCM ≈35%-40% del peso.</a:t>
            </a:r>
          </a:p>
        </p:txBody>
      </p:sp>
    </p:spTree>
    <p:extLst>
      <p:ext uri="{BB962C8B-B14F-4D97-AF65-F5344CB8AC3E}">
        <p14:creationId xmlns:p14="http://schemas.microsoft.com/office/powerpoint/2010/main" val="257474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34F612A7-14C5-29A5-914E-257F16C5496B}"/>
              </a:ext>
            </a:extLst>
          </p:cNvPr>
          <p:cNvSpPr txBox="1">
            <a:spLocks/>
          </p:cNvSpPr>
          <p:nvPr/>
        </p:nvSpPr>
        <p:spPr>
          <a:xfrm>
            <a:off x="863656" y="-99366"/>
            <a:ext cx="11735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cap="all" baseline="0" smtClean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BIA: </a:t>
            </a:r>
            <a:r>
              <a:rPr lang="es-ES"/>
              <a:t>COMPARTIMENTOS DEDUCIDOS Y DEFINICIONES</a:t>
            </a:r>
            <a:endParaRPr lang="en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9CC0802-1B70-D57F-08CE-BD16BB645640}"/>
              </a:ext>
            </a:extLst>
          </p:cNvPr>
          <p:cNvSpPr/>
          <p:nvPr/>
        </p:nvSpPr>
        <p:spPr>
          <a:xfrm>
            <a:off x="520443" y="5880917"/>
            <a:ext cx="11382073" cy="72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EDD27B-1241-1779-5C2A-92A8635C9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87" r="9151" b="1850"/>
          <a:stretch/>
        </p:blipFill>
        <p:spPr>
          <a:xfrm>
            <a:off x="0" y="977082"/>
            <a:ext cx="6425322" cy="3057903"/>
          </a:xfrm>
          <a:prstGeom prst="rect">
            <a:avLst/>
          </a:prstGeom>
        </p:spPr>
      </p:pic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50885801-989F-457E-2011-2CB1569AC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444103"/>
              </p:ext>
            </p:extLst>
          </p:nvPr>
        </p:nvGraphicFramePr>
        <p:xfrm>
          <a:off x="1517423" y="4197037"/>
          <a:ext cx="10154133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302">
                  <a:extLst>
                    <a:ext uri="{9D8B030D-6E8A-4147-A177-3AD203B41FA5}">
                      <a16:colId xmlns:a16="http://schemas.microsoft.com/office/drawing/2014/main" val="1619811069"/>
                    </a:ext>
                  </a:extLst>
                </a:gridCol>
                <a:gridCol w="7522831">
                  <a:extLst>
                    <a:ext uri="{9D8B030D-6E8A-4147-A177-3AD203B41FA5}">
                      <a16:colId xmlns:a16="http://schemas.microsoft.com/office/drawing/2014/main" val="3439937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381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/>
                        <a:t>FFM: MASA LIBRE DE GRASA</a:t>
                      </a:r>
                    </a:p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Incluye músculo, hueso, minerales y otros tejidos no grasos.</a:t>
                      </a:r>
                    </a:p>
                    <a:p>
                      <a:r>
                        <a:rPr lang="es-ES" sz="1200"/>
                        <a:t>En paciente sano contiene aproximadamente 73% agua, 20% proteína y 7% minerales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608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/>
                        <a:t>FM: MASA GRASA</a:t>
                      </a:r>
                    </a:p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Consiste en todos los lípidos extraíbles del tejido adiposo y otros tejidos corporales.</a:t>
                      </a:r>
                    </a:p>
                    <a:p>
                      <a:r>
                        <a:rPr lang="es-ES" sz="1200"/>
                        <a:t>El tejido adiposo externo se identifica normalmente como grasa subcutánea mientras que el tejido adiposo interno se identifica como grasa visceral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8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/>
                        <a:t>SMM: MASA MUSCULAR ESQUELÉTICA</a:t>
                      </a:r>
                    </a:p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/>
                        <a:t>Masa Muscular es el componente del tejido músculo esquelético esencial compuesto de fibras rojas y blancas. Difiere de la masa celularmente activa ya que es un componente anatómico real. En </a:t>
                      </a: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Helvetica Neue"/>
                          <a:ea typeface="Times New Roman" panose="02020603050405020304" pitchFamily="18" charset="0"/>
                        </a:rPr>
                        <a:t>pacientes jóvenes y sanos está entorno al 50% de la FFM</a:t>
                      </a:r>
                      <a:endParaRPr lang="es-E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9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/>
                        <a:t>ASMM: MASA MUSCULAR ESQUELÉTICA APENDICULAR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/>
                        <a:t>Masa Muscular que proviene de las apéndices (Brazos y piernas).</a:t>
                      </a:r>
                    </a:p>
                    <a:p>
                      <a:endParaRPr lang="es-E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44063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13E7040F-9739-809B-2714-824D35E3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44" y="1064167"/>
            <a:ext cx="4001610" cy="2970818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B17EEB96-41F2-C8A1-3541-8980627B80F3}"/>
              </a:ext>
            </a:extLst>
          </p:cNvPr>
          <p:cNvSpPr/>
          <p:nvPr/>
        </p:nvSpPr>
        <p:spPr>
          <a:xfrm>
            <a:off x="9393439" y="1962506"/>
            <a:ext cx="1148715" cy="5009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72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4F0CD42-44C7-1A53-2859-1807F2149498}"/>
              </a:ext>
            </a:extLst>
          </p:cNvPr>
          <p:cNvSpPr txBox="1"/>
          <p:nvPr/>
        </p:nvSpPr>
        <p:spPr>
          <a:xfrm>
            <a:off x="10657376" y="1799656"/>
            <a:ext cx="1594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err="1"/>
              <a:t>PhA</a:t>
            </a:r>
            <a:r>
              <a:rPr lang="es-ES" sz="1050"/>
              <a:t> o ángulo de fase (AF)</a:t>
            </a:r>
          </a:p>
          <a:p>
            <a:endParaRPr lang="es-ES" sz="1050"/>
          </a:p>
          <a:p>
            <a:r>
              <a:rPr lang="es-ES" sz="1050"/>
              <a:t>AF ESTANDARIZADO</a:t>
            </a:r>
          </a:p>
          <a:p>
            <a:r>
              <a:rPr lang="es-ES" sz="1050"/>
              <a:t>POR EDAD Y SEXO)</a:t>
            </a:r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6B49884A-3F71-90F7-E922-4E97E644C202}"/>
              </a:ext>
            </a:extLst>
          </p:cNvPr>
          <p:cNvSpPr/>
          <p:nvPr/>
        </p:nvSpPr>
        <p:spPr>
          <a:xfrm>
            <a:off x="10602152" y="1764333"/>
            <a:ext cx="110447" cy="897326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572"/>
          </a:p>
        </p:txBody>
      </p:sp>
      <p:pic>
        <p:nvPicPr>
          <p:cNvPr id="15" name="Picture 2" descr="BIOIMPEDANCIA - Aminogram">
            <a:extLst>
              <a:ext uri="{FF2B5EF4-FFF2-40B4-BE49-F238E27FC236}">
                <a16:creationId xmlns:a16="http://schemas.microsoft.com/office/drawing/2014/main" id="{9CB0A26F-BA5C-3DF7-7571-59203EA6E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3713" r="78521" b="60855"/>
          <a:stretch/>
        </p:blipFill>
        <p:spPr bwMode="auto">
          <a:xfrm>
            <a:off x="520443" y="4197037"/>
            <a:ext cx="1000897" cy="22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44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5880B632-C1C1-FC82-D689-BB0A77CB0D72}"/>
              </a:ext>
            </a:extLst>
          </p:cNvPr>
          <p:cNvGrpSpPr/>
          <p:nvPr/>
        </p:nvGrpSpPr>
        <p:grpSpPr>
          <a:xfrm>
            <a:off x="4569413" y="3967793"/>
            <a:ext cx="6929021" cy="2516193"/>
            <a:chOff x="2683686" y="1556035"/>
            <a:chExt cx="6929021" cy="251619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4540EBB-D171-A5C3-7047-C52ABA01F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6384" y="1556035"/>
              <a:ext cx="2624814" cy="2471363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9757CCD-912D-810F-A339-5AFA1707E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77"/>
            <a:stretch/>
          </p:blipFill>
          <p:spPr>
            <a:xfrm>
              <a:off x="6907581" y="1556035"/>
              <a:ext cx="2705126" cy="2516193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956CBC4-A3EA-C5A0-C609-FE43061C9031}"/>
                </a:ext>
              </a:extLst>
            </p:cNvPr>
            <p:cNvSpPr txBox="1"/>
            <p:nvPr/>
          </p:nvSpPr>
          <p:spPr>
            <a:xfrm>
              <a:off x="2683686" y="1955654"/>
              <a:ext cx="19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>
                  <a:solidFill>
                    <a:schemeClr val="accent5"/>
                  </a:solidFill>
                </a:rPr>
                <a:t>Sarcopenia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99926E9-4F8C-07B5-5B5F-1306A4A1A4C2}"/>
              </a:ext>
            </a:extLst>
          </p:cNvPr>
          <p:cNvGrpSpPr/>
          <p:nvPr/>
        </p:nvGrpSpPr>
        <p:grpSpPr>
          <a:xfrm>
            <a:off x="4581212" y="1596653"/>
            <a:ext cx="6877067" cy="2293481"/>
            <a:chOff x="2609690" y="4372638"/>
            <a:chExt cx="6877067" cy="2293481"/>
          </a:xfrm>
        </p:grpSpPr>
        <p:pic>
          <p:nvPicPr>
            <p:cNvPr id="7" name="Imagen 6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FF744B77-98F2-2F6A-0384-D8CB534C4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867"/>
            <a:stretch/>
          </p:blipFill>
          <p:spPr>
            <a:xfrm>
              <a:off x="6861942" y="4372638"/>
              <a:ext cx="2624815" cy="2289912"/>
            </a:xfrm>
            <a:prstGeom prst="rect">
              <a:avLst/>
            </a:prstGeom>
          </p:spPr>
        </p:pic>
        <p:pic>
          <p:nvPicPr>
            <p:cNvPr id="8" name="Imagen 7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F7776770-4E7C-2572-D973-FE4EAF785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739"/>
            <a:stretch/>
          </p:blipFill>
          <p:spPr>
            <a:xfrm>
              <a:off x="3910589" y="4376207"/>
              <a:ext cx="2624815" cy="2289912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E636A74-70AF-9734-A150-568F500EE272}"/>
                </a:ext>
              </a:extLst>
            </p:cNvPr>
            <p:cNvSpPr txBox="1"/>
            <p:nvPr/>
          </p:nvSpPr>
          <p:spPr>
            <a:xfrm>
              <a:off x="2609690" y="5332928"/>
              <a:ext cx="194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>
                  <a:solidFill>
                    <a:srgbClr val="00B050"/>
                  </a:solidFill>
                </a:rPr>
                <a:t>Normal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CEF62280-6BA7-8512-2A5F-4236FC9DCFCB}"/>
              </a:ext>
            </a:extLst>
          </p:cNvPr>
          <p:cNvSpPr txBox="1"/>
          <p:nvPr/>
        </p:nvSpPr>
        <p:spPr>
          <a:xfrm>
            <a:off x="5486158" y="1128284"/>
            <a:ext cx="19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Transversal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7B7889-10DE-9B5F-5AF8-640B7A574969}"/>
              </a:ext>
            </a:extLst>
          </p:cNvPr>
          <p:cNvSpPr txBox="1"/>
          <p:nvPr/>
        </p:nvSpPr>
        <p:spPr>
          <a:xfrm>
            <a:off x="8506925" y="1109609"/>
            <a:ext cx="19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Longitudinal</a:t>
            </a:r>
          </a:p>
        </p:txBody>
      </p:sp>
      <p:pic>
        <p:nvPicPr>
          <p:cNvPr id="12" name="Imagen 11" descr="Imagen que contiene persona, interior, sostener, jugando&#10;&#10;Descripción generada automáticamente">
            <a:extLst>
              <a:ext uri="{FF2B5EF4-FFF2-40B4-BE49-F238E27FC236}">
                <a16:creationId xmlns:a16="http://schemas.microsoft.com/office/drawing/2014/main" id="{5979285E-EA87-1101-E437-05A8D88182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63" t="13246" r="10246" b="11480"/>
          <a:stretch/>
        </p:blipFill>
        <p:spPr bwMode="auto">
          <a:xfrm>
            <a:off x="10385597" y="208366"/>
            <a:ext cx="950220" cy="12705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n 12" descr="Mano sosteniendo un control color blanco&#10;&#10;Descripción generada automáticamente con confianza media">
            <a:extLst>
              <a:ext uri="{FF2B5EF4-FFF2-40B4-BE49-F238E27FC236}">
                <a16:creationId xmlns:a16="http://schemas.microsoft.com/office/drawing/2014/main" id="{515A9B20-D798-E4C1-BE67-EBD6B72936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06" t="8060" b="14266"/>
          <a:stretch/>
        </p:blipFill>
        <p:spPr bwMode="auto">
          <a:xfrm>
            <a:off x="7194518" y="249417"/>
            <a:ext cx="1077484" cy="127268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ED7FCC0-D630-F25C-2C6D-64346CD4D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26" t="17689" r="48029" b="7739"/>
          <a:stretch/>
        </p:blipFill>
        <p:spPr>
          <a:xfrm>
            <a:off x="946484" y="961920"/>
            <a:ext cx="3268275" cy="5471279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27A752DC-7B14-E057-50D5-B1185685168B}"/>
              </a:ext>
            </a:extLst>
          </p:cNvPr>
          <p:cNvSpPr txBox="1">
            <a:spLocks/>
          </p:cNvSpPr>
          <p:nvPr/>
        </p:nvSpPr>
        <p:spPr>
          <a:xfrm>
            <a:off x="863656" y="-99366"/>
            <a:ext cx="11735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cap="all" baseline="0" smtClean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ECOGRAFIA MUSCULO-ESQUELÉTICA</a:t>
            </a:r>
            <a:endParaRPr lang="en-U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6423C36-7595-83D3-15C4-F2CFA3CE7B00}"/>
              </a:ext>
            </a:extLst>
          </p:cNvPr>
          <p:cNvSpPr txBox="1"/>
          <p:nvPr/>
        </p:nvSpPr>
        <p:spPr>
          <a:xfrm>
            <a:off x="751522" y="6382226"/>
            <a:ext cx="60979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Garcia Almeida J et al.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Hosp </a:t>
            </a:r>
            <a:r>
              <a:rPr lang="fr-FR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Jun 10;38(3):592-600. </a:t>
            </a:r>
            <a:endParaRPr lang="es-ES" sz="110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39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5FC8750-CAAE-DDBE-9D08-6CEBC789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245342"/>
            <a:ext cx="10515600" cy="640484"/>
          </a:xfrm>
        </p:spPr>
        <p:txBody>
          <a:bodyPr>
            <a:normAutofit/>
          </a:bodyPr>
          <a:lstStyle/>
          <a:p>
            <a:r>
              <a:rPr lang="es-ES" sz="3400">
                <a:solidFill>
                  <a:srgbClr val="273E7A"/>
                </a:solidFill>
              </a:rPr>
              <a:t>COORDINADORES</a:t>
            </a:r>
          </a:p>
        </p:txBody>
      </p:sp>
      <p:pic>
        <p:nvPicPr>
          <p:cNvPr id="1028" name="Picture 4" descr="ESPEN">
            <a:extLst>
              <a:ext uri="{FF2B5EF4-FFF2-40B4-BE49-F238E27FC236}">
                <a16:creationId xmlns:a16="http://schemas.microsoft.com/office/drawing/2014/main" id="{33B21626-1C96-8BC5-4E62-20A9F3A69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 r="16112"/>
          <a:stretch/>
        </p:blipFill>
        <p:spPr bwMode="auto">
          <a:xfrm>
            <a:off x="2312457" y="1856206"/>
            <a:ext cx="2260071" cy="21697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7EA5191-12F3-5BF8-D30F-181780F79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1671181"/>
            <a:ext cx="2354792" cy="23547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42B080D-8AC3-40F3-B422-F8D2C69CD090}"/>
              </a:ext>
            </a:extLst>
          </p:cNvPr>
          <p:cNvSpPr txBox="1"/>
          <p:nvPr/>
        </p:nvSpPr>
        <p:spPr>
          <a:xfrm>
            <a:off x="1371600" y="4378119"/>
            <a:ext cx="4238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Maria D.  Ballesteros Pomar</a:t>
            </a:r>
          </a:p>
          <a:p>
            <a:pPr algn="ctr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Sección de Endocrinología y Nutrición. </a:t>
            </a:r>
          </a:p>
          <a:p>
            <a:pPr algn="ctr"/>
            <a:r>
              <a:rPr lang="es-ES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Complejo Asistencial Universitario de León</a:t>
            </a:r>
            <a:endParaRPr lang="es-ES_tradnl" sz="160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5719721-30B6-10BE-79CD-3295EC4188DC}"/>
              </a:ext>
            </a:extLst>
          </p:cNvPr>
          <p:cNvSpPr txBox="1"/>
          <p:nvPr/>
        </p:nvSpPr>
        <p:spPr>
          <a:xfrm>
            <a:off x="5295900" y="4335847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Juan Manuel Guardia Baena</a:t>
            </a:r>
            <a:endParaRPr lang="es-ES" sz="1800" b="1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s-E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Servicio de Endocrinología y Nutrición. </a:t>
            </a:r>
          </a:p>
          <a:p>
            <a:pPr algn="ctr"/>
            <a:r>
              <a:rPr lang="es-E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Hospital Universitario Virgen de las Nieves, Granada</a:t>
            </a:r>
            <a:endParaRPr lang="es-ES_tradnl" sz="1600"/>
          </a:p>
        </p:txBody>
      </p:sp>
    </p:spTree>
    <p:extLst>
      <p:ext uri="{BB962C8B-B14F-4D97-AF65-F5344CB8AC3E}">
        <p14:creationId xmlns:p14="http://schemas.microsoft.com/office/powerpoint/2010/main" val="2904700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1025D-0D4D-72CD-E0C8-3DF58D2B2B7C}"/>
              </a:ext>
            </a:extLst>
          </p:cNvPr>
          <p:cNvSpPr txBox="1">
            <a:spLocks/>
          </p:cNvSpPr>
          <p:nvPr/>
        </p:nvSpPr>
        <p:spPr>
          <a:xfrm>
            <a:off x="863656" y="-99366"/>
            <a:ext cx="11735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cap="all" baseline="0" smtClean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TC: </a:t>
            </a:r>
            <a:r>
              <a:rPr lang="es-ES"/>
              <a:t>TOMOGRAFIA COMPUTARIZADA</a:t>
            </a:r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7E329C-17D2-B991-EB1A-DC5FE80F00FD}"/>
              </a:ext>
            </a:extLst>
          </p:cNvPr>
          <p:cNvSpPr txBox="1"/>
          <p:nvPr/>
        </p:nvSpPr>
        <p:spPr>
          <a:xfrm>
            <a:off x="456611" y="1040431"/>
            <a:ext cx="4707995" cy="44319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Utilizado en </a:t>
            </a:r>
            <a:r>
              <a:rPr lang="es-ES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pacientes en las que se requiera TC para su seguimiento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(cáncer, quirúrgicos, críticos, EII, trasplantes de órganos sólidos, ERC y patología vascular)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Analiza </a:t>
            </a:r>
            <a:r>
              <a:rPr lang="es-ES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músculo, grasa subcutánea, visceral e intramuscular junto con </a:t>
            </a:r>
            <a:r>
              <a:rPr lang="es-ES" b="1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mioesteatosis</a:t>
            </a:r>
            <a:r>
              <a:rPr lang="es-ES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a partir de cortes transversales en el área abdominal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 baseline="30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Se mide a partir </a:t>
            </a:r>
            <a:r>
              <a:rPr lang="es-ES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 vértebra L3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en formato DICOM en unidades </a:t>
            </a:r>
            <a:r>
              <a:rPr lang="es-ES" err="1">
                <a:latin typeface="Calibri" panose="020F0502020204030204" pitchFamily="34" charset="0"/>
                <a:cs typeface="Calibri" panose="020F0502020204030204" pitchFamily="34" charset="0"/>
              </a:rPr>
              <a:t>hounsfield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 (HU)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La precisión de la técnica varía en función del contraste administrado o del software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09528A-EBFB-5929-780D-D59442A3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18" y="914508"/>
            <a:ext cx="5523672" cy="295613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83C194A-8DBF-28CE-7104-4ADD9B895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t="63857" r="45739" b="11907"/>
          <a:stretch/>
        </p:blipFill>
        <p:spPr bwMode="auto">
          <a:xfrm>
            <a:off x="6211717" y="4630464"/>
            <a:ext cx="4008674" cy="143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0BB43C9-95A0-50A6-CC34-82D47180F3BF}"/>
              </a:ext>
            </a:extLst>
          </p:cNvPr>
          <p:cNvSpPr txBox="1"/>
          <p:nvPr/>
        </p:nvSpPr>
        <p:spPr>
          <a:xfrm>
            <a:off x="1263014" y="6257836"/>
            <a:ext cx="107270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Valoración Morfofuncional de la desnutrición relacionada con la enfermedad. Editorial Panamericana ISBN 978-84-1106-095-0. capítulo 14</a:t>
            </a:r>
          </a:p>
          <a:p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Mourtzakis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 et al.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2008 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Oct;33(5):997-1006.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10.1139/H08-075.</a:t>
            </a:r>
            <a:endParaRPr lang="es-ES" sz="110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 W et al. J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2004 Dec;97(6):2333-8. </a:t>
            </a:r>
            <a:r>
              <a:rPr lang="fr-FR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fr-FR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10.1152/japplphysiol.00744.2004.</a:t>
            </a:r>
            <a:endParaRPr lang="es-ES" sz="110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A44922-734C-FD40-A955-4D795433BE6E}"/>
              </a:ext>
            </a:extLst>
          </p:cNvPr>
          <p:cNvSpPr txBox="1"/>
          <p:nvPr/>
        </p:nvSpPr>
        <p:spPr>
          <a:xfrm>
            <a:off x="6211717" y="3676357"/>
            <a:ext cx="6095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u="sng"/>
              <a:t>Rangos más utilizados para realizar al segmentación por tejidos</a:t>
            </a:r>
            <a:r>
              <a:rPr lang="es-ES" sz="1400" b="1" u="sng" baseline="30000"/>
              <a:t>1</a:t>
            </a:r>
          </a:p>
          <a:p>
            <a:r>
              <a:rPr lang="es-ES" sz="1400"/>
              <a:t>-29 a +150 UH para el músculo: mejor correlación con la MME total en L3</a:t>
            </a:r>
          </a:p>
          <a:p>
            <a:r>
              <a:rPr lang="es-ES" sz="1400"/>
              <a:t>-190 a -30 UH para el tejido adiposo (</a:t>
            </a:r>
            <a:r>
              <a:rPr lang="es-ES" sz="1400" err="1"/>
              <a:t>Tad</a:t>
            </a:r>
            <a:r>
              <a:rPr lang="es-ES" sz="1400"/>
              <a:t>)</a:t>
            </a:r>
          </a:p>
          <a:p>
            <a:r>
              <a:rPr lang="es-ES" sz="1400"/>
              <a:t>-150 a -50 para el tejido adiposo visceral</a:t>
            </a:r>
          </a:p>
        </p:txBody>
      </p:sp>
    </p:spTree>
    <p:extLst>
      <p:ext uri="{BB962C8B-B14F-4D97-AF65-F5344CB8AC3E}">
        <p14:creationId xmlns:p14="http://schemas.microsoft.com/office/powerpoint/2010/main" val="900496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622860A-228B-5980-0DCB-20B10A3746CF}"/>
              </a:ext>
            </a:extLst>
          </p:cNvPr>
          <p:cNvSpPr txBox="1">
            <a:spLocks/>
          </p:cNvSpPr>
          <p:nvPr/>
        </p:nvSpPr>
        <p:spPr>
          <a:xfrm>
            <a:off x="863656" y="-99366"/>
            <a:ext cx="117353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1" kern="1200" cap="all" baseline="0" smtClean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DXA: </a:t>
            </a:r>
            <a:r>
              <a:rPr lang="es-ES"/>
              <a:t>Interpretación DE Resultados</a:t>
            </a:r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0E0ABF-DFA0-25D6-07A3-0F85DC0FD789}"/>
              </a:ext>
            </a:extLst>
          </p:cNvPr>
          <p:cNvSpPr txBox="1"/>
          <p:nvPr/>
        </p:nvSpPr>
        <p:spPr>
          <a:xfrm>
            <a:off x="5772150" y="1585856"/>
            <a:ext cx="5064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>
                <a:latin typeface="Calibri" pitchFamily="34" charset="0"/>
              </a:rPr>
              <a:t>Para </a:t>
            </a:r>
            <a:r>
              <a:rPr lang="es-ES" sz="1800" b="1">
                <a:solidFill>
                  <a:schemeClr val="accent1"/>
                </a:solidFill>
                <a:latin typeface="Calibri" pitchFamily="34" charset="0"/>
              </a:rPr>
              <a:t>EWGSOP2</a:t>
            </a:r>
            <a:r>
              <a:rPr lang="es-ES" sz="1800" b="1" baseline="30000">
                <a:solidFill>
                  <a:schemeClr val="accent1"/>
                </a:solidFill>
                <a:latin typeface="Calibri" pitchFamily="34" charset="0"/>
              </a:rPr>
              <a:t>1</a:t>
            </a:r>
            <a:r>
              <a:rPr lang="es-ES" sz="1800" b="1">
                <a:solidFill>
                  <a:schemeClr val="accent1"/>
                </a:solidFill>
                <a:latin typeface="Calibri" pitchFamily="34" charset="0"/>
              </a:rPr>
              <a:t>, </a:t>
            </a:r>
            <a:r>
              <a:rPr lang="es-ES" sz="1800">
                <a:latin typeface="Calibri" pitchFamily="34" charset="0"/>
              </a:rPr>
              <a:t>se aplica la masa de músculo esquelético apendicular ajustada con la altura</a:t>
            </a:r>
            <a:r>
              <a:rPr lang="es-ES" sz="1800" baseline="30000">
                <a:latin typeface="Calibri" pitchFamily="34" charset="0"/>
              </a:rPr>
              <a:t> </a:t>
            </a:r>
            <a:r>
              <a:rPr lang="es-ES" sz="1800">
                <a:latin typeface="Calibri" pitchFamily="34" charset="0"/>
              </a:rPr>
              <a:t>al cuadrado</a:t>
            </a:r>
            <a:r>
              <a:rPr lang="es-ES">
                <a:latin typeface="Calibri" pitchFamily="34" charset="0"/>
              </a:rPr>
              <a:t>;</a:t>
            </a:r>
            <a:r>
              <a:rPr lang="es-ES" baseline="30000">
                <a:latin typeface="Calibri" pitchFamily="34" charset="0"/>
              </a:rPr>
              <a:t> </a:t>
            </a:r>
            <a:r>
              <a:rPr lang="es-ES" sz="1800">
                <a:latin typeface="Calibri" pitchFamily="34" charset="0"/>
              </a:rPr>
              <a:t>los puntos de corte para identificar masa muscular reducida se establecieron en:</a:t>
            </a:r>
            <a:endParaRPr lang="es-ES"/>
          </a:p>
        </p:txBody>
      </p:sp>
      <p:sp>
        <p:nvSpPr>
          <p:cNvPr id="5" name="7 Rectángulo redondeado">
            <a:extLst>
              <a:ext uri="{FF2B5EF4-FFF2-40B4-BE49-F238E27FC236}">
                <a16:creationId xmlns:a16="http://schemas.microsoft.com/office/drawing/2014/main" id="{F706200E-6DDF-7C86-9F84-65BE15A3FC0B}"/>
              </a:ext>
            </a:extLst>
          </p:cNvPr>
          <p:cNvSpPr/>
          <p:nvPr/>
        </p:nvSpPr>
        <p:spPr>
          <a:xfrm>
            <a:off x="5634990" y="2886704"/>
            <a:ext cx="5886450" cy="249054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3048000" algn="l"/>
              </a:tabLst>
            </a:pPr>
            <a:r>
              <a:rPr lang="pt-BR" sz="2400" b="1">
                <a:solidFill>
                  <a:schemeClr val="bg1"/>
                </a:solidFill>
                <a:latin typeface="Calibri" pitchFamily="34" charset="0"/>
              </a:rPr>
              <a:t>Índice de </a:t>
            </a:r>
            <a:r>
              <a:rPr lang="pt-BR" sz="2400" b="1" err="1">
                <a:solidFill>
                  <a:schemeClr val="bg1"/>
                </a:solidFill>
                <a:latin typeface="Calibri" pitchFamily="34" charset="0"/>
              </a:rPr>
              <a:t>masa</a:t>
            </a:r>
            <a:r>
              <a:rPr lang="pt-BR" sz="2400" b="1">
                <a:solidFill>
                  <a:schemeClr val="bg1"/>
                </a:solidFill>
                <a:latin typeface="Calibri" pitchFamily="34" charset="0"/>
              </a:rPr>
              <a:t> magra apendicular (ALMI, kg/m2 ) </a:t>
            </a:r>
            <a:r>
              <a:rPr lang="pt-BR" sz="2400" b="1" err="1">
                <a:solidFill>
                  <a:schemeClr val="bg1"/>
                </a:solidFill>
                <a:latin typeface="Calibri" pitchFamily="34" charset="0"/>
              </a:rPr>
              <a:t>reducida</a:t>
            </a:r>
            <a:r>
              <a:rPr lang="pt-BR" sz="2400" b="1">
                <a:solidFill>
                  <a:schemeClr val="bg1"/>
                </a:solidFill>
                <a:latin typeface="Calibri" pitchFamily="34" charset="0"/>
              </a:rPr>
              <a:t> si</a:t>
            </a:r>
            <a:endParaRPr lang="pt-BR" b="1">
              <a:solidFill>
                <a:schemeClr val="bg1"/>
              </a:solidFill>
              <a:latin typeface="Calibri" pitchFamily="34" charset="0"/>
            </a:endParaRPr>
          </a:p>
          <a:p>
            <a:pPr algn="ctr">
              <a:lnSpc>
                <a:spcPct val="150000"/>
              </a:lnSpc>
              <a:buNone/>
              <a:tabLst>
                <a:tab pos="3048000" algn="l"/>
              </a:tabLst>
            </a:pPr>
            <a:r>
              <a:rPr lang="es-ES" sz="2400" b="1">
                <a:solidFill>
                  <a:schemeClr val="bg1"/>
                </a:solidFill>
                <a:latin typeface="Calibri" pitchFamily="34" charset="0"/>
              </a:rPr>
              <a:t>&lt; 5,5 kg /m</a:t>
            </a:r>
            <a:r>
              <a:rPr lang="es-ES" sz="2400" b="1" baseline="30000">
                <a:solidFill>
                  <a:schemeClr val="bg1"/>
                </a:solidFill>
                <a:latin typeface="Calibri" pitchFamily="34" charset="0"/>
              </a:rPr>
              <a:t>2</a:t>
            </a:r>
            <a:r>
              <a:rPr lang="es-ES" sz="2400" b="1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s-ES" sz="2400">
                <a:solidFill>
                  <a:schemeClr val="bg1"/>
                </a:solidFill>
                <a:latin typeface="Calibri" pitchFamily="34" charset="0"/>
              </a:rPr>
              <a:t>para mujeres y </a:t>
            </a:r>
          </a:p>
          <a:p>
            <a:pPr algn="ctr">
              <a:lnSpc>
                <a:spcPct val="150000"/>
              </a:lnSpc>
              <a:buNone/>
              <a:tabLst>
                <a:tab pos="3048000" algn="l"/>
              </a:tabLst>
            </a:pPr>
            <a:r>
              <a:rPr lang="es-ES" sz="2400" b="1">
                <a:solidFill>
                  <a:schemeClr val="bg1"/>
                </a:solidFill>
                <a:latin typeface="Calibri" pitchFamily="34" charset="0"/>
              </a:rPr>
              <a:t>&lt; 7 kg /m</a:t>
            </a:r>
            <a:r>
              <a:rPr lang="es-ES" sz="2400" b="1" baseline="30000">
                <a:solidFill>
                  <a:schemeClr val="bg1"/>
                </a:solidFill>
                <a:latin typeface="Calibri" pitchFamily="34" charset="0"/>
              </a:rPr>
              <a:t>2</a:t>
            </a:r>
            <a:r>
              <a:rPr lang="es-ES" sz="2400" b="1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s-ES" sz="2400">
                <a:solidFill>
                  <a:schemeClr val="bg1"/>
                </a:solidFill>
                <a:latin typeface="Calibri" pitchFamily="34" charset="0"/>
              </a:rPr>
              <a:t>para hombres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29205A-F386-E0B4-6385-FBAE90038AA5}"/>
              </a:ext>
            </a:extLst>
          </p:cNvPr>
          <p:cNvSpPr txBox="1"/>
          <p:nvPr/>
        </p:nvSpPr>
        <p:spPr>
          <a:xfrm>
            <a:off x="1263014" y="6293823"/>
            <a:ext cx="107270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Cruz-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Jentoft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European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Sarcopenia in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Older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People 2 (EWGSOP2), and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Extended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EWGSOP2. Sarcopenia: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Revised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European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diagnosis. Age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Ageing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2019, 48, 16–31. 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EA6598-B413-A131-8E1A-402662A38B38}"/>
              </a:ext>
            </a:extLst>
          </p:cNvPr>
          <p:cNvGrpSpPr/>
          <p:nvPr/>
        </p:nvGrpSpPr>
        <p:grpSpPr>
          <a:xfrm>
            <a:off x="309555" y="1482693"/>
            <a:ext cx="5188275" cy="4541935"/>
            <a:chOff x="6950385" y="1125733"/>
            <a:chExt cx="4961579" cy="3872697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C852EBC-6E2E-5DCB-AA70-3904903AB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385" y="1125733"/>
              <a:ext cx="4961579" cy="3649028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8C11A96-D9F9-389A-4549-21B4A6B54FC8}"/>
                </a:ext>
              </a:extLst>
            </p:cNvPr>
            <p:cNvSpPr txBox="1"/>
            <p:nvPr/>
          </p:nvSpPr>
          <p:spPr>
            <a:xfrm>
              <a:off x="6950385" y="4801610"/>
              <a:ext cx="4671241" cy="19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/>
                <a:t>Imagen extraída de </a:t>
              </a:r>
              <a:r>
                <a:rPr lang="es-ES" sz="900" err="1"/>
                <a:t>Mineto</a:t>
              </a:r>
              <a:r>
                <a:rPr lang="es-ES" sz="900"/>
                <a:t> MA et al. J Clin </a:t>
              </a:r>
              <a:r>
                <a:rPr lang="es-ES" sz="900" err="1"/>
                <a:t>Med</a:t>
              </a:r>
              <a:r>
                <a:rPr lang="es-ES" sz="900"/>
                <a:t> </a:t>
              </a:r>
              <a:r>
                <a:rPr lang="nl-NL" sz="900"/>
                <a:t>2022 Jan 25;11(3):603. doi: 10.3390/jcm11030603. </a:t>
              </a:r>
              <a:r>
                <a:rPr lang="es-ES" sz="90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081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C8FA-33FD-554A-9265-02CCADA4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80" y="2278856"/>
            <a:ext cx="7671019" cy="2852737"/>
          </a:xfrm>
        </p:spPr>
        <p:txBody>
          <a:bodyPr>
            <a:normAutofit fontScale="90000"/>
          </a:bodyPr>
          <a:lstStyle/>
          <a:p>
            <a:r>
              <a:rPr lang="es-ES" sz="5400">
                <a:solidFill>
                  <a:srgbClr val="20356C"/>
                </a:solidFill>
                <a:cs typeface="Arial" panose="020B0604020202020204" pitchFamily="34" charset="0"/>
              </a:rPr>
              <a:t>VALORACIÓN DE LA FUNCIÓN: TEST FUNCIONALES Y FUERZA DE PRENSIÓN</a:t>
            </a:r>
            <a:endParaRPr lang="en-AR" sz="5000">
              <a:solidFill>
                <a:srgbClr val="2035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814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7013CD6-E323-4543-A503-02D5FB9E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VALORACIÓN DE LA FUERZA MUSCULAR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3DA546F-E800-4053-AAD0-D582DDE4C9A2}"/>
              </a:ext>
            </a:extLst>
          </p:cNvPr>
          <p:cNvSpPr/>
          <p:nvPr/>
        </p:nvSpPr>
        <p:spPr>
          <a:xfrm>
            <a:off x="593371" y="1066800"/>
            <a:ext cx="4876800" cy="4832723"/>
          </a:xfrm>
          <a:prstGeom prst="rect">
            <a:avLst/>
          </a:prstGeom>
          <a:solidFill>
            <a:srgbClr val="00134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s-E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133F05-2240-4BBB-B3EC-5A0EE8D22724}"/>
              </a:ext>
            </a:extLst>
          </p:cNvPr>
          <p:cNvSpPr txBox="1"/>
          <p:nvPr/>
        </p:nvSpPr>
        <p:spPr>
          <a:xfrm>
            <a:off x="834182" y="1390650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chemeClr val="bg1"/>
                </a:solidFill>
              </a:rPr>
              <a:t>FUERZA DE PRENSIÓN: </a:t>
            </a:r>
          </a:p>
          <a:p>
            <a:r>
              <a:rPr lang="es-ES" b="1">
                <a:solidFill>
                  <a:schemeClr val="bg1"/>
                </a:solidFill>
              </a:rPr>
              <a:t>Medido por dinamómetro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D70873-AA43-4756-97CF-741B7A8F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71" y="2200472"/>
            <a:ext cx="4876800" cy="33093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FE2DDC7-BCB7-41AC-AA2C-E0730A458B47}"/>
              </a:ext>
            </a:extLst>
          </p:cNvPr>
          <p:cNvSpPr txBox="1"/>
          <p:nvPr/>
        </p:nvSpPr>
        <p:spPr>
          <a:xfrm>
            <a:off x="801703" y="2466817"/>
            <a:ext cx="44835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Técnica accesible y sencilla de aplicar</a:t>
            </a:r>
            <a:r>
              <a:rPr lang="es-ES" sz="2000" baseline="300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Buena correlación de fuerza muscular con enfermedades agudas y crónicas</a:t>
            </a:r>
            <a:r>
              <a:rPr lang="es-ES" sz="2000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↓fuerza de prensión asociado a mayor estancia hospitalaria, </a:t>
            </a:r>
            <a:r>
              <a:rPr lang="es-ES" sz="2000" dirty="0" err="1"/>
              <a:t>morbi</a:t>
            </a:r>
            <a:r>
              <a:rPr lang="es-ES" sz="2000" dirty="0"/>
              <a:t>-mortalidad y calidad de vida</a:t>
            </a:r>
            <a:r>
              <a:rPr lang="es-ES" sz="2000" baseline="30000" dirty="0"/>
              <a:t>3,4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33265828-5ADD-4905-8763-7043148FC918}"/>
              </a:ext>
            </a:extLst>
          </p:cNvPr>
          <p:cNvSpPr/>
          <p:nvPr/>
        </p:nvSpPr>
        <p:spPr>
          <a:xfrm>
            <a:off x="357027" y="5899523"/>
            <a:ext cx="6477000" cy="826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Garcia Almeida JM et al. </a:t>
            </a:r>
            <a:r>
              <a:rPr lang="en-US" sz="11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Hosp 2021;38(3):592-600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Norman K, et al.  Clin </a:t>
            </a:r>
            <a:r>
              <a:rPr lang="en-US" sz="11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2011; 30: 135-142.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Guerra RS et al. </a:t>
            </a:r>
            <a:r>
              <a:rPr lang="en-US" sz="11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</a:t>
            </a:r>
            <a:r>
              <a:rPr lang="en-US" sz="11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Parenter</a:t>
            </a:r>
            <a:r>
              <a:rPr lang="en-US" sz="11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Enteral </a:t>
            </a:r>
            <a:r>
              <a:rPr lang="en-US" sz="1100" i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2015; 39(3): 322-330. </a:t>
            </a:r>
          </a:p>
        </p:txBody>
      </p:sp>
      <p:pic>
        <p:nvPicPr>
          <p:cNvPr id="1026" name="Picture 2" descr="Dinamómetro de mano hidráulico Jamar B55 imagen 1">
            <a:extLst>
              <a:ext uri="{FF2B5EF4-FFF2-40B4-BE49-F238E27FC236}">
                <a16:creationId xmlns:a16="http://schemas.microsoft.com/office/drawing/2014/main" id="{170541DE-E210-407F-8920-A1A0002C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12" y="73805"/>
            <a:ext cx="2311223" cy="312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EF736F-F686-4583-924D-F46B660EC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270" y="1066800"/>
            <a:ext cx="4863857" cy="481334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22BE1BF-489B-493A-8035-04A3BA4973B5}"/>
              </a:ext>
            </a:extLst>
          </p:cNvPr>
          <p:cNvSpPr txBox="1"/>
          <p:nvPr/>
        </p:nvSpPr>
        <p:spPr>
          <a:xfrm>
            <a:off x="5013166" y="5966781"/>
            <a:ext cx="6821807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4. 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Bohannon RW. 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Curr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Opin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Clin 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Metab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Care. 2015; 18(5):465-70.</a:t>
            </a:r>
          </a:p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da-DK" sz="1100">
                <a:latin typeface="Arial" panose="020B0604020202020204" pitchFamily="34" charset="0"/>
                <a:cs typeface="Arial" panose="020B0604020202020204" pitchFamily="34" charset="0"/>
              </a:rPr>
              <a:t>Cruz-Jentoft AF et al. Age Ageing. 2019 Jan 1;48(1):16-31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6. Sanchez 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Torralvo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FJ et al. </a:t>
            </a:r>
            <a:r>
              <a:rPr lang="en-US" sz="1100" err="1"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 Hosp 2018;35:98-103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97611FA-0CCD-1F42-810D-12951E76BD1C}"/>
              </a:ext>
            </a:extLst>
          </p:cNvPr>
          <p:cNvGrpSpPr/>
          <p:nvPr/>
        </p:nvGrpSpPr>
        <p:grpSpPr>
          <a:xfrm>
            <a:off x="5678503" y="1147119"/>
            <a:ext cx="4664535" cy="1738938"/>
            <a:chOff x="5591049" y="1670788"/>
            <a:chExt cx="4664535" cy="1738938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D02B33BE-8021-4445-9D6E-40A5E3BD3C23}"/>
                </a:ext>
              </a:extLst>
            </p:cNvPr>
            <p:cNvSpPr/>
            <p:nvPr/>
          </p:nvSpPr>
          <p:spPr>
            <a:xfrm>
              <a:off x="5591049" y="2074869"/>
              <a:ext cx="3935639" cy="391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E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7A320664-C7C3-44B4-8A36-A24846BF51C6}"/>
                </a:ext>
              </a:extLst>
            </p:cNvPr>
            <p:cNvSpPr txBox="1"/>
            <p:nvPr/>
          </p:nvSpPr>
          <p:spPr>
            <a:xfrm>
              <a:off x="5771995" y="1670788"/>
              <a:ext cx="4483589" cy="173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PUNTOS DE CORTE</a:t>
              </a:r>
              <a:r>
                <a:rPr lang="es-ES" b="1" baseline="30000" dirty="0">
                  <a:solidFill>
                    <a:schemeClr val="bg1"/>
                  </a:solidFill>
                </a:rPr>
                <a:t> </a:t>
              </a:r>
              <a:r>
                <a:rPr lang="es-ES" b="1" dirty="0">
                  <a:solidFill>
                    <a:schemeClr val="bg1"/>
                  </a:solidFill>
                </a:rPr>
                <a:t>EWGSOP2</a:t>
              </a:r>
              <a:r>
                <a:rPr lang="es-ES" b="1" baseline="30000" dirty="0">
                  <a:solidFill>
                    <a:schemeClr val="bg1"/>
                  </a:solidFill>
                </a:rPr>
                <a:t>5</a:t>
              </a:r>
            </a:p>
            <a:p>
              <a:endParaRPr lang="es-ES" sz="600" b="1" dirty="0">
                <a:solidFill>
                  <a:srgbClr val="0F3C7D"/>
                </a:solidFill>
              </a:endParaRPr>
            </a:p>
            <a:p>
              <a:r>
                <a:rPr lang="es-ES" b="1" dirty="0">
                  <a:solidFill>
                    <a:srgbClr val="0F3C7D"/>
                  </a:solidFill>
                </a:rPr>
                <a:t>&lt;27 Kg varón        &lt; 16 Kg mujer</a:t>
              </a:r>
            </a:p>
            <a:p>
              <a:endParaRPr lang="es-ES" sz="1100" b="1" dirty="0">
                <a:solidFill>
                  <a:schemeClr val="bg1"/>
                </a:solidFill>
              </a:endParaRPr>
            </a:p>
            <a:p>
              <a:endParaRPr lang="es-ES" b="1" dirty="0">
                <a:solidFill>
                  <a:schemeClr val="bg1"/>
                </a:solidFill>
              </a:endParaRPr>
            </a:p>
            <a:p>
              <a:r>
                <a:rPr lang="es-ES" b="1" dirty="0">
                  <a:solidFill>
                    <a:schemeClr val="bg1"/>
                  </a:solidFill>
                </a:rPr>
                <a:t>Estudio Pizarra</a:t>
              </a:r>
              <a:r>
                <a:rPr lang="es-ES" b="1" baseline="30000" dirty="0">
                  <a:solidFill>
                    <a:schemeClr val="bg1"/>
                  </a:solidFill>
                </a:rPr>
                <a:t>6: </a:t>
              </a:r>
              <a:r>
                <a:rPr lang="es-ES" dirty="0">
                  <a:solidFill>
                    <a:schemeClr val="bg1"/>
                  </a:solidFill>
                </a:rPr>
                <a:t>percentiles ≤P10 indicativos de fuerza reducida</a:t>
              </a:r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FEB43D4-1B12-47A0-B4E6-0A3E9888F7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28" b="1331"/>
          <a:stretch/>
        </p:blipFill>
        <p:spPr>
          <a:xfrm>
            <a:off x="5502270" y="3119572"/>
            <a:ext cx="6208557" cy="27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0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72F94E-968D-447B-80D0-E31C0DB0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13360"/>
            <a:ext cx="11734801" cy="731520"/>
          </a:xfrm>
        </p:spPr>
        <p:txBody>
          <a:bodyPr/>
          <a:lstStyle/>
          <a:p>
            <a:r>
              <a:rPr lang="es-ES"/>
              <a:t>RECOMENDACIONES PARA LA EVALUACIÓN DE LA DINAMOMETRÍA</a:t>
            </a:r>
            <a:r>
              <a:rPr lang="es-ES" baseline="30000"/>
              <a:t>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DE9802-E2C6-4A69-9CC7-41DA9B55A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90903"/>
            <a:ext cx="1281661" cy="5105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C2E076-233A-459E-A045-02740F85A5BB}"/>
              </a:ext>
            </a:extLst>
          </p:cNvPr>
          <p:cNvSpPr txBox="1"/>
          <p:nvPr/>
        </p:nvSpPr>
        <p:spPr>
          <a:xfrm>
            <a:off x="2133600" y="762000"/>
            <a:ext cx="8839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ES" sz="2800" b="0" i="0" u="none" strike="noStrike" baseline="0">
              <a:solidFill>
                <a:srgbClr val="000000"/>
              </a:solidFill>
              <a:latin typeface="Brandon Text Bold"/>
            </a:endParaRPr>
          </a:p>
          <a:p>
            <a:r>
              <a:rPr lang="es-ES" sz="1600">
                <a:latin typeface="Arial" panose="020B0604020202020204" pitchFamily="34" charset="0"/>
                <a:cs typeface="Times New Roman" panose="02020603050405020304" pitchFamily="18" charset="0"/>
              </a:rPr>
              <a:t>paciente sentado con la espalda apoyada en el respaldo de la silla y los pies apoyados en el suelo; con el codo flexionado en 90 coger el dinamómetro.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BCEF7B-CF9D-448F-910E-1B1ACE530249}"/>
              </a:ext>
            </a:extLst>
          </p:cNvPr>
          <p:cNvSpPr txBox="1"/>
          <p:nvPr/>
        </p:nvSpPr>
        <p:spPr>
          <a:xfrm>
            <a:off x="2133600" y="2006770"/>
            <a:ext cx="8686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ES" sz="2800" b="0" i="0" u="none" strike="noStrike" baseline="0">
              <a:solidFill>
                <a:srgbClr val="000000"/>
              </a:solidFill>
              <a:latin typeface="Brandon Text Regular"/>
            </a:endParaRPr>
          </a:p>
          <a:p>
            <a:r>
              <a:rPr lang="es-ES" sz="1600">
                <a:latin typeface="Arial" panose="020B0604020202020204" pitchFamily="34" charset="0"/>
                <a:cs typeface="Times New Roman" panose="02020603050405020304" pitchFamily="18" charset="0"/>
              </a:rPr>
              <a:t>poner en un lado del dinamómetro el dedo pulgar y los otros 4 dedos en el otro lado.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7B7C8D-01AC-487F-BD6B-B00FCDCCF53B}"/>
              </a:ext>
            </a:extLst>
          </p:cNvPr>
          <p:cNvSpPr txBox="1"/>
          <p:nvPr/>
        </p:nvSpPr>
        <p:spPr>
          <a:xfrm>
            <a:off x="2140169" y="3074110"/>
            <a:ext cx="9105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ES" sz="2800" b="0" i="0" u="none" strike="noStrike" baseline="0">
              <a:solidFill>
                <a:srgbClr val="000000"/>
              </a:solidFill>
              <a:latin typeface="Brandon Text Bold"/>
            </a:endParaRPr>
          </a:p>
          <a:p>
            <a:r>
              <a:rPr lang="es-ES" sz="1600">
                <a:latin typeface="Arial" panose="020B0604020202020204" pitchFamily="34" charset="0"/>
                <a:cs typeface="Times New Roman" panose="02020603050405020304" pitchFamily="18" charset="0"/>
              </a:rPr>
              <a:t>al colocar el dinamómetro en la mano del paciente, sujetaremos la base del mismo con la palma de nuestra mano para sostener el peso del equipo.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D9A097-671C-4372-919E-96E7299E0DCD}"/>
              </a:ext>
            </a:extLst>
          </p:cNvPr>
          <p:cNvSpPr txBox="1"/>
          <p:nvPr/>
        </p:nvSpPr>
        <p:spPr>
          <a:xfrm>
            <a:off x="2133600" y="4205485"/>
            <a:ext cx="102108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ES" sz="2800" b="0" i="0" u="none" strike="noStrike" baseline="0">
              <a:solidFill>
                <a:srgbClr val="000000"/>
              </a:solidFill>
              <a:latin typeface="Brandon Text Bold"/>
            </a:endParaRPr>
          </a:p>
          <a:p>
            <a:r>
              <a:rPr lang="es-ES" sz="1600">
                <a:latin typeface="Arial" panose="020B0604020202020204" pitchFamily="34" charset="0"/>
                <a:cs typeface="Times New Roman" panose="02020603050405020304" pitchFamily="18" charset="0"/>
              </a:rPr>
              <a:t>comprobar que la aguja roja del dinamómetro esté en 0.</a:t>
            </a:r>
          </a:p>
          <a:p>
            <a:r>
              <a:rPr lang="es-ES" sz="1600">
                <a:latin typeface="Arial" panose="020B0604020202020204" pitchFamily="34" charset="0"/>
                <a:cs typeface="Times New Roman" panose="02020603050405020304" pitchFamily="18" charset="0"/>
              </a:rPr>
              <a:t>Realice la medida con ambas manos, utilizando un estímulo para favorecer que el paciente apriete el dinamómetro con la mayor fuerza:  registrar el valor promedio de las medidas obtenidas con la mano dominante del paciente.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824CA-EC16-4201-BA0B-F64782E41714}"/>
              </a:ext>
            </a:extLst>
          </p:cNvPr>
          <p:cNvSpPr txBox="1"/>
          <p:nvPr/>
        </p:nvSpPr>
        <p:spPr>
          <a:xfrm>
            <a:off x="1125315" y="6346546"/>
            <a:ext cx="10641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Schaap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LA, et al. European Geriatric Medicine. 2016; 7: 247-255.</a:t>
            </a:r>
          </a:p>
        </p:txBody>
      </p:sp>
    </p:spTree>
    <p:extLst>
      <p:ext uri="{BB962C8B-B14F-4D97-AF65-F5344CB8AC3E}">
        <p14:creationId xmlns:p14="http://schemas.microsoft.com/office/powerpoint/2010/main" val="3321328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5F1EA1D-06C2-0147-3C51-1C92D023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test </a:t>
            </a:r>
            <a:r>
              <a:rPr lang="es-ES" err="1"/>
              <a:t>sppb</a:t>
            </a:r>
            <a:r>
              <a:rPr lang="es-ES"/>
              <a:t> (Short </a:t>
            </a:r>
            <a:r>
              <a:rPr lang="es-ES" err="1"/>
              <a:t>physical</a:t>
            </a:r>
            <a:r>
              <a:rPr lang="es-ES"/>
              <a:t> performance </a:t>
            </a:r>
            <a:r>
              <a:rPr lang="es-ES" err="1"/>
              <a:t>battery</a:t>
            </a:r>
            <a:r>
              <a:rPr lang="es-ES"/>
              <a:t>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C93398F-8673-2880-6FEA-E98BEF205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830842"/>
            <a:ext cx="3082736" cy="405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D3764C3-E54E-D53B-764A-BDD10E4A85AE}"/>
              </a:ext>
            </a:extLst>
          </p:cNvPr>
          <p:cNvSpPr txBox="1"/>
          <p:nvPr/>
        </p:nvSpPr>
        <p:spPr>
          <a:xfrm>
            <a:off x="1002612" y="1080442"/>
            <a:ext cx="100304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Valores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bajos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de SPPB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predicen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peor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calidad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vida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pérdida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mobilidad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discapacidad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y mortalidad</a:t>
            </a:r>
            <a:r>
              <a:rPr lang="en-US" sz="1600" baseline="30000">
                <a:latin typeface="Arial" panose="020B0604020202020204" pitchFamily="34" charset="0"/>
                <a:cs typeface="Times New Roman" panose="02020603050405020304" pitchFamily="18" charset="0"/>
              </a:rPr>
              <a:t>3</a:t>
            </a:r>
            <a:endParaRPr lang="es-ES" sz="1600" baseline="30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EFE127-A1C3-DCC4-72E1-DC12C133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05" y="1476026"/>
            <a:ext cx="7088828" cy="41938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492969-26F7-29AF-A4B0-2D296C25DB48}"/>
              </a:ext>
            </a:extLst>
          </p:cNvPr>
          <p:cNvSpPr txBox="1"/>
          <p:nvPr/>
        </p:nvSpPr>
        <p:spPr>
          <a:xfrm>
            <a:off x="1002611" y="6292688"/>
            <a:ext cx="10733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 SY et al. BMC Geriatrics 2021:213. 2. De Fátima Ribeiro Da Silva et al. Int. J. Environ. Res. Public Health 2021;18: 10612.</a:t>
            </a:r>
          </a:p>
          <a:p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SPPB: Short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performance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endParaRPr lang="es-ES" sz="110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5D3508-566F-51B0-413D-893DB0844A20}"/>
              </a:ext>
            </a:extLst>
          </p:cNvPr>
          <p:cNvSpPr txBox="1"/>
          <p:nvPr/>
        </p:nvSpPr>
        <p:spPr>
          <a:xfrm>
            <a:off x="5154834" y="5669836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i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Gráfica adaptada</a:t>
            </a:r>
            <a:r>
              <a:rPr lang="pt-BR" sz="800" b="0" i="0" baseline="3000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pt-BR" sz="800" b="0" i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pt-BR" sz="800" b="0" i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De</a:t>
            </a:r>
            <a:r>
              <a:rPr lang="pt-BR" sz="800" b="0" i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Fátima Ribeiro,2021</a:t>
            </a:r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3685692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9710663-0DDB-4D3A-A88B-FC9D9793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TEST DE EQUILIBRIO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3871E6-0CD5-48E5-9026-990A718981EC}"/>
              </a:ext>
            </a:extLst>
          </p:cNvPr>
          <p:cNvSpPr txBox="1"/>
          <p:nvPr/>
        </p:nvSpPr>
        <p:spPr>
          <a:xfrm>
            <a:off x="4298731" y="1209398"/>
            <a:ext cx="70550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>
                <a:latin typeface="Arial" panose="020B0604020202020204" pitchFamily="34" charset="0"/>
                <a:cs typeface="Times New Roman" panose="02020603050405020304" pitchFamily="18" charset="0"/>
              </a:rPr>
              <a:t>Consistirá en pedir a la persona que recorra 4 metros de distancia a su ritmo de marcha habitual.</a:t>
            </a:r>
          </a:p>
          <a:p>
            <a:pPr algn="just"/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La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velocidad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de la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marcha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es un predictor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independiente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mortalidad</a:t>
            </a:r>
            <a:r>
              <a:rPr lang="en-US" sz="1600" baseline="300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y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dependencia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para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realizar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AVD</a:t>
            </a:r>
            <a:r>
              <a:rPr lang="en-US" sz="1600" baseline="30000">
                <a:latin typeface="Arial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s-ES" sz="1600" baseline="30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D244FAE-2A15-4C89-BB93-475141A83F18}"/>
              </a:ext>
            </a:extLst>
          </p:cNvPr>
          <p:cNvSpPr txBox="1"/>
          <p:nvPr/>
        </p:nvSpPr>
        <p:spPr>
          <a:xfrm>
            <a:off x="188333" y="6247355"/>
            <a:ext cx="118153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Guralnik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Assessing Physical Performance in the Older Patient, National Institute on Aging, 2012</a:t>
            </a:r>
          </a:p>
        </p:txBody>
      </p:sp>
      <p:pic>
        <p:nvPicPr>
          <p:cNvPr id="2" name="Picture 2" descr="test de equilibrio">
            <a:extLst>
              <a:ext uri="{FF2B5EF4-FFF2-40B4-BE49-F238E27FC236}">
                <a16:creationId xmlns:a16="http://schemas.microsoft.com/office/drawing/2014/main" id="{1568419A-D9A8-8A89-F15F-5D956673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29" y="923027"/>
            <a:ext cx="3098326" cy="50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204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9710663-0DDB-4D3A-A88B-FC9D9793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2. TEST DE VELOCIDAD DE LA MARCHA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3871E6-0CD5-48E5-9026-990A718981EC}"/>
              </a:ext>
            </a:extLst>
          </p:cNvPr>
          <p:cNvSpPr txBox="1"/>
          <p:nvPr/>
        </p:nvSpPr>
        <p:spPr>
          <a:xfrm>
            <a:off x="838200" y="1046421"/>
            <a:ext cx="9740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>
                <a:latin typeface="Arial" panose="020B0604020202020204" pitchFamily="34" charset="0"/>
                <a:cs typeface="Times New Roman" panose="02020603050405020304" pitchFamily="18" charset="0"/>
              </a:rPr>
              <a:t>Consistirá en pedir a la persona que recorra 4 metros de distancia a su ritmo de marcha habitual</a:t>
            </a:r>
            <a:r>
              <a:rPr lang="es-ES" sz="1600" baseline="30000">
                <a:latin typeface="Arial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s-ES" sz="1600">
                <a:latin typeface="Arial" panose="020B0604020202020204" pitchFamily="34" charset="0"/>
                <a:cs typeface="Times New Roman" panose="02020603050405020304" pitchFamily="18" charset="0"/>
              </a:rPr>
              <a:t>: 2 intentos contabilizando el mejor.</a:t>
            </a:r>
          </a:p>
          <a:p>
            <a:pPr algn="just"/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La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velocidad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de la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marcha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es un predictor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independiente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mortalidad</a:t>
            </a:r>
            <a:r>
              <a:rPr lang="en-US" sz="1600" baseline="300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y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dependencia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para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realizar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AVD</a:t>
            </a:r>
            <a:r>
              <a:rPr lang="en-US" sz="1600" baseline="30000">
                <a:latin typeface="Arial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s-ES" sz="1600" baseline="30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D244FAE-2A15-4C89-BB93-475141A83F18}"/>
              </a:ext>
            </a:extLst>
          </p:cNvPr>
          <p:cNvSpPr txBox="1"/>
          <p:nvPr/>
        </p:nvSpPr>
        <p:spPr>
          <a:xfrm>
            <a:off x="188333" y="6247355"/>
            <a:ext cx="1181533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J.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Guralnik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Assessing Physical Performance in the Older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Patient,National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Institute on Aging, 2012. 2, 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Pérez Souza MA et al. J Caquexia Sarcopenia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Muscle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 Oct ;10(5):1009-1015. 3.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Cruz-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Jentoft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AJ, et al. Age Ageing. 2019;48(1):16-31.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AVD: actividades de la vida diaria; </a:t>
            </a:r>
            <a:endParaRPr lang="en-US" sz="110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254FED8-2246-9804-5E48-5826EF49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26" y="1978485"/>
            <a:ext cx="4057073" cy="24342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C257897-D6D9-462B-837A-AF83A536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26" y="4567648"/>
            <a:ext cx="4057073" cy="895541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074E676E-B1FF-2710-C935-2B0E6CC44E6C}"/>
              </a:ext>
            </a:extLst>
          </p:cNvPr>
          <p:cNvGrpSpPr/>
          <p:nvPr/>
        </p:nvGrpSpPr>
        <p:grpSpPr>
          <a:xfrm>
            <a:off x="1675893" y="3058358"/>
            <a:ext cx="3513671" cy="2512244"/>
            <a:chOff x="1991204" y="3136358"/>
            <a:chExt cx="2657475" cy="188680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10D5ECA-6889-96C3-9556-9216828F6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9792"/>
            <a:stretch/>
          </p:blipFill>
          <p:spPr>
            <a:xfrm>
              <a:off x="1991204" y="3136358"/>
              <a:ext cx="2657475" cy="145592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02550DD-D9DC-7ED6-FF39-674D5DB767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36" b="45324"/>
            <a:stretch/>
          </p:blipFill>
          <p:spPr bwMode="auto">
            <a:xfrm>
              <a:off x="1991204" y="4592279"/>
              <a:ext cx="2657475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A0F34CE4-10CB-6029-0F65-9669E6953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269" y="2698151"/>
            <a:ext cx="2362200" cy="70602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A7B4301-2376-8C7B-0D75-69F6DC8CC2D9}"/>
              </a:ext>
            </a:extLst>
          </p:cNvPr>
          <p:cNvSpPr txBox="1"/>
          <p:nvPr/>
        </p:nvSpPr>
        <p:spPr>
          <a:xfrm>
            <a:off x="1528327" y="2757653"/>
            <a:ext cx="2138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1" u="sng">
                <a:solidFill>
                  <a:schemeClr val="bg1"/>
                </a:solidFill>
              </a:rPr>
              <a:t>Punto de corte </a:t>
            </a:r>
            <a:r>
              <a:rPr lang="en-US" sz="1400" b="1" u="sng">
                <a:solidFill>
                  <a:schemeClr val="bg1"/>
                </a:solidFill>
              </a:rPr>
              <a:t>EWGSOP2</a:t>
            </a:r>
            <a:r>
              <a:rPr lang="en-US" sz="1400" b="1" u="sng" baseline="30000">
                <a:solidFill>
                  <a:schemeClr val="bg1"/>
                </a:solidFill>
              </a:rPr>
              <a:t>3</a:t>
            </a:r>
            <a:endParaRPr lang="es-ES" sz="1400" b="1" u="sng" baseline="30000">
              <a:solidFill>
                <a:schemeClr val="bg1"/>
              </a:solidFill>
            </a:endParaRPr>
          </a:p>
          <a:p>
            <a:pPr algn="ctr"/>
            <a:r>
              <a:rPr lang="es-ES">
                <a:solidFill>
                  <a:schemeClr val="bg1"/>
                </a:solidFill>
              </a:rPr>
              <a:t>&gt;0,8 m/s</a:t>
            </a:r>
          </a:p>
        </p:txBody>
      </p:sp>
    </p:spTree>
    <p:extLst>
      <p:ext uri="{BB962C8B-B14F-4D97-AF65-F5344CB8AC3E}">
        <p14:creationId xmlns:p14="http://schemas.microsoft.com/office/powerpoint/2010/main" val="1332080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9710663-0DDB-4D3A-A88B-FC9D9793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3. TEST DE LEVANTARSE DE LA SILLA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3871E6-0CD5-48E5-9026-990A718981EC}"/>
              </a:ext>
            </a:extLst>
          </p:cNvPr>
          <p:cNvSpPr txBox="1"/>
          <p:nvPr/>
        </p:nvSpPr>
        <p:spPr>
          <a:xfrm>
            <a:off x="8733589" y="1560341"/>
            <a:ext cx="27175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>
                <a:latin typeface="Arial" panose="020B0604020202020204" pitchFamily="34" charset="0"/>
                <a:cs typeface="Times New Roman" panose="02020603050405020304" pitchFamily="18" charset="0"/>
              </a:rPr>
              <a:t>Con esta prueba podemos conocer la capacidad del adulto mayor para levantarse, cuantificando la fuerza en el tren inferior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Tomaremos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el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tiempo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cuando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el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paciente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err="1">
                <a:latin typeface="Arial" panose="020B0604020202020204" pitchFamily="34" charset="0"/>
                <a:cs typeface="Times New Roman" panose="02020603050405020304" pitchFamily="18" charset="0"/>
              </a:rPr>
              <a:t>siente</a:t>
            </a:r>
            <a:r>
              <a:rPr lang="en-US" sz="1600"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s-ES" sz="16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D244FAE-2A15-4C89-BB93-475141A83F18}"/>
              </a:ext>
            </a:extLst>
          </p:cNvPr>
          <p:cNvSpPr txBox="1"/>
          <p:nvPr/>
        </p:nvSpPr>
        <p:spPr>
          <a:xfrm>
            <a:off x="188333" y="6247355"/>
            <a:ext cx="118153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Guralnik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Assessing Physical Performance in the Older </a:t>
            </a:r>
            <a:r>
              <a:rPr lang="en-U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Patient,National</a:t>
            </a:r>
            <a:r>
              <a:rPr lang="en-U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Institute on Aging, 2012. 2. 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Cruz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Jentoft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AJ et al. Age </a:t>
            </a:r>
            <a:r>
              <a:rPr lang="es-ES" sz="110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Ageing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2019;48(1):16 31.</a:t>
            </a:r>
            <a:endParaRPr lang="en-US" sz="110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A8115F-3F27-54D6-B964-3F51648BF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19" y="1209398"/>
            <a:ext cx="81915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F822DD-54D3-BBAC-4501-378117CD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416" y="4260232"/>
            <a:ext cx="3224556" cy="17493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4D706A-9878-E13F-E098-7941C62FBAB1}"/>
              </a:ext>
            </a:extLst>
          </p:cNvPr>
          <p:cNvSpPr txBox="1"/>
          <p:nvPr/>
        </p:nvSpPr>
        <p:spPr>
          <a:xfrm>
            <a:off x="8733589" y="4260233"/>
            <a:ext cx="29223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u="sng">
                <a:solidFill>
                  <a:schemeClr val="bg1"/>
                </a:solidFill>
              </a:rPr>
              <a:t>Punto de corte </a:t>
            </a:r>
            <a:r>
              <a:rPr lang="en-US" sz="1400" b="1" u="sng" baseline="30000">
                <a:solidFill>
                  <a:schemeClr val="bg1"/>
                </a:solidFill>
              </a:rPr>
              <a:t>1</a:t>
            </a:r>
            <a:endParaRPr lang="es-ES" sz="1400" b="1" u="sng" baseline="30000">
              <a:solidFill>
                <a:schemeClr val="bg1"/>
              </a:solidFill>
            </a:endParaRPr>
          </a:p>
          <a:p>
            <a:pPr algn="ctr"/>
            <a:endParaRPr lang="es-ES">
              <a:solidFill>
                <a:schemeClr val="bg1"/>
              </a:solidFill>
            </a:endParaRPr>
          </a:p>
          <a:p>
            <a:pPr algn="ctr"/>
            <a:r>
              <a:rPr lang="es-ES">
                <a:solidFill>
                  <a:schemeClr val="bg1"/>
                </a:solidFill>
              </a:rPr>
              <a:t>&gt;15 segundos para 5 levantadas-&gt; indicativo de fuerza muscular</a:t>
            </a:r>
          </a:p>
          <a:p>
            <a:pPr algn="ctr"/>
            <a:r>
              <a:rPr lang="es-ES">
                <a:solidFill>
                  <a:schemeClr val="bg1"/>
                </a:solidFill>
              </a:rPr>
              <a:t>reducida</a:t>
            </a:r>
          </a:p>
        </p:txBody>
      </p:sp>
    </p:spTree>
    <p:extLst>
      <p:ext uri="{BB962C8B-B14F-4D97-AF65-F5344CB8AC3E}">
        <p14:creationId xmlns:p14="http://schemas.microsoft.com/office/powerpoint/2010/main" val="19254923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34DCCE-FCCF-5C8D-2F00-A544495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CLASIFICACIÓN VALORACION FUNCIONAL SEGÚN SPPB</a:t>
            </a:r>
          </a:p>
        </p:txBody>
      </p:sp>
      <p:pic>
        <p:nvPicPr>
          <p:cNvPr id="4" name="Picture 6" descr="Resultados-de-evaluar la condición física en mayores">
            <a:extLst>
              <a:ext uri="{FF2B5EF4-FFF2-40B4-BE49-F238E27FC236}">
                <a16:creationId xmlns:a16="http://schemas.microsoft.com/office/drawing/2014/main" id="{D221FFFF-84E3-4B13-59F6-84B615D84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60654" y="1303282"/>
            <a:ext cx="10270692" cy="45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0FC7B65-6416-5350-76FD-0531AF64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245342"/>
            <a:ext cx="10515600" cy="640484"/>
          </a:xfrm>
        </p:spPr>
        <p:txBody>
          <a:bodyPr>
            <a:normAutofit/>
          </a:bodyPr>
          <a:lstStyle/>
          <a:p>
            <a:r>
              <a:rPr lang="es-ES" sz="3400" dirty="0">
                <a:solidFill>
                  <a:srgbClr val="273E7A"/>
                </a:solidFill>
              </a:rPr>
              <a:t>CIFRAS DEL PROYECTO</a:t>
            </a:r>
          </a:p>
        </p:txBody>
      </p:sp>
      <p:pic>
        <p:nvPicPr>
          <p:cNvPr id="5122" name="Picture 2" descr="Lista Forbes | Los 25 hospitales de referencia en España - Forbes España">
            <a:extLst>
              <a:ext uri="{FF2B5EF4-FFF2-40B4-BE49-F238E27FC236}">
                <a16:creationId xmlns:a16="http://schemas.microsoft.com/office/drawing/2014/main" id="{F09E8476-3725-7F7F-94B4-578CB91DB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5" t="25311" r="35299" b="11029"/>
          <a:stretch/>
        </p:blipFill>
        <p:spPr bwMode="auto">
          <a:xfrm>
            <a:off x="725214" y="1492469"/>
            <a:ext cx="3331779" cy="40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97E30C-54AE-D13A-E212-3CEC35325733}"/>
              </a:ext>
            </a:extLst>
          </p:cNvPr>
          <p:cNvSpPr txBox="1"/>
          <p:nvPr/>
        </p:nvSpPr>
        <p:spPr>
          <a:xfrm>
            <a:off x="6253655" y="1900559"/>
            <a:ext cx="446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Equipo multidisciplinar de 4-7 especialistas* por centro, liderados por el ENDOCRINO</a:t>
            </a:r>
          </a:p>
        </p:txBody>
      </p:sp>
      <p:pic>
        <p:nvPicPr>
          <p:cNvPr id="5126" name="Picture 6" descr="El equipo de trabajo en Ciencias de la Salud | Saluteca">
            <a:extLst>
              <a:ext uri="{FF2B5EF4-FFF2-40B4-BE49-F238E27FC236}">
                <a16:creationId xmlns:a16="http://schemas.microsoft.com/office/drawing/2014/main" id="{DB066176-D279-27C7-C98C-348520A1C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35" y="1453415"/>
            <a:ext cx="1966420" cy="15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80A481-B44C-D10A-513C-FB4F40BD08BC}"/>
              </a:ext>
            </a:extLst>
          </p:cNvPr>
          <p:cNvSpPr txBox="1"/>
          <p:nvPr/>
        </p:nvSpPr>
        <p:spPr>
          <a:xfrm>
            <a:off x="444302" y="6350169"/>
            <a:ext cx="11531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900" b="0" i="0" u="none" strike="noStrike" baseline="0">
                <a:latin typeface="Calibri" panose="020F0502020204030204" pitchFamily="34" charset="0"/>
              </a:rPr>
              <a:t>Se planteas las siguientes especialidades, no siendo jerárquicas ni excluyentes:</a:t>
            </a:r>
            <a:r>
              <a:rPr lang="es-ES" sz="900" b="0" i="0" u="none" strike="noStrike" baseline="0">
                <a:latin typeface="SymbolMT"/>
              </a:rPr>
              <a:t> </a:t>
            </a:r>
            <a:r>
              <a:rPr lang="es-ES" sz="900" b="0" i="0" u="none" strike="noStrike" baseline="0">
                <a:latin typeface="Calibri" panose="020F0502020204030204" pitchFamily="34" charset="0"/>
              </a:rPr>
              <a:t>Endocrinologia y Nutrición</a:t>
            </a:r>
            <a:r>
              <a:rPr lang="es-ES" sz="900">
                <a:latin typeface="Calibri" panose="020F0502020204030204" pitchFamily="34" charset="0"/>
              </a:rPr>
              <a:t>, </a:t>
            </a:r>
            <a:r>
              <a:rPr lang="es-ES" sz="900" b="0" i="0" u="none" strike="noStrike" baseline="0">
                <a:latin typeface="Calibri" panose="020F0502020204030204" pitchFamily="34" charset="0"/>
              </a:rPr>
              <a:t>Medicina Interna, Geriatría</a:t>
            </a:r>
            <a:r>
              <a:rPr lang="es-ES" sz="900">
                <a:latin typeface="Calibri" panose="020F0502020204030204" pitchFamily="34" charset="0"/>
              </a:rPr>
              <a:t>, </a:t>
            </a:r>
            <a:r>
              <a:rPr lang="es-ES" sz="900" b="0" i="0" u="none" strike="noStrike" baseline="0">
                <a:latin typeface="Calibri" panose="020F0502020204030204" pitchFamily="34" charset="0"/>
              </a:rPr>
              <a:t>Digestivo</a:t>
            </a:r>
            <a:r>
              <a:rPr lang="es-ES" sz="900">
                <a:latin typeface="Calibri" panose="020F0502020204030204" pitchFamily="34" charset="0"/>
              </a:rPr>
              <a:t>, </a:t>
            </a:r>
            <a:r>
              <a:rPr lang="es-ES" sz="900" b="0" i="0" u="none" strike="noStrike" baseline="0">
                <a:latin typeface="Calibri" panose="020F0502020204030204" pitchFamily="34" charset="0"/>
              </a:rPr>
              <a:t>Cirugía</a:t>
            </a:r>
            <a:r>
              <a:rPr lang="es-ES" sz="900">
                <a:latin typeface="Calibri" panose="020F0502020204030204" pitchFamily="34" charset="0"/>
              </a:rPr>
              <a:t>, </a:t>
            </a:r>
            <a:r>
              <a:rPr lang="es-ES" sz="900" b="0" i="0" u="none" strike="noStrike" baseline="0">
                <a:latin typeface="Calibri" panose="020F0502020204030204" pitchFamily="34" charset="0"/>
              </a:rPr>
              <a:t>Oncología Medica, Oncología Radioterápica</a:t>
            </a:r>
            <a:r>
              <a:rPr lang="es-ES" sz="900">
                <a:latin typeface="Calibri" panose="020F0502020204030204" pitchFamily="34" charset="0"/>
              </a:rPr>
              <a:t>, </a:t>
            </a:r>
            <a:r>
              <a:rPr lang="es-ES" sz="900" b="0" i="0" u="none" strike="noStrike" baseline="0">
                <a:latin typeface="Calibri" panose="020F0502020204030204" pitchFamily="34" charset="0"/>
              </a:rPr>
              <a:t>Hematología</a:t>
            </a:r>
            <a:r>
              <a:rPr lang="es-ES" sz="900">
                <a:latin typeface="Calibri" panose="020F0502020204030204" pitchFamily="34" charset="0"/>
              </a:rPr>
              <a:t>, </a:t>
            </a:r>
            <a:r>
              <a:rPr lang="es-ES" sz="900" b="0" i="0" u="none" strike="noStrike" baseline="0">
                <a:latin typeface="Calibri" panose="020F0502020204030204" pitchFamily="34" charset="0"/>
              </a:rPr>
              <a:t>Enfermería/nutricionista/dietista de Unidad de Nutrición y/o otros servicios, Cardio-respiratorio</a:t>
            </a:r>
            <a:r>
              <a:rPr lang="es-ES" sz="900">
                <a:latin typeface="Calibri" panose="020F0502020204030204" pitchFamily="34" charset="0"/>
              </a:rPr>
              <a:t> y/o </a:t>
            </a:r>
            <a:r>
              <a:rPr lang="es-ES" sz="900" b="0" i="0" u="none" strike="noStrike" baseline="0">
                <a:latin typeface="Calibri" panose="020F0502020204030204" pitchFamily="34" charset="0"/>
              </a:rPr>
              <a:t>Otros a definir por el líder del equipo en cada hospital</a:t>
            </a:r>
            <a:endParaRPr lang="es-ES" sz="9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46D00F5-CAE8-AE11-8EF5-437D1A7C2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0" y="3949706"/>
            <a:ext cx="1619250" cy="6667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6CB9DE0-E260-0C1C-B42C-17EDF27835DC}"/>
              </a:ext>
            </a:extLst>
          </p:cNvPr>
          <p:cNvSpPr txBox="1"/>
          <p:nvPr/>
        </p:nvSpPr>
        <p:spPr>
          <a:xfrm>
            <a:off x="4693905" y="353575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0ACD2"/>
                </a:solidFill>
              </a:rPr>
              <a:t>AL MENOS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51E0CD-662A-CED5-4D0E-BF43AB9E36FB}"/>
              </a:ext>
            </a:extLst>
          </p:cNvPr>
          <p:cNvSpPr txBox="1"/>
          <p:nvPr/>
        </p:nvSpPr>
        <p:spPr>
          <a:xfrm>
            <a:off x="4249966" y="4611215"/>
            <a:ext cx="225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solidFill>
                  <a:srgbClr val="00ACD2"/>
                </a:solidFill>
              </a:rPr>
              <a:t>PACIENTES CRIBADOS</a:t>
            </a:r>
          </a:p>
        </p:txBody>
      </p:sp>
      <p:pic>
        <p:nvPicPr>
          <p:cNvPr id="5128" name="Picture 8" descr="Handgrip Dynamometer Calibration">
            <a:extLst>
              <a:ext uri="{FF2B5EF4-FFF2-40B4-BE49-F238E27FC236}">
                <a16:creationId xmlns:a16="http://schemas.microsoft.com/office/drawing/2014/main" id="{13AEE236-78E4-F85B-9EC3-872C10CE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121" y="3014917"/>
            <a:ext cx="3885546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737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C8FA-33FD-554A-9265-02CCADA4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80" y="2278856"/>
            <a:ext cx="7671019" cy="2852737"/>
          </a:xfrm>
        </p:spPr>
        <p:txBody>
          <a:bodyPr>
            <a:normAutofit fontScale="90000"/>
          </a:bodyPr>
          <a:lstStyle/>
          <a:p>
            <a:r>
              <a:rPr lang="es-ES" sz="5400">
                <a:solidFill>
                  <a:srgbClr val="20356C"/>
                </a:solidFill>
                <a:cs typeface="Arial" panose="020B0604020202020204" pitchFamily="34" charset="0"/>
              </a:rPr>
              <a:t>CODIFICACIÓN DE LA DESNUTRICIÓN Y LA SARCOPENIA
</a:t>
            </a:r>
            <a:endParaRPr lang="en-AR" sz="5000">
              <a:solidFill>
                <a:srgbClr val="2035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595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F482F-F339-FB68-E3B0-F097C316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09" y="136525"/>
            <a:ext cx="11351491" cy="820738"/>
          </a:xfrm>
        </p:spPr>
        <p:txBody>
          <a:bodyPr>
            <a:normAutofit/>
          </a:bodyPr>
          <a:lstStyle/>
          <a:p>
            <a:r>
              <a:rPr lang="es-ES" err="1"/>
              <a:t>Visibilización</a:t>
            </a:r>
            <a:r>
              <a:rPr lang="es-ES"/>
              <a:t> de la desnutrición en el ámbito asistencial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17250A-AC1D-B8B8-8547-38EEDAC1F0B0}"/>
              </a:ext>
            </a:extLst>
          </p:cNvPr>
          <p:cNvSpPr txBox="1"/>
          <p:nvPr/>
        </p:nvSpPr>
        <p:spPr>
          <a:xfrm>
            <a:off x="452581" y="6264748"/>
            <a:ext cx="11351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Estimación de pesos y costes de los procesos hospitalarios en el Sistema Nacional de Salud: metodología y principales resultados Proyecto 2019. Ministerio de Sanidad 2021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147DDA-C26A-D03E-F374-95E0DADBB307}"/>
              </a:ext>
            </a:extLst>
          </p:cNvPr>
          <p:cNvSpPr txBox="1"/>
          <p:nvPr/>
        </p:nvSpPr>
        <p:spPr>
          <a:xfrm>
            <a:off x="4710875" y="1182475"/>
            <a:ext cx="68748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vez implantado el sistema de detección de la desnutrición, se recomienda </a:t>
            </a:r>
            <a:r>
              <a:rPr lang="es-ES" sz="2000" b="1">
                <a:solidFill>
                  <a:srgbClr val="2038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realizar una evaluación continua de la efectividad y el coste-efectividad </a:t>
            </a:r>
            <a:r>
              <a:rPr lang="es-E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 mismo.</a:t>
            </a:r>
          </a:p>
          <a:p>
            <a:pPr algn="just"/>
            <a:endParaRPr lang="es-E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E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métodos de cribado deben ser utilizados de rutina para poder efectuar una </a:t>
            </a:r>
            <a:r>
              <a:rPr lang="es-ES" sz="2000" b="1">
                <a:solidFill>
                  <a:srgbClr val="2038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buena codificación y resaltar el peso de la desnutrición y del soporte nutricional en los </a:t>
            </a:r>
            <a:r>
              <a:rPr lang="es-ES" sz="2000" b="1" err="1">
                <a:solidFill>
                  <a:srgbClr val="2038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GRDs</a:t>
            </a:r>
            <a:r>
              <a:rPr lang="es-ES" sz="2000" b="1">
                <a:solidFill>
                  <a:srgbClr val="2038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7BA40D0-B9A6-E23B-EC55-CCBB3C01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22" y="1182475"/>
            <a:ext cx="3392751" cy="485706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187D45F-A6FB-54AF-A674-AF62FDC70E6D}"/>
              </a:ext>
            </a:extLst>
          </p:cNvPr>
          <p:cNvSpPr/>
          <p:nvPr/>
        </p:nvSpPr>
        <p:spPr>
          <a:xfrm>
            <a:off x="5107710" y="4268568"/>
            <a:ext cx="7084290" cy="1156855"/>
          </a:xfrm>
          <a:prstGeom prst="rect">
            <a:avLst/>
          </a:prstGeom>
          <a:solidFill>
            <a:srgbClr val="E4CC94"/>
          </a:solidFill>
          <a:ln>
            <a:solidFill>
              <a:srgbClr val="E4C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2400" b="0" i="0">
              <a:solidFill>
                <a:srgbClr val="08204C"/>
              </a:solidFill>
              <a:effectLst/>
              <a:latin typeface="Helvetica Neue"/>
            </a:endParaRPr>
          </a:p>
          <a:p>
            <a:r>
              <a:rPr lang="es-ES" sz="2400" b="0" i="0">
                <a:solidFill>
                  <a:srgbClr val="08204C"/>
                </a:solidFill>
                <a:effectLst/>
                <a:latin typeface="Helvetica Neue"/>
              </a:rPr>
              <a:t>Existe una </a:t>
            </a:r>
            <a:r>
              <a:rPr lang="es-ES" sz="2400" b="0" i="0" err="1">
                <a:solidFill>
                  <a:srgbClr val="08204C"/>
                </a:solidFill>
                <a:effectLst/>
                <a:latin typeface="Helvetica Neue"/>
              </a:rPr>
              <a:t>infracodificación</a:t>
            </a:r>
            <a:r>
              <a:rPr lang="es-ES" sz="2400" b="0" i="0">
                <a:solidFill>
                  <a:srgbClr val="08204C"/>
                </a:solidFill>
                <a:effectLst/>
                <a:latin typeface="Helvetica Neue"/>
              </a:rPr>
              <a:t> de los diagnósticos </a:t>
            </a:r>
          </a:p>
          <a:p>
            <a:r>
              <a:rPr lang="es-ES" sz="2400" b="0" i="0">
                <a:solidFill>
                  <a:srgbClr val="08204C"/>
                </a:solidFill>
                <a:effectLst/>
                <a:latin typeface="Helvetica Neue"/>
              </a:rPr>
              <a:t>de desnutrición y su tratamiento</a:t>
            </a:r>
            <a:endParaRPr lang="es-ES" sz="2400"/>
          </a:p>
          <a:p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3093839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61748-81E0-89C5-EB37-9EEC6B75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¿Qué es la codificación? CIE-9-MC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288149-8005-0F23-03B1-94C0FACB3FB4}"/>
              </a:ext>
            </a:extLst>
          </p:cNvPr>
          <p:cNvSpPr txBox="1"/>
          <p:nvPr/>
        </p:nvSpPr>
        <p:spPr>
          <a:xfrm>
            <a:off x="351888" y="957263"/>
            <a:ext cx="6067766" cy="50475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Una correcta codificación de la desnutrición hospitalaria (como diagnóstico principal o secundario), así como de los procedimientos terapéuticos empleados contribuye a </a:t>
            </a:r>
            <a:r>
              <a:rPr lang="es-ES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conocer la realidad asistencial y el consumo de recursos de cada centro</a:t>
            </a:r>
            <a:r>
              <a:rPr lang="es-ES" b="1" baseline="30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 b="1" baseline="3000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Los diagnósticos y procedimientos son codificados según el sistema internacional de codificación basado en la </a:t>
            </a:r>
            <a:r>
              <a:rPr lang="es-ES" b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lasificación </a:t>
            </a:r>
            <a:r>
              <a:rPr lang="es-ES" b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nternacional de </a:t>
            </a:r>
            <a:r>
              <a:rPr lang="es-ES" b="1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nfermedades 9º revisión </a:t>
            </a:r>
            <a:r>
              <a:rPr lang="es-E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odificación </a:t>
            </a:r>
            <a:r>
              <a:rPr lang="es-ES" b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línica (CIE-9-MC), que incluye:</a:t>
            </a:r>
          </a:p>
          <a:p>
            <a:pPr marL="1028700" lvl="1" indent="-285750" algn="just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ES" sz="1400">
                <a:solidFill>
                  <a:srgbClr val="D7AD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Diagnóstico principal que ha motivado el ingreso</a:t>
            </a:r>
          </a:p>
          <a:p>
            <a:pPr marL="1028700" lvl="1" indent="-285750" algn="just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ES" sz="1400">
                <a:solidFill>
                  <a:srgbClr val="D7AD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Diagnósticos secundarios (que coexisten con le previo en el ingreso y/o aparecen durante la estancia o influyen en la duración o tratamiento)</a:t>
            </a:r>
          </a:p>
          <a:p>
            <a:pPr marL="1028700" lvl="1" indent="-285750" algn="just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ES" sz="1400">
                <a:solidFill>
                  <a:srgbClr val="D7AD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Procedimientos quirúrgicos, obstétricos, diagnósticos y terapéuticos que suponen recursos materiales y humanos especializados </a:t>
            </a:r>
          </a:p>
          <a:p>
            <a:pPr marL="742950" lvl="1" algn="just">
              <a:buClr>
                <a:schemeClr val="accent4">
                  <a:lumMod val="75000"/>
                </a:schemeClr>
              </a:buClr>
            </a:pPr>
            <a:endParaRPr lang="es-ES" sz="1400">
              <a:solidFill>
                <a:srgbClr val="D7AD5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SENPE  en colaboración con SEDOM han adaptado estos códigos a la desnutrición hospitalaria en el adulto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31EDFC-6D79-359A-3431-563FBC1B6138}"/>
              </a:ext>
            </a:extLst>
          </p:cNvPr>
          <p:cNvSpPr txBox="1"/>
          <p:nvPr/>
        </p:nvSpPr>
        <p:spPr>
          <a:xfrm>
            <a:off x="452581" y="6264748"/>
            <a:ext cx="11351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Álvarez J et al. Actividad Dietética 2010;14:77-83. 2. Philips W. </a:t>
            </a:r>
            <a:r>
              <a:rPr kumimoji="0" lang="es-ES" sz="1100" b="0" i="0" u="none" strike="noStrike" kern="120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Nutr</a:t>
            </a: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Clin </a:t>
            </a:r>
            <a:r>
              <a:rPr kumimoji="0" lang="es-ES" sz="1100" b="0" i="0" u="none" strike="noStrike" kern="120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Pract</a:t>
            </a: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2015;30:604-8. 3. Álvarez J, Del Rio J, Planas M, et al. </a:t>
            </a:r>
            <a:r>
              <a:rPr kumimoji="0" lang="es-ES" sz="1100" b="0" i="0" u="none" strike="noStrike" kern="120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Nutr</a:t>
            </a: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Hosp 2008;23:536-40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021F87D-BEC5-3066-F1BC-E13050DC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79" y="1245423"/>
            <a:ext cx="4038351" cy="453158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B15EFD3-E96B-0C39-778A-60D27E7B25DB}"/>
              </a:ext>
            </a:extLst>
          </p:cNvPr>
          <p:cNvSpPr txBox="1"/>
          <p:nvPr/>
        </p:nvSpPr>
        <p:spPr>
          <a:xfrm>
            <a:off x="6794365" y="5689784"/>
            <a:ext cx="3264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/>
              <a:t>Tabla- Códigos CIE-9-MC definidos en el consenso SENPE-SEDOM</a:t>
            </a:r>
            <a:r>
              <a:rPr lang="es-ES" sz="900" baseline="30000"/>
              <a:t>3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A8024D2-AE24-B617-34C4-08C73393CC27}"/>
              </a:ext>
            </a:extLst>
          </p:cNvPr>
          <p:cNvSpPr/>
          <p:nvPr/>
        </p:nvSpPr>
        <p:spPr>
          <a:xfrm>
            <a:off x="9546266" y="3429000"/>
            <a:ext cx="2623127" cy="2055414"/>
          </a:xfrm>
          <a:prstGeom prst="rect">
            <a:avLst/>
          </a:prstGeom>
          <a:solidFill>
            <a:srgbClr val="0F3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establece </a:t>
            </a:r>
            <a:r>
              <a:rPr lang="es-E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cuando un paciente atraviese distintos grados de desnutrición </a:t>
            </a:r>
            <a:r>
              <a:rPr lang="es-E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 un mismo episodio, se </a:t>
            </a:r>
            <a:r>
              <a:rPr lang="es-E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codifique el más grave de ellos</a:t>
            </a:r>
          </a:p>
        </p:txBody>
      </p:sp>
    </p:spTree>
    <p:extLst>
      <p:ext uri="{BB962C8B-B14F-4D97-AF65-F5344CB8AC3E}">
        <p14:creationId xmlns:p14="http://schemas.microsoft.com/office/powerpoint/2010/main" val="1145318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66BA5-2DB3-8F9D-2563-DC8C5E69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 IMPORTANCIA DE LA CODIFICACIÓN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3BA199-BB10-00CF-026B-98DE08F1191D}"/>
              </a:ext>
            </a:extLst>
          </p:cNvPr>
          <p:cNvSpPr txBox="1"/>
          <p:nvPr/>
        </p:nvSpPr>
        <p:spPr>
          <a:xfrm>
            <a:off x="1254041" y="3439206"/>
            <a:ext cx="6331942" cy="2564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ES" sz="1600" baseline="30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Diagrama de flujo: conector fuera de página 8">
            <a:extLst>
              <a:ext uri="{FF2B5EF4-FFF2-40B4-BE49-F238E27FC236}">
                <a16:creationId xmlns:a16="http://schemas.microsoft.com/office/drawing/2014/main" id="{22C88153-8161-6749-D966-B54789AB2089}"/>
              </a:ext>
            </a:extLst>
          </p:cNvPr>
          <p:cNvSpPr/>
          <p:nvPr/>
        </p:nvSpPr>
        <p:spPr>
          <a:xfrm>
            <a:off x="3804741" y="1254591"/>
            <a:ext cx="3302068" cy="2461614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Estudio de cohortes transversales sobre el impacto de la implantación de un protocolo de codificación en Complejo H. León) </a:t>
            </a:r>
            <a:r>
              <a:rPr lang="es-ES" sz="1600" baseline="30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endParaRPr lang="es-E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47621F5-3AEA-CDDC-3343-C1D7190975C1}"/>
              </a:ext>
            </a:extLst>
          </p:cNvPr>
          <p:cNvSpPr txBox="1"/>
          <p:nvPr/>
        </p:nvSpPr>
        <p:spPr>
          <a:xfrm>
            <a:off x="3082565" y="3668405"/>
            <a:ext cx="413802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El procedimiento de “interconsulta” limita la valoración y el tratamiento al 4% de pacientes hospitalizados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No se especifica método de valoración DRE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Peso medio del hospital aumentó 1,7196 a 1,7606 (+4,1%) tras </a:t>
            </a:r>
            <a:r>
              <a:rPr lang="es-ES" sz="1600" err="1">
                <a:latin typeface="Calibri" panose="020F0502020204030204" pitchFamily="34" charset="0"/>
                <a:cs typeface="Calibri" panose="020F0502020204030204" pitchFamily="34" charset="0"/>
              </a:rPr>
              <a:t>re-codificar</a:t>
            </a:r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 en la cohorte de 2008 y de 1,8166 a 1,8340 (+1,7%) en 2013</a:t>
            </a:r>
          </a:p>
        </p:txBody>
      </p:sp>
      <p:sp>
        <p:nvSpPr>
          <p:cNvPr id="14" name="Diagrama de flujo: conector fuera de página 13">
            <a:extLst>
              <a:ext uri="{FF2B5EF4-FFF2-40B4-BE49-F238E27FC236}">
                <a16:creationId xmlns:a16="http://schemas.microsoft.com/office/drawing/2014/main" id="{5159B2E2-E448-CB3F-1592-F2B6A45F7CD2}"/>
              </a:ext>
            </a:extLst>
          </p:cNvPr>
          <p:cNvSpPr/>
          <p:nvPr/>
        </p:nvSpPr>
        <p:spPr>
          <a:xfrm>
            <a:off x="894109" y="1226036"/>
            <a:ext cx="2554639" cy="2461614"/>
          </a:xfrm>
          <a:prstGeom prst="flowChartOffpageConnector">
            <a:avLst/>
          </a:pr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Evaluación 10.451 altas </a:t>
            </a:r>
          </a:p>
          <a:p>
            <a:pPr algn="ctr"/>
            <a:r>
              <a:rPr lang="es-ES" sz="1600" err="1">
                <a:latin typeface="Calibri" panose="020F0502020204030204" pitchFamily="34" charset="0"/>
                <a:cs typeface="Calibri" panose="020F0502020204030204" pitchFamily="34" charset="0"/>
              </a:rPr>
              <a:t>re-codificando</a:t>
            </a:r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 una muestra de 134 pacientes con la información de la Unidad de Nutrición (H. Príncipe de Asturias)</a:t>
            </a:r>
            <a:r>
              <a:rPr lang="es-ES" sz="1600" baseline="30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s-E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65AC01-1E4C-8A66-C9D9-CB1DAFB90EBD}"/>
              </a:ext>
            </a:extLst>
          </p:cNvPr>
          <p:cNvSpPr txBox="1"/>
          <p:nvPr/>
        </p:nvSpPr>
        <p:spPr>
          <a:xfrm>
            <a:off x="452581" y="6264748"/>
            <a:ext cx="11351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Álvarez J et al. </a:t>
            </a:r>
            <a:r>
              <a:rPr kumimoji="0" lang="es-ES" sz="1100" b="0" i="0" u="none" strike="noStrike" kern="120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Nutr</a:t>
            </a: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Hosp 20o5;20 S1:25-6. 2. Ballesteros Pomar MD et al. </a:t>
            </a:r>
            <a:r>
              <a:rPr kumimoji="0" lang="es-ES" sz="1100" b="0" i="0" u="none" strike="noStrike" kern="120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Nutr</a:t>
            </a: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Hosp 2016;33:86-90. 3. Morán López JM et al. </a:t>
            </a:r>
            <a:r>
              <a:rPr kumimoji="0" lang="es-ES" sz="1100" b="0" i="0" u="none" strike="noStrike" kern="120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Nutr</a:t>
            </a: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Hosp. 2015;31(4):1868-1873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F5CFA52-B080-D954-2E4C-EA97AE1EE796}"/>
              </a:ext>
            </a:extLst>
          </p:cNvPr>
          <p:cNvSpPr txBox="1"/>
          <p:nvPr/>
        </p:nvSpPr>
        <p:spPr>
          <a:xfrm>
            <a:off x="403932" y="3657209"/>
            <a:ext cx="267863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IC del hospital aumentó 0,035</a:t>
            </a:r>
          </a:p>
        </p:txBody>
      </p:sp>
      <p:sp>
        <p:nvSpPr>
          <p:cNvPr id="23" name="Diagrama de flujo: conector fuera de página 22">
            <a:extLst>
              <a:ext uri="{FF2B5EF4-FFF2-40B4-BE49-F238E27FC236}">
                <a16:creationId xmlns:a16="http://schemas.microsoft.com/office/drawing/2014/main" id="{6E8D3472-7F65-DE45-7295-4B5501CA6417}"/>
              </a:ext>
            </a:extLst>
          </p:cNvPr>
          <p:cNvSpPr/>
          <p:nvPr/>
        </p:nvSpPr>
        <p:spPr>
          <a:xfrm>
            <a:off x="7334673" y="1254590"/>
            <a:ext cx="3913311" cy="2433059"/>
          </a:xfrm>
          <a:prstGeom prst="flowChartOffpageConnector">
            <a:avLst/>
          </a:pr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Eficiencia, coste-efectividad y justificación de necesidad de inversión en terapia nutricional en un hospital de nivel III; papel conjunto del médico especialista en endocrinología y nutrición y la unidad de codificación</a:t>
            </a:r>
            <a:r>
              <a:rPr lang="es-ES" sz="1600" baseline="30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endParaRPr lang="es-ES" sz="16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3A3A2CE-7542-16D3-0452-6CBE10712237}"/>
              </a:ext>
            </a:extLst>
          </p:cNvPr>
          <p:cNvSpPr txBox="1"/>
          <p:nvPr/>
        </p:nvSpPr>
        <p:spPr>
          <a:xfrm>
            <a:off x="7220585" y="3692305"/>
            <a:ext cx="4133215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De 162 pacientes desnutridos solo 10 (6,2%) habían sido codificados como desnutridos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Tras evaluación y recodificación, 100 pacientes cambiaron su GRD a categoría superior aumentando IC 0,64 puntos</a:t>
            </a:r>
          </a:p>
          <a:p>
            <a:pPr marL="571500" indent="-285750" algn="just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sz="1600">
                <a:latin typeface="Calibri" panose="020F0502020204030204" pitchFamily="34" charset="0"/>
                <a:cs typeface="Calibri" panose="020F0502020204030204" pitchFamily="34" charset="0"/>
              </a:rPr>
              <a:t>Los costes justificados no reembolsados de esta ineficiencia ≈343.291€</a:t>
            </a:r>
          </a:p>
        </p:txBody>
      </p:sp>
    </p:spTree>
    <p:extLst>
      <p:ext uri="{BB962C8B-B14F-4D97-AF65-F5344CB8AC3E}">
        <p14:creationId xmlns:p14="http://schemas.microsoft.com/office/powerpoint/2010/main" val="527706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FF1859-29A9-2A01-8448-DEDC1D0B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Codificación de la Desnutrición según la gravedad y etiología</a:t>
            </a:r>
            <a:endParaRPr lang="es-E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319124E-234E-9ADA-EADA-6C3245EC07F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69477"/>
          <a:ext cx="10515600" cy="3183656"/>
        </p:xfrm>
        <a:graphic>
          <a:graphicData uri="http://schemas.openxmlformats.org/drawingml/2006/table">
            <a:tbl>
              <a:tblPr firstRow="1" firstCol="1" bandRow="1"/>
              <a:tblGrid>
                <a:gridCol w="3502321">
                  <a:extLst>
                    <a:ext uri="{9D8B030D-6E8A-4147-A177-3AD203B41FA5}">
                      <a16:colId xmlns:a16="http://schemas.microsoft.com/office/drawing/2014/main" val="2608226228"/>
                    </a:ext>
                  </a:extLst>
                </a:gridCol>
                <a:gridCol w="1581534">
                  <a:extLst>
                    <a:ext uri="{9D8B030D-6E8A-4147-A177-3AD203B41FA5}">
                      <a16:colId xmlns:a16="http://schemas.microsoft.com/office/drawing/2014/main" val="2627776398"/>
                    </a:ext>
                  </a:extLst>
                </a:gridCol>
                <a:gridCol w="5431745">
                  <a:extLst>
                    <a:ext uri="{9D8B030D-6E8A-4147-A177-3AD203B41FA5}">
                      <a16:colId xmlns:a16="http://schemas.microsoft.com/office/drawing/2014/main" val="3764640677"/>
                    </a:ext>
                  </a:extLst>
                </a:gridCol>
              </a:tblGrid>
              <a:tr h="2760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Diagnóstico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Código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Definición</a:t>
                      </a:r>
                      <a:endParaRPr lang="es-E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97251"/>
                  </a:ext>
                </a:extLst>
              </a:tr>
              <a:tr h="132230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Riesgo nutricional (cribado positivo o solo un criterio GLIM que no permite diagnóstico)</a:t>
                      </a: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E46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Cribado de riesgo nutricional empleando cualquier herramienta validada (MUST, MNA-SF, NRS 2002, MST, SNAQ, otros)</a:t>
                      </a: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Presencia solo un criterio GLIM fenotípico que no permite diagnóstico</a:t>
                      </a: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26606"/>
                  </a:ext>
                </a:extLst>
              </a:tr>
              <a:tr h="84278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DRE moderada</a:t>
                      </a: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E44.0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Diagnóstico de DRE moderada según criterios GLIM</a:t>
                      </a:r>
                      <a:r>
                        <a:rPr lang="es-ES" sz="1800" baseline="30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(al menos un criterio etiológico y un criterio fenotípico) </a:t>
                      </a: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83007"/>
                  </a:ext>
                </a:extLst>
              </a:tr>
              <a:tr h="5812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DRE grave</a:t>
                      </a: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E43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s-E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Diagnóstico de DRE </a:t>
                      </a:r>
                      <a:r>
                        <a:rPr lang="es-E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grave</a:t>
                      </a:r>
                      <a:r>
                        <a:rPr lang="es-E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según criterios GLIM</a:t>
                      </a:r>
                      <a:r>
                        <a:rPr lang="es-ES" sz="1800" baseline="30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r>
                        <a:rPr lang="es-E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(al menos un criterio etiológico y un criterio fenotípico)</a:t>
                      </a: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67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339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4B947-6681-B4D0-E497-D83C8E8C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Codificación de Otros Diagnósticos Nutricionales</a:t>
            </a:r>
            <a:endParaRPr lang="es-E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675970D-591D-2966-D96D-351C7B020389}"/>
              </a:ext>
            </a:extLst>
          </p:cNvPr>
          <p:cNvGraphicFramePr>
            <a:graphicFrameLocks noGrp="1"/>
          </p:cNvGraphicFramePr>
          <p:nvPr/>
        </p:nvGraphicFramePr>
        <p:xfrm>
          <a:off x="542612" y="1822706"/>
          <a:ext cx="10811188" cy="4650131"/>
        </p:xfrm>
        <a:graphic>
          <a:graphicData uri="http://schemas.openxmlformats.org/drawingml/2006/table">
            <a:tbl>
              <a:tblPr firstRow="1" firstCol="1" bandRow="1"/>
              <a:tblGrid>
                <a:gridCol w="7026826">
                  <a:extLst>
                    <a:ext uri="{9D8B030D-6E8A-4147-A177-3AD203B41FA5}">
                      <a16:colId xmlns:a16="http://schemas.microsoft.com/office/drawing/2014/main" val="852231069"/>
                    </a:ext>
                  </a:extLst>
                </a:gridCol>
                <a:gridCol w="3784362">
                  <a:extLst>
                    <a:ext uri="{9D8B030D-6E8A-4147-A177-3AD203B41FA5}">
                      <a16:colId xmlns:a16="http://schemas.microsoft.com/office/drawing/2014/main" val="3965670280"/>
                    </a:ext>
                  </a:extLst>
                </a:gridCol>
              </a:tblGrid>
              <a:tr h="266575">
                <a:tc>
                  <a:txBody>
                    <a:bodyPr/>
                    <a:lstStyle/>
                    <a:p>
                      <a:pPr algn="l"/>
                      <a:r>
                        <a:rPr lang="es-ES" sz="1400" b="1" i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Diagnóstico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1" i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Código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 b="1" i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989"/>
                  </a:ext>
                </a:extLst>
              </a:tr>
              <a:tr h="470425"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Malabsorción intestinal (según etiología)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K90.0-K90.9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(codificar según la causa de la malabsorción)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632936"/>
                  </a:ext>
                </a:extLst>
              </a:tr>
              <a:tr h="235213"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Malabsorción intestinal después de cirugía gastrointestinal 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K91.2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999008"/>
                  </a:ext>
                </a:extLst>
              </a:tr>
              <a:tr h="133287"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Sarcopenia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M62.84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094003"/>
                  </a:ext>
                </a:extLst>
              </a:tr>
              <a:tr h="943519"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Sobrepeso y Obesidad (diversos tipos y etiología) 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 todos los códigos de la categoría E66 tenemos la instrucción: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Utilice código adicional para identificar índice de masa corporal (IMC), si se conoce (códigos </a:t>
                      </a:r>
                      <a:r>
                        <a:rPr lang="es-ES" sz="1400" u="none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  <a:hlinkClick r:id="rId2"/>
                        </a:rPr>
                        <a:t>Z68.-</a:t>
                      </a:r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)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400" i="1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E66.01-E66.9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1622"/>
                  </a:ext>
                </a:extLst>
              </a:tr>
              <a:tr h="133287"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Disfagia, no especificada 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R13.10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332077"/>
                  </a:ext>
                </a:extLst>
              </a:tr>
              <a:tr h="133287"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Disfagia neurógena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R13.19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709641"/>
                  </a:ext>
                </a:extLst>
              </a:tr>
              <a:tr h="8752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Estado de portador de dispositivos de alimentación: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Portador de SNG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Estado de gastrostomía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Estado de ileostomía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Estado de otras estomas artificiales del tracto gastrointestinal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Z97.8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Z93.1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Z93.2	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Z93.4 	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9906"/>
                  </a:ext>
                </a:extLst>
              </a:tr>
              <a:tr h="62358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Estados postprocedimiento que pueden comprometer el aporte nutricional: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Estado de derivación intestinal y anastomosis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s-ES" sz="14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Estado de cirugía bariátrica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 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Z98.0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es-E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Z98.84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6032" marR="560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14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327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6720A-2B38-AE3E-A4DA-95E963C7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Codificación de procedimientos de Tratamiento Médico Nutricional </a:t>
            </a:r>
            <a:endParaRPr lang="es-ES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12D4606-69FF-98B3-83A7-A1F8C52B2093}"/>
              </a:ext>
            </a:extLst>
          </p:cNvPr>
          <p:cNvGraphicFramePr>
            <a:graphicFrameLocks noGrp="1"/>
          </p:cNvGraphicFramePr>
          <p:nvPr/>
        </p:nvGraphicFramePr>
        <p:xfrm>
          <a:off x="964641" y="1467059"/>
          <a:ext cx="10209126" cy="4785508"/>
        </p:xfrm>
        <a:graphic>
          <a:graphicData uri="http://schemas.openxmlformats.org/drawingml/2006/table">
            <a:tbl>
              <a:tblPr firstRow="1" firstCol="1" bandRow="1"/>
              <a:tblGrid>
                <a:gridCol w="8337853">
                  <a:extLst>
                    <a:ext uri="{9D8B030D-6E8A-4147-A177-3AD203B41FA5}">
                      <a16:colId xmlns:a16="http://schemas.microsoft.com/office/drawing/2014/main" val="3922517843"/>
                    </a:ext>
                  </a:extLst>
                </a:gridCol>
                <a:gridCol w="1871273">
                  <a:extLst>
                    <a:ext uri="{9D8B030D-6E8A-4147-A177-3AD203B41FA5}">
                      <a16:colId xmlns:a16="http://schemas.microsoft.com/office/drawing/2014/main" val="834657296"/>
                    </a:ext>
                  </a:extLst>
                </a:gridCol>
              </a:tblGrid>
              <a:tr h="162159">
                <a:tc>
                  <a:txBody>
                    <a:bodyPr/>
                    <a:lstStyle/>
                    <a:p>
                      <a:pPr algn="ctr"/>
                      <a:r>
                        <a:rPr lang="es-ES" sz="1600" b="1" i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Procedimiento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i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Código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274602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Nutrición parenteral por vía central 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3E0436Z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6756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Nutrición parenteral por vía periférica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3E0336Z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95811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Suplementos orales / nutrición enteral oral / Nutrición por SNG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3E0G76Z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18118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Nutrición enteral por SNY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3E0H76Z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259712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Nutrición enteral por SNG /  gastrostomía 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3E0G36Z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54012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Nutrición enteral por SNY/yeyunostomía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3E0H36Z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971687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Inserción de Catéter central  (VCS)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02HV33Z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554426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Inserción de Sonda nasogástrica 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0DH67UZ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430435"/>
                  </a:ext>
                </a:extLst>
              </a:tr>
              <a:tr h="810798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Inserción de Gastrostomía Endoscópica Percutánea (PEG)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(+  añadir método de guiado: p.e. ENDOSCOPIA)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0DH63UZ      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+ 0DJ68ZZ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198145"/>
                  </a:ext>
                </a:extLst>
              </a:tr>
              <a:tr h="48647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Inserción de Yeyunostomía Endoscópica Percutánea (añadir método de guiado como en el caso de PEG)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0DHA3UZ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564440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Inserción de Gastrostomía Quirúrgica 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0DH60UZ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750402"/>
                  </a:ext>
                </a:extLst>
              </a:tr>
              <a:tr h="324319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Inserción de Yeyunostomía Quirúrgica</a:t>
                      </a:r>
                      <a:endParaRPr lang="es-E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0DHA0UZ</a:t>
                      </a:r>
                      <a:endParaRPr lang="es-E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859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818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291B24-D29C-FE0A-D190-9268768A4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22" y="177161"/>
            <a:ext cx="4598975" cy="65036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44452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C8FA-33FD-554A-9265-02CCADA4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9" y="2002631"/>
            <a:ext cx="8424315" cy="2852737"/>
          </a:xfrm>
        </p:spPr>
        <p:txBody>
          <a:bodyPr>
            <a:normAutofit/>
          </a:bodyPr>
          <a:lstStyle/>
          <a:p>
            <a:r>
              <a:rPr lang="en-US" sz="4800" err="1">
                <a:solidFill>
                  <a:srgbClr val="273E7A"/>
                </a:solidFill>
              </a:rPr>
              <a:t>Intervención</a:t>
            </a:r>
            <a:r>
              <a:rPr lang="en-US" sz="4800">
                <a:solidFill>
                  <a:srgbClr val="273E7A"/>
                </a:solidFill>
              </a:rPr>
              <a:t> </a:t>
            </a:r>
            <a:r>
              <a:rPr lang="en-US" sz="4800" err="1">
                <a:solidFill>
                  <a:srgbClr val="273E7A"/>
                </a:solidFill>
              </a:rPr>
              <a:t>nutricional</a:t>
            </a:r>
            <a:r>
              <a:rPr lang="en-US" sz="4800">
                <a:solidFill>
                  <a:srgbClr val="273E7A"/>
                </a:solidFill>
              </a:rPr>
              <a:t> y </a:t>
            </a:r>
            <a:r>
              <a:rPr lang="en-US" sz="4800" err="1">
                <a:solidFill>
                  <a:srgbClr val="273E7A"/>
                </a:solidFill>
              </a:rPr>
              <a:t>física</a:t>
            </a:r>
            <a:r>
              <a:rPr lang="en-US" sz="4800">
                <a:solidFill>
                  <a:srgbClr val="273E7A"/>
                </a:solidFill>
              </a:rPr>
              <a:t> para la </a:t>
            </a:r>
            <a:r>
              <a:rPr lang="en-US" sz="4800" err="1">
                <a:solidFill>
                  <a:srgbClr val="273E7A"/>
                </a:solidFill>
              </a:rPr>
              <a:t>recuperación</a:t>
            </a:r>
            <a:r>
              <a:rPr lang="en-US" sz="4800">
                <a:solidFill>
                  <a:srgbClr val="273E7A"/>
                </a:solidFill>
              </a:rPr>
              <a:t> del </a:t>
            </a:r>
            <a:r>
              <a:rPr lang="en-US" sz="4800" err="1">
                <a:solidFill>
                  <a:srgbClr val="273E7A"/>
                </a:solidFill>
              </a:rPr>
              <a:t>paciente</a:t>
            </a:r>
            <a:r>
              <a:rPr lang="en-US" sz="4800">
                <a:solidFill>
                  <a:srgbClr val="273E7A"/>
                </a:solidFill>
              </a:rPr>
              <a:t> </a:t>
            </a:r>
            <a:r>
              <a:rPr lang="en-US" sz="4800" err="1">
                <a:solidFill>
                  <a:srgbClr val="273E7A"/>
                </a:solidFill>
              </a:rPr>
              <a:t>desnutrido</a:t>
            </a:r>
            <a:endParaRPr lang="en-AR" sz="4800">
              <a:solidFill>
                <a:srgbClr val="273E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3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C4F59-2BB4-F3BE-617E-BCA8F824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Nutritional support improves clinical Outcomes in patients at nutritional risk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FD17AD-4F70-1350-8CC1-CF8F834A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705" y="976189"/>
            <a:ext cx="4933897" cy="1111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3EF5FB8-81FA-6DCB-7A6B-B30B6661A7CF}"/>
              </a:ext>
            </a:extLst>
          </p:cNvPr>
          <p:cNvSpPr txBox="1">
            <a:spLocks/>
          </p:cNvSpPr>
          <p:nvPr/>
        </p:nvSpPr>
        <p:spPr>
          <a:xfrm>
            <a:off x="1252956" y="2140497"/>
            <a:ext cx="9686088" cy="401711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sz="2600"/>
              <a:t>Multicenter study: 2088 patients at nutritional risk (NRS ≥3): EFFORT study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600"/>
              <a:t>Randomization by study site and malnutrition severity</a:t>
            </a:r>
          </a:p>
          <a:p>
            <a:pPr marL="971550" lvl="1" indent="-285750">
              <a:buClrTx/>
            </a:pPr>
            <a:r>
              <a:rPr lang="en-US" sz="2200" b="0" i="0" u="none" strike="noStrike" baseline="0"/>
              <a:t>Individualized nutritional support (48h) to reach energy and protein goals</a:t>
            </a:r>
          </a:p>
          <a:p>
            <a:pPr marL="971550" lvl="1" indent="-285750">
              <a:buClrTx/>
            </a:pPr>
            <a:r>
              <a:rPr lang="en-US" sz="2200" b="0" i="0" u="none" strike="noStrike" baseline="0"/>
              <a:t>Standard hospital food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600"/>
              <a:t>Adverse clinical outcomes</a:t>
            </a:r>
          </a:p>
          <a:p>
            <a:pPr marL="971550" lvl="1" indent="-285750">
              <a:buClrTx/>
            </a:pPr>
            <a:r>
              <a:rPr lang="en-US" b="0" i="0" u="none" strike="noStrike" baseline="0"/>
              <a:t>All-cause mortality</a:t>
            </a:r>
            <a:endParaRPr lang="en-US"/>
          </a:p>
          <a:p>
            <a:pPr marL="971550" lvl="1" indent="-285750">
              <a:buClrTx/>
            </a:pPr>
            <a:r>
              <a:rPr lang="en-US" b="0" i="0" u="none" strike="noStrike" baseline="0"/>
              <a:t>ICU admission</a:t>
            </a:r>
          </a:p>
          <a:p>
            <a:pPr marL="971550" lvl="1" indent="-285750">
              <a:buClrTx/>
            </a:pPr>
            <a:r>
              <a:rPr lang="en-US"/>
              <a:t>Hospital readmission</a:t>
            </a:r>
          </a:p>
          <a:p>
            <a:pPr marL="971550" lvl="1" indent="-285750">
              <a:buClrTx/>
            </a:pPr>
            <a:r>
              <a:rPr lang="en-US" b="0" i="0" u="none" strike="noStrike" baseline="0"/>
              <a:t>Major complications</a:t>
            </a:r>
          </a:p>
          <a:p>
            <a:pPr marL="971550" lvl="1" indent="-285750">
              <a:buClrTx/>
            </a:pPr>
            <a:r>
              <a:rPr lang="en-US"/>
              <a:t>Decline functional status at day 30</a:t>
            </a:r>
            <a:endParaRPr lang="en-US" b="0" i="0" u="none" strike="noStrike" baseline="0"/>
          </a:p>
          <a:p>
            <a:pPr lvl="1" indent="0">
              <a:buNone/>
            </a:pPr>
            <a:r>
              <a:rPr lang="en-US" b="0" i="0" u="none" strike="noStrike" baseline="0">
                <a:latin typeface="AdvOTa20b42a7"/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D76601-33C3-720E-48B3-302BD491C437}"/>
              </a:ext>
            </a:extLst>
          </p:cNvPr>
          <p:cNvSpPr txBox="1"/>
          <p:nvPr/>
        </p:nvSpPr>
        <p:spPr>
          <a:xfrm>
            <a:off x="2790824" y="6257925"/>
            <a:ext cx="782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err="1">
                <a:latin typeface="+mj-lt"/>
              </a:rPr>
              <a:t>Schuetz</a:t>
            </a:r>
            <a:r>
              <a:rPr lang="pt-BR" sz="1200">
                <a:latin typeface="+mj-lt"/>
              </a:rPr>
              <a:t> P, et al</a:t>
            </a:r>
            <a:r>
              <a:rPr lang="pt-BR" sz="1200" i="1">
                <a:latin typeface="+mj-lt"/>
              </a:rPr>
              <a:t>. Lancet. </a:t>
            </a:r>
            <a:r>
              <a:rPr lang="pt-BR" sz="1200">
                <a:latin typeface="+mj-lt"/>
              </a:rPr>
              <a:t>2019;339(10188):2312-2321 | </a:t>
            </a:r>
            <a:r>
              <a:rPr lang="pt-BR" sz="1200" err="1">
                <a:latin typeface="+mj-lt"/>
              </a:rPr>
              <a:t>Bargetzi</a:t>
            </a:r>
            <a:r>
              <a:rPr lang="pt-BR" sz="1200">
                <a:latin typeface="+mj-lt"/>
              </a:rPr>
              <a:t> A, et al. </a:t>
            </a:r>
            <a:r>
              <a:rPr lang="pt-BR" sz="1200" i="1">
                <a:latin typeface="+mj-lt"/>
              </a:rPr>
              <a:t>Clin Nutr. </a:t>
            </a:r>
            <a:r>
              <a:rPr lang="pt-BR" sz="1200">
                <a:latin typeface="+mj-lt"/>
              </a:rPr>
              <a:t>2021;40(5):2762-2771</a:t>
            </a:r>
          </a:p>
          <a:p>
            <a:r>
              <a:rPr lang="pt-BR" sz="1200" err="1">
                <a:latin typeface="+mj-lt"/>
              </a:rPr>
              <a:t>Schuetz</a:t>
            </a:r>
            <a:r>
              <a:rPr lang="pt-BR" sz="1200">
                <a:latin typeface="+mj-lt"/>
              </a:rPr>
              <a:t> P. </a:t>
            </a:r>
            <a:r>
              <a:rPr lang="pt-BR" sz="1200" i="1">
                <a:latin typeface="+mj-lt"/>
              </a:rPr>
              <a:t>Clin Nutr.</a:t>
            </a:r>
            <a:r>
              <a:rPr lang="pt-BR" sz="1200">
                <a:latin typeface="+mj-lt"/>
              </a:rPr>
              <a:t> </a:t>
            </a:r>
            <a:r>
              <a:rPr lang="pt-BR" sz="1200" b="0" i="0" err="1">
                <a:solidFill>
                  <a:srgbClr val="5B616B"/>
                </a:solidFill>
                <a:effectLst/>
                <a:latin typeface="BlinkMacSystemFont"/>
              </a:rPr>
              <a:t>doi</a:t>
            </a:r>
            <a:r>
              <a:rPr lang="pt-BR" sz="1200" b="0" i="0">
                <a:solidFill>
                  <a:srgbClr val="5B616B"/>
                </a:solidFill>
                <a:effectLst/>
                <a:latin typeface="BlinkMacSystemFont"/>
              </a:rPr>
              <a:t>: 10.1016/j.clnu.2023.03.013.</a:t>
            </a:r>
            <a:r>
              <a:rPr lang="pt-BR" sz="1200" b="0" i="0">
                <a:solidFill>
                  <a:srgbClr val="5B616B"/>
                </a:solidFill>
                <a:effectLst/>
                <a:latin typeface="+mj-lt"/>
              </a:rPr>
              <a:t> Online </a:t>
            </a:r>
            <a:r>
              <a:rPr lang="pt-BR" sz="1200" b="0" i="0" err="1">
                <a:solidFill>
                  <a:srgbClr val="5B616B"/>
                </a:solidFill>
                <a:effectLst/>
                <a:latin typeface="+mj-lt"/>
              </a:rPr>
              <a:t>ahead</a:t>
            </a:r>
            <a:r>
              <a:rPr lang="pt-BR" sz="1200" b="0" i="0">
                <a:solidFill>
                  <a:srgbClr val="5B616B"/>
                </a:solidFill>
                <a:effectLst/>
                <a:latin typeface="+mj-lt"/>
              </a:rPr>
              <a:t> of print</a:t>
            </a:r>
            <a:endParaRPr lang="pt-BR" sz="1200">
              <a:latin typeface="+mj-lt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8E26783-3A9C-ECB3-93EE-9E29C21D6E65}"/>
              </a:ext>
            </a:extLst>
          </p:cNvPr>
          <p:cNvGrpSpPr/>
          <p:nvPr/>
        </p:nvGrpSpPr>
        <p:grpSpPr>
          <a:xfrm>
            <a:off x="15240" y="-41133"/>
            <a:ext cx="12192000" cy="6858000"/>
            <a:chOff x="15240" y="-41133"/>
            <a:chExt cx="12192000" cy="685800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B6D9AE3-4EF3-D065-4B1F-7CE1CE4FC531}"/>
                </a:ext>
              </a:extLst>
            </p:cNvPr>
            <p:cNvSpPr/>
            <p:nvPr/>
          </p:nvSpPr>
          <p:spPr>
            <a:xfrm>
              <a:off x="15240" y="-41133"/>
              <a:ext cx="12192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4B028931-90BB-8D07-256F-51533B4ED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7450" y="6036511"/>
              <a:ext cx="6803726" cy="780356"/>
            </a:xfrm>
            <a:prstGeom prst="rect">
              <a:avLst/>
            </a:prstGeom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C3B65FA4-EEEC-B642-4694-B518E19B6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0176" y="519417"/>
              <a:ext cx="8942128" cy="5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07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AB99FD7-ECC5-94E8-A6B9-CFD2B0AF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245342"/>
            <a:ext cx="10515600" cy="640484"/>
          </a:xfrm>
        </p:spPr>
        <p:txBody>
          <a:bodyPr>
            <a:normAutofit/>
          </a:bodyPr>
          <a:lstStyle/>
          <a:p>
            <a:r>
              <a:rPr lang="es-ES" sz="3400" dirty="0">
                <a:solidFill>
                  <a:srgbClr val="273E7A"/>
                </a:solidFill>
              </a:rPr>
              <a:t>CENTROS PARTICIPANTES CONFIRMADOS HASTA LA FECHA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D2F639-8543-91A4-5DE1-2BA29880E77B}"/>
              </a:ext>
            </a:extLst>
          </p:cNvPr>
          <p:cNvSpPr txBox="1"/>
          <p:nvPr/>
        </p:nvSpPr>
        <p:spPr>
          <a:xfrm>
            <a:off x="2040834" y="1125718"/>
            <a:ext cx="907774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COMPLEJO HOSP. SALAMANCA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HOSP. UNIVERSITARIO SON ESPASES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COMPLEJO H. U. INSULAR MATERNO INFANTIL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HOSPITAL LA PAZ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HOSPITAL DE GUADALAJARA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COMPLEJO HOSP. NUESTRA SEÑORA CANDELARIA-OFRA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COMPLEJO HOSP. UNIVERSITARIO CÁCERES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COMPLEJO HOSP. TOLEDO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COMPLEJO HOSP. UNIVERSITARIO CANARIAS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HOSP. UNIVERSITARIO TRIAS Y PUJOL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HOSP. UNIVERSITARIO VIRGEN DE LAS NIEVES GRANADA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>
                <a:solidFill>
                  <a:srgbClr val="D7AD5E"/>
                </a:solidFill>
              </a:rPr>
              <a:t>HOSP</a:t>
            </a:r>
            <a:r>
              <a:rPr lang="es-ES" sz="1600" b="1" dirty="0">
                <a:solidFill>
                  <a:srgbClr val="D7AD5E"/>
                </a:solidFill>
              </a:rPr>
              <a:t>.UNIVERSITARIO JUAN RAMON JIMENEZ HUELVA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HOSP. UNIVERSITARIO DOCTOR PESET VALENCIA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COMPLEJO HOSP. VIRGEN DEL ROCIO SEVILLA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HOSP. UNIVERSITARIO BASURTO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COMPLEJO HOSP. DE LEÓN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HOSP. UNIVERSITARIO DE NAVARRA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HOSP. CABUEÑES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b="1" dirty="0">
                <a:solidFill>
                  <a:srgbClr val="D7AD5E"/>
                </a:solidFill>
              </a:rPr>
              <a:t>COMPLEJO HOSPITALARIO SANTIAGO DE COMPOSTELA</a:t>
            </a:r>
          </a:p>
        </p:txBody>
      </p:sp>
    </p:spTree>
    <p:extLst>
      <p:ext uri="{BB962C8B-B14F-4D97-AF65-F5344CB8AC3E}">
        <p14:creationId xmlns:p14="http://schemas.microsoft.com/office/powerpoint/2010/main" val="26280524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resenius Kabi | Manejo Nutricional en pacientes covid-19 con ventilación  mecánica">
            <a:extLst>
              <a:ext uri="{FF2B5EF4-FFF2-40B4-BE49-F238E27FC236}">
                <a16:creationId xmlns:a16="http://schemas.microsoft.com/office/drawing/2014/main" id="{41E45552-133B-48C6-AF8C-BAB29C5A9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20705"/>
          <a:stretch/>
        </p:blipFill>
        <p:spPr bwMode="auto">
          <a:xfrm>
            <a:off x="0" y="0"/>
            <a:ext cx="6096000" cy="6477000"/>
          </a:xfrm>
          <a:custGeom>
            <a:avLst/>
            <a:gdLst>
              <a:gd name="connsiteX0" fmla="*/ 0 w 6182938"/>
              <a:gd name="connsiteY0" fmla="*/ 0 h 6675118"/>
              <a:gd name="connsiteX1" fmla="*/ 6182938 w 6182938"/>
              <a:gd name="connsiteY1" fmla="*/ 0 h 6675118"/>
              <a:gd name="connsiteX2" fmla="*/ 4419592 w 6182938"/>
              <a:gd name="connsiteY2" fmla="*/ 6675118 h 6675118"/>
              <a:gd name="connsiteX3" fmla="*/ 0 w 6182938"/>
              <a:gd name="connsiteY3" fmla="*/ 6675118 h 66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2938" h="6675118">
                <a:moveTo>
                  <a:pt x="0" y="0"/>
                </a:moveTo>
                <a:lnTo>
                  <a:pt x="6182938" y="0"/>
                </a:lnTo>
                <a:lnTo>
                  <a:pt x="4419592" y="6675118"/>
                </a:lnTo>
                <a:lnTo>
                  <a:pt x="0" y="6675118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FE67872-52BD-4049-9591-EA0C07F7C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3140" y="1820417"/>
            <a:ext cx="5459735" cy="3217166"/>
          </a:xfrm>
        </p:spPr>
        <p:txBody>
          <a:bodyPr>
            <a:normAutofit/>
          </a:bodyPr>
          <a:lstStyle/>
          <a:p>
            <a:pPr algn="r"/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La Nutrición Enteral Domiciliaria (NED) es un </a:t>
            </a:r>
            <a:r>
              <a:rPr lang="es-ES" b="1">
                <a:solidFill>
                  <a:srgbClr val="0F3C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tratamiento médico incluido en la cartera de servicios comunes del Sistema Nacional de Salud (SNS)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y tiene una </a:t>
            </a:r>
            <a:r>
              <a:rPr lang="es-ES" b="1">
                <a:solidFill>
                  <a:srgbClr val="0F3C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legislación específica para su financiación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726270D-C745-4938-BD58-94FF7EC30233}"/>
              </a:ext>
            </a:extLst>
          </p:cNvPr>
          <p:cNvSpPr txBox="1"/>
          <p:nvPr/>
        </p:nvSpPr>
        <p:spPr>
          <a:xfrm>
            <a:off x="7842602" y="639922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100">
                <a:latin typeface="Arial" panose="020B0604020202020204" pitchFamily="34" charset="0"/>
                <a:cs typeface="Arial" panose="020B0604020202020204" pitchFamily="34" charset="0"/>
              </a:rPr>
              <a:t>1. Cuerda </a:t>
            </a:r>
            <a:r>
              <a:rPr lang="es-ES" sz="1100" err="1">
                <a:latin typeface="Arial" panose="020B0604020202020204" pitchFamily="34" charset="0"/>
                <a:cs typeface="Arial" panose="020B0604020202020204" pitchFamily="34" charset="0"/>
              </a:rPr>
              <a:t>Compés</a:t>
            </a:r>
            <a:r>
              <a:rPr lang="es-ES" sz="1100">
                <a:latin typeface="Arial" panose="020B0604020202020204" pitchFamily="34" charset="0"/>
                <a:cs typeface="Arial" panose="020B0604020202020204" pitchFamily="34" charset="0"/>
              </a:rPr>
              <a:t> C. </a:t>
            </a:r>
            <a:r>
              <a:rPr lang="es-ES" sz="1100" err="1"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s-ES" sz="1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err="1">
                <a:latin typeface="Arial" panose="020B0604020202020204" pitchFamily="34" charset="0"/>
                <a:cs typeface="Arial" panose="020B0604020202020204" pitchFamily="34" charset="0"/>
              </a:rPr>
              <a:t>Hosp</a:t>
            </a:r>
            <a:r>
              <a:rPr lang="es-ES" sz="1100">
                <a:latin typeface="Arial" panose="020B0604020202020204" pitchFamily="34" charset="0"/>
                <a:cs typeface="Arial" panose="020B0604020202020204" pitchFamily="34" charset="0"/>
              </a:rPr>
              <a:t>. 2009;24(2):111-112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4836C05-8D6B-4A15-8ADC-28137D3587AA}"/>
              </a:ext>
            </a:extLst>
          </p:cNvPr>
          <p:cNvSpPr/>
          <p:nvPr/>
        </p:nvSpPr>
        <p:spPr>
          <a:xfrm>
            <a:off x="3412503" y="-14286"/>
            <a:ext cx="2910637" cy="6872286"/>
          </a:xfrm>
          <a:custGeom>
            <a:avLst/>
            <a:gdLst>
              <a:gd name="connsiteX0" fmla="*/ 1763346 w 2844476"/>
              <a:gd name="connsiteY0" fmla="*/ 0 h 6675119"/>
              <a:gd name="connsiteX1" fmla="*/ 2844476 w 2844476"/>
              <a:gd name="connsiteY1" fmla="*/ 0 h 6675119"/>
              <a:gd name="connsiteX2" fmla="*/ 1081130 w 2844476"/>
              <a:gd name="connsiteY2" fmla="*/ 6675119 h 6675119"/>
              <a:gd name="connsiteX3" fmla="*/ 0 w 2844476"/>
              <a:gd name="connsiteY3" fmla="*/ 6675119 h 667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476" h="6675119">
                <a:moveTo>
                  <a:pt x="1763346" y="0"/>
                </a:moveTo>
                <a:lnTo>
                  <a:pt x="2844476" y="0"/>
                </a:lnTo>
                <a:lnTo>
                  <a:pt x="1081130" y="6675119"/>
                </a:lnTo>
                <a:lnTo>
                  <a:pt x="0" y="6675119"/>
                </a:lnTo>
                <a:close/>
              </a:path>
            </a:pathLst>
          </a:custGeom>
          <a:solidFill>
            <a:schemeClr val="accent1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233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B5AF2BC-0ECA-9505-1BC7-6219F252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05" y="511293"/>
            <a:ext cx="3860534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3C8E0D60-F939-ACB1-D837-D42C8BDB0D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76026" y="1023730"/>
          <a:ext cx="5945862" cy="4984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1046893-E235-A124-BFF6-42264A6B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81</a:t>
            </a:fld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60DA83-DA11-7FE8-6C6A-6E268A50D029}"/>
              </a:ext>
            </a:extLst>
          </p:cNvPr>
          <p:cNvSpPr txBox="1"/>
          <p:nvPr/>
        </p:nvSpPr>
        <p:spPr>
          <a:xfrm>
            <a:off x="5511038" y="5820241"/>
            <a:ext cx="60979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100"/>
              <a:t>https://</a:t>
            </a:r>
            <a:r>
              <a:rPr lang="es-ES_tradnl" sz="1100" err="1"/>
              <a:t>www.sanidad.gob.es</a:t>
            </a:r>
            <a:r>
              <a:rPr lang="es-ES_tradnl" sz="1100"/>
              <a:t>/profesionales/</a:t>
            </a:r>
            <a:r>
              <a:rPr lang="es-ES_tradnl" sz="1100" err="1"/>
              <a:t>prestacionesSanitarias</a:t>
            </a:r>
            <a:r>
              <a:rPr lang="es-ES_tradnl" sz="1100"/>
              <a:t>/publicaciones/</a:t>
            </a:r>
            <a:r>
              <a:rPr lang="es-ES_tradnl" sz="1100" err="1"/>
              <a:t>GuiaDieteticos.htm</a:t>
            </a:r>
            <a:endParaRPr lang="es-ES_tradnl" sz="1100"/>
          </a:p>
        </p:txBody>
      </p:sp>
    </p:spTree>
    <p:extLst>
      <p:ext uri="{BB962C8B-B14F-4D97-AF65-F5344CB8AC3E}">
        <p14:creationId xmlns:p14="http://schemas.microsoft.com/office/powerpoint/2010/main" val="4073922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F482F-F339-FB68-E3B0-F097C316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09" y="136525"/>
            <a:ext cx="11351491" cy="820738"/>
          </a:xfrm>
        </p:spPr>
        <p:txBody>
          <a:bodyPr>
            <a:normAutofit fontScale="90000"/>
          </a:bodyPr>
          <a:lstStyle/>
          <a:p>
            <a:r>
              <a:rPr lang="es-ES"/>
              <a:t>INFORME NED: JUSTIFICACIÓN NUTRICIÓN ENTERAL DOMICILIARIA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674788-B778-3B95-342C-A7715E85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22" y="957263"/>
            <a:ext cx="5997532" cy="5307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6809BEA-EEC5-4301-A8BD-6B54670D2DC7}"/>
              </a:ext>
            </a:extLst>
          </p:cNvPr>
          <p:cNvSpPr txBox="1"/>
          <p:nvPr/>
        </p:nvSpPr>
        <p:spPr>
          <a:xfrm>
            <a:off x="721922" y="1489458"/>
            <a:ext cx="31296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/>
              <a:t>Cuadro 1. Patologías subsidiarias de recibir nutrición enteral domiciliaria financiada por el sistema nacional de salud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17250A-AC1D-B8B8-8547-38EEDAC1F0B0}"/>
              </a:ext>
            </a:extLst>
          </p:cNvPr>
          <p:cNvSpPr txBox="1"/>
          <p:nvPr/>
        </p:nvSpPr>
        <p:spPr>
          <a:xfrm>
            <a:off x="452581" y="6264748"/>
            <a:ext cx="11351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Decreto 1030/2006, de 15 de septiembre, por el que se establece la cartera de servicios comunes del Sistema Nacional de Salud y el procedimiento para su actualización </a:t>
            </a:r>
          </a:p>
        </p:txBody>
      </p:sp>
    </p:spTree>
    <p:extLst>
      <p:ext uri="{BB962C8B-B14F-4D97-AF65-F5344CB8AC3E}">
        <p14:creationId xmlns:p14="http://schemas.microsoft.com/office/powerpoint/2010/main" val="15853827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DF5D235-07A9-4798-B3E3-1A40445A5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4" r="35893" b="5242"/>
          <a:stretch/>
        </p:blipFill>
        <p:spPr>
          <a:xfrm>
            <a:off x="0" y="-49680"/>
            <a:ext cx="6323140" cy="6526680"/>
          </a:xfrm>
          <a:custGeom>
            <a:avLst/>
            <a:gdLst>
              <a:gd name="connsiteX0" fmla="*/ 0 w 6182938"/>
              <a:gd name="connsiteY0" fmla="*/ 0 h 6675118"/>
              <a:gd name="connsiteX1" fmla="*/ 6182938 w 6182938"/>
              <a:gd name="connsiteY1" fmla="*/ 0 h 6675118"/>
              <a:gd name="connsiteX2" fmla="*/ 4419592 w 6182938"/>
              <a:gd name="connsiteY2" fmla="*/ 6675118 h 6675118"/>
              <a:gd name="connsiteX3" fmla="*/ 0 w 6182938"/>
              <a:gd name="connsiteY3" fmla="*/ 6675118 h 66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2938" h="6675118">
                <a:moveTo>
                  <a:pt x="0" y="0"/>
                </a:moveTo>
                <a:lnTo>
                  <a:pt x="6182938" y="0"/>
                </a:lnTo>
                <a:lnTo>
                  <a:pt x="4419592" y="6675118"/>
                </a:lnTo>
                <a:lnTo>
                  <a:pt x="0" y="6675118"/>
                </a:lnTo>
                <a:close/>
              </a:path>
            </a:pathLst>
          </a:cu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FE67872-52BD-4049-9591-EA0C07F7C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10948" y="1080060"/>
            <a:ext cx="5503099" cy="4267200"/>
          </a:xfrm>
        </p:spPr>
        <p:txBody>
          <a:bodyPr>
            <a:normAutofit fontScale="92500" lnSpcReduction="10000"/>
          </a:bodyPr>
          <a:lstStyle/>
          <a:p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s-ES" b="1">
                <a:solidFill>
                  <a:srgbClr val="0F3C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mejoría en la funcionalidad de las actividades de la vida diaria, la calidad de vida y la fuerza muscular avalan el uso de suplementos nutricionales por encima del coste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de su financiación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Han demostrado </a:t>
            </a:r>
            <a:r>
              <a:rPr lang="es-ES" b="1">
                <a:solidFill>
                  <a:srgbClr val="0F3C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reducir la mortalidad, la duración de la estancia hospitalaria, la tasa de reingresos y los costes 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del proceso en pacientes con DRE</a:t>
            </a:r>
            <a:r>
              <a:rPr lang="es-ES" baseline="30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726270D-C745-4938-BD58-94FF7EC30233}"/>
              </a:ext>
            </a:extLst>
          </p:cNvPr>
          <p:cNvSpPr txBox="1"/>
          <p:nvPr/>
        </p:nvSpPr>
        <p:spPr>
          <a:xfrm>
            <a:off x="7749309" y="6176918"/>
            <a:ext cx="444269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Ballesteros-Pomar, G. Blay Cortés, F. Botella Romero et al., Endocrinología, Diabetes y Nutrición, 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https://doi.org/10.1016/j.endinu.2021.09.015</a:t>
            </a:r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4D08C49F-120B-4BF9-80B0-F657E02700B2}"/>
              </a:ext>
            </a:extLst>
          </p:cNvPr>
          <p:cNvSpPr/>
          <p:nvPr/>
        </p:nvSpPr>
        <p:spPr>
          <a:xfrm>
            <a:off x="3478664" y="-14286"/>
            <a:ext cx="2844476" cy="6872286"/>
          </a:xfrm>
          <a:custGeom>
            <a:avLst/>
            <a:gdLst>
              <a:gd name="connsiteX0" fmla="*/ 1763346 w 2844476"/>
              <a:gd name="connsiteY0" fmla="*/ 0 h 6675119"/>
              <a:gd name="connsiteX1" fmla="*/ 2844476 w 2844476"/>
              <a:gd name="connsiteY1" fmla="*/ 0 h 6675119"/>
              <a:gd name="connsiteX2" fmla="*/ 1081130 w 2844476"/>
              <a:gd name="connsiteY2" fmla="*/ 6675119 h 6675119"/>
              <a:gd name="connsiteX3" fmla="*/ 0 w 2844476"/>
              <a:gd name="connsiteY3" fmla="*/ 6675119 h 667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476" h="6675119">
                <a:moveTo>
                  <a:pt x="1763346" y="0"/>
                </a:moveTo>
                <a:lnTo>
                  <a:pt x="2844476" y="0"/>
                </a:lnTo>
                <a:lnTo>
                  <a:pt x="1081130" y="6675119"/>
                </a:lnTo>
                <a:lnTo>
                  <a:pt x="0" y="6675119"/>
                </a:lnTo>
                <a:close/>
              </a:path>
            </a:pathLst>
          </a:custGeom>
          <a:solidFill>
            <a:schemeClr val="accent1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C8C40C-BA32-089A-EEAD-953DF5D5ED4C}"/>
              </a:ext>
            </a:extLst>
          </p:cNvPr>
          <p:cNvSpPr txBox="1"/>
          <p:nvPr/>
        </p:nvSpPr>
        <p:spPr>
          <a:xfrm>
            <a:off x="4701309" y="5889660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10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DRE: desnutrición relacionada con la enfermedad</a:t>
            </a:r>
            <a:endParaRPr lang="en-US" sz="100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38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926C9-33FB-52E9-CB84-53F45181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TIPOS DE DIETAS INFORME NED- ELECCIÓN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FBFF5C-7BA9-FDAE-A484-35293FB1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91798"/>
            <a:ext cx="4607899" cy="447009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CC573F-C2D5-8E88-806D-36E1051A5A98}"/>
              </a:ext>
            </a:extLst>
          </p:cNvPr>
          <p:cNvSpPr txBox="1"/>
          <p:nvPr/>
        </p:nvSpPr>
        <p:spPr>
          <a:xfrm>
            <a:off x="240145" y="6369808"/>
            <a:ext cx="119518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Guía de nutrición  enteral domiciliaria en el Sistema Nacional de Salud 2008.  </a:t>
            </a:r>
          </a:p>
          <a:p>
            <a:endParaRPr lang="es-ES" sz="110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16FA3A1-FDA6-6990-BDA1-1D489FFBA964}"/>
              </a:ext>
            </a:extLst>
          </p:cNvPr>
          <p:cNvSpPr/>
          <p:nvPr/>
        </p:nvSpPr>
        <p:spPr>
          <a:xfrm>
            <a:off x="5154201" y="2059692"/>
            <a:ext cx="6444766" cy="897425"/>
          </a:xfrm>
          <a:prstGeom prst="rect">
            <a:avLst/>
          </a:prstGeom>
          <a:solidFill>
            <a:srgbClr val="E5B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s-E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s-ES" sz="1200">
                <a:latin typeface="Calibri" panose="020F0502020204030204" pitchFamily="34" charset="0"/>
                <a:cs typeface="Calibri" panose="020F0502020204030204" pitchFamily="34" charset="0"/>
              </a:rPr>
              <a:t>APORTE CALÓRICO</a:t>
            </a:r>
            <a:endParaRPr lang="es-ES" sz="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>
                <a:latin typeface="Calibri" panose="020F0502020204030204" pitchFamily="34" charset="0"/>
                <a:cs typeface="Calibri" panose="020F0502020204030204" pitchFamily="34" charset="0"/>
              </a:rPr>
              <a:t>Normocalórica	 0,9-1,10 Kcal/ml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>
                <a:latin typeface="Calibri" panose="020F0502020204030204" pitchFamily="34" charset="0"/>
                <a:cs typeface="Calibri" panose="020F0502020204030204" pitchFamily="34" charset="0"/>
              </a:rPr>
              <a:t>Hipercalórica	&gt; 1,1 Kcal/ml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>
                <a:latin typeface="Calibri" panose="020F0502020204030204" pitchFamily="34" charset="0"/>
                <a:cs typeface="Calibri" panose="020F0502020204030204" pitchFamily="34" charset="0"/>
              </a:rPr>
              <a:t>Hipocalórica 	&lt; 0,9 Kcal/ml</a:t>
            </a:r>
          </a:p>
          <a:p>
            <a:pPr algn="l"/>
            <a:endParaRPr lang="es-E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7ABF5CE-1D8E-1B64-84B1-E8F40A91CEC5}"/>
              </a:ext>
            </a:extLst>
          </p:cNvPr>
          <p:cNvSpPr/>
          <p:nvPr/>
        </p:nvSpPr>
        <p:spPr>
          <a:xfrm>
            <a:off x="5154200" y="3004044"/>
            <a:ext cx="6444766" cy="659491"/>
          </a:xfrm>
          <a:prstGeom prst="rect">
            <a:avLst/>
          </a:prstGeom>
          <a:solidFill>
            <a:srgbClr val="0F3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s-ES" sz="1200">
                <a:latin typeface="Calibri" panose="020F0502020204030204" pitchFamily="34" charset="0"/>
                <a:cs typeface="Calibri" panose="020F0502020204030204" pitchFamily="34" charset="0"/>
              </a:rPr>
              <a:t>APORTE PROTEICO</a:t>
            </a:r>
            <a:endParaRPr lang="es-ES" sz="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>
                <a:latin typeface="Calibri" panose="020F0502020204030204" pitchFamily="34" charset="0"/>
                <a:cs typeface="Calibri" panose="020F0502020204030204" pitchFamily="34" charset="0"/>
              </a:rPr>
              <a:t>Normoproteica ≤ 18 % VCT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>
                <a:latin typeface="Calibri" panose="020F0502020204030204" pitchFamily="34" charset="0"/>
                <a:cs typeface="Calibri" panose="020F0502020204030204" pitchFamily="34" charset="0"/>
              </a:rPr>
              <a:t>Hiperproteicas &gt;18 % VCT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63F6EC7-C170-46AB-E514-379B081D3568}"/>
              </a:ext>
            </a:extLst>
          </p:cNvPr>
          <p:cNvSpPr/>
          <p:nvPr/>
        </p:nvSpPr>
        <p:spPr>
          <a:xfrm>
            <a:off x="5154200" y="3698606"/>
            <a:ext cx="6444766" cy="761621"/>
          </a:xfrm>
          <a:prstGeom prst="rect">
            <a:avLst/>
          </a:prstGeom>
          <a:solidFill>
            <a:srgbClr val="001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Fibra (de tipo soluble, insoluble o mezcla), si contenido ≥1,4 g/100 ml</a:t>
            </a:r>
            <a:endParaRPr lang="es-ES" sz="1200" baseline="30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 fibra (contenido &lt;1,4 g/100 ml)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E555CD9-066C-69FD-124F-6B07ED2BA35D}"/>
              </a:ext>
            </a:extLst>
          </p:cNvPr>
          <p:cNvSpPr/>
          <p:nvPr/>
        </p:nvSpPr>
        <p:spPr>
          <a:xfrm>
            <a:off x="5154201" y="898526"/>
            <a:ext cx="6437436" cy="1110529"/>
          </a:xfrm>
          <a:prstGeom prst="rect">
            <a:avLst/>
          </a:prstGeom>
          <a:solidFill>
            <a:srgbClr val="E5BB6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s-ES" sz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DE PROTEÍNA</a:t>
            </a:r>
            <a:endParaRPr lang="es-ES" sz="40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Poliméricas (proteína entera)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Oligoméricas</a:t>
            </a:r>
            <a:r>
              <a:rPr lang="es-ES" sz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peptídicas (proteínas hidrolizada = disminución capacidad digestiva y/o </a:t>
            </a:r>
            <a:r>
              <a:rPr lang="es-ES" sz="120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absortiva</a:t>
            </a:r>
            <a:r>
              <a:rPr lang="es-ES" sz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Monomérica (elemental, a base de aminoácidos esenciales)</a:t>
            </a:r>
            <a:r>
              <a:rPr lang="es-ES" sz="12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s-ES" sz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F2A9293-C92C-3B95-1C26-BBAE3F5EAF90}"/>
              </a:ext>
            </a:extLst>
          </p:cNvPr>
          <p:cNvSpPr/>
          <p:nvPr/>
        </p:nvSpPr>
        <p:spPr>
          <a:xfrm>
            <a:off x="4721997" y="2609042"/>
            <a:ext cx="432203" cy="133174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BABE28B-7E3B-DED5-0890-65CBF6579640}"/>
              </a:ext>
            </a:extLst>
          </p:cNvPr>
          <p:cNvSpPr/>
          <p:nvPr/>
        </p:nvSpPr>
        <p:spPr>
          <a:xfrm>
            <a:off x="5165086" y="4504295"/>
            <a:ext cx="6433880" cy="20083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ESPECIALES (adaptadas a condición/tipo de patología de 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Músculo específicas: 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incorporan Leu o </a:t>
            </a:r>
            <a:r>
              <a:rPr lang="es-ES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CaHMB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recuperación funcional o muscular de pérdida de músculo y función (pacientes con sarcopenia)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Preespesadas</a:t>
            </a:r>
            <a:r>
              <a:rPr lang="es-ES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textura espesada (IDDSI) para pacientes con disfagia y/o problemas deglución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Diabéticas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(bajo IG, carbohidratos de lenta absorción)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Renales </a:t>
            </a:r>
            <a:r>
              <a:rPr lang="es-ES" sz="12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prediálisis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extra caloría + reducido aporte proteico y de electrolitos (P, Mg, 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Renales diálisis: 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 caloría y proteína con reducido aporte de electrolitos (P, Mg, 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Inmunonutrición</a:t>
            </a:r>
            <a:r>
              <a:rPr lang="es-ES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estrés metabólico/perioperatorio (con </a:t>
            </a:r>
            <a:r>
              <a:rPr lang="es-ES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Glu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nucleótidos, AG w3/6)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Hepáticas: 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incluyen </a:t>
            </a:r>
            <a:r>
              <a:rPr lang="es-ES" sz="12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animoácidos</a:t>
            </a:r>
            <a:r>
              <a:rPr lang="es-E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ramificados </a:t>
            </a:r>
          </a:p>
        </p:txBody>
      </p:sp>
    </p:spTree>
    <p:extLst>
      <p:ext uri="{BB962C8B-B14F-4D97-AF65-F5344CB8AC3E}">
        <p14:creationId xmlns:p14="http://schemas.microsoft.com/office/powerpoint/2010/main" val="142475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 formas en las que puedes apoyar a alguien con cáncer - Eva">
            <a:extLst>
              <a:ext uri="{FF2B5EF4-FFF2-40B4-BE49-F238E27FC236}">
                <a16:creationId xmlns:a16="http://schemas.microsoft.com/office/drawing/2014/main" id="{56F51285-4248-49D9-8F31-7E4480ADC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" r="34926"/>
          <a:stretch/>
        </p:blipFill>
        <p:spPr bwMode="auto">
          <a:xfrm>
            <a:off x="0" y="0"/>
            <a:ext cx="7274859" cy="6858000"/>
          </a:xfrm>
          <a:custGeom>
            <a:avLst/>
            <a:gdLst>
              <a:gd name="connsiteX0" fmla="*/ 0 w 6182938"/>
              <a:gd name="connsiteY0" fmla="*/ 0 h 6858001"/>
              <a:gd name="connsiteX1" fmla="*/ 6182938 w 6182938"/>
              <a:gd name="connsiteY1" fmla="*/ 0 h 6858001"/>
              <a:gd name="connsiteX2" fmla="*/ 4371280 w 6182938"/>
              <a:gd name="connsiteY2" fmla="*/ 6858001 h 6858001"/>
              <a:gd name="connsiteX3" fmla="*/ 0 w 618293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2938" h="6858001">
                <a:moveTo>
                  <a:pt x="0" y="0"/>
                </a:moveTo>
                <a:lnTo>
                  <a:pt x="6182938" y="0"/>
                </a:lnTo>
                <a:lnTo>
                  <a:pt x="4371280" y="6858001"/>
                </a:lnTo>
                <a:lnTo>
                  <a:pt x="0" y="6858001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985A49B4-9CBF-4608-8885-2E62ADCAE9AE}"/>
              </a:ext>
            </a:extLst>
          </p:cNvPr>
          <p:cNvSpPr/>
          <p:nvPr/>
        </p:nvSpPr>
        <p:spPr>
          <a:xfrm>
            <a:off x="4424449" y="0"/>
            <a:ext cx="2844476" cy="6858001"/>
          </a:xfrm>
          <a:custGeom>
            <a:avLst/>
            <a:gdLst>
              <a:gd name="connsiteX0" fmla="*/ 1763346 w 2844476"/>
              <a:gd name="connsiteY0" fmla="*/ 0 h 6675119"/>
              <a:gd name="connsiteX1" fmla="*/ 2844476 w 2844476"/>
              <a:gd name="connsiteY1" fmla="*/ 0 h 6675119"/>
              <a:gd name="connsiteX2" fmla="*/ 1081130 w 2844476"/>
              <a:gd name="connsiteY2" fmla="*/ 6675119 h 6675119"/>
              <a:gd name="connsiteX3" fmla="*/ 0 w 2844476"/>
              <a:gd name="connsiteY3" fmla="*/ 6675119 h 667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476" h="6675119">
                <a:moveTo>
                  <a:pt x="1763346" y="0"/>
                </a:moveTo>
                <a:lnTo>
                  <a:pt x="2844476" y="0"/>
                </a:lnTo>
                <a:lnTo>
                  <a:pt x="1081130" y="6675119"/>
                </a:lnTo>
                <a:lnTo>
                  <a:pt x="0" y="6675119"/>
                </a:lnTo>
                <a:close/>
              </a:path>
            </a:pathLst>
          </a:custGeom>
          <a:solidFill>
            <a:schemeClr val="accent1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12">
            <a:extLst>
              <a:ext uri="{FF2B5EF4-FFF2-40B4-BE49-F238E27FC236}">
                <a16:creationId xmlns:a16="http://schemas.microsoft.com/office/drawing/2014/main" id="{6AFB4E1E-27D1-4901-A1A3-FB85B9C47C4B}"/>
              </a:ext>
            </a:extLst>
          </p:cNvPr>
          <p:cNvSpPr/>
          <p:nvPr/>
        </p:nvSpPr>
        <p:spPr>
          <a:xfrm>
            <a:off x="4119649" y="0"/>
            <a:ext cx="3155210" cy="6858000"/>
          </a:xfrm>
          <a:custGeom>
            <a:avLst/>
            <a:gdLst>
              <a:gd name="connsiteX0" fmla="*/ 1763346 w 3155210"/>
              <a:gd name="connsiteY0" fmla="*/ 0 h 6675118"/>
              <a:gd name="connsiteX1" fmla="*/ 3155210 w 3155210"/>
              <a:gd name="connsiteY1" fmla="*/ 0 h 6675118"/>
              <a:gd name="connsiteX2" fmla="*/ 1391864 w 3155210"/>
              <a:gd name="connsiteY2" fmla="*/ 6675118 h 6675118"/>
              <a:gd name="connsiteX3" fmla="*/ 0 w 3155210"/>
              <a:gd name="connsiteY3" fmla="*/ 6675118 h 66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210" h="6675118">
                <a:moveTo>
                  <a:pt x="1763346" y="0"/>
                </a:moveTo>
                <a:lnTo>
                  <a:pt x="3155210" y="0"/>
                </a:lnTo>
                <a:lnTo>
                  <a:pt x="1391864" y="6675118"/>
                </a:lnTo>
                <a:lnTo>
                  <a:pt x="0" y="6675118"/>
                </a:lnTo>
                <a:close/>
              </a:path>
            </a:pathLst>
          </a:custGeom>
          <a:solidFill>
            <a:schemeClr val="accent1"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017FA5B3-E045-453D-8281-5617CEEBD8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0800" y="2205858"/>
            <a:ext cx="4281853" cy="3432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b="1">
                <a:solidFill>
                  <a:srgbClr val="001344"/>
                </a:solidFill>
              </a:rPr>
              <a:t>RECUPERACIÓN A TRAVÉS DEL EJERCICIO</a:t>
            </a:r>
            <a:endParaRPr lang="es-ES" sz="3600" b="1">
              <a:solidFill>
                <a:srgbClr val="E5BB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94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788C89F-5BAC-4B3A-8337-CE43E52F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49" y="151948"/>
            <a:ext cx="11811001" cy="731520"/>
          </a:xfrm>
        </p:spPr>
        <p:txBody>
          <a:bodyPr>
            <a:noAutofit/>
          </a:bodyPr>
          <a:lstStyle/>
          <a:p>
            <a:r>
              <a:rPr lang="es-ES" sz="3100"/>
              <a:t>Beneficios del ejercicio en el paciente desnutrido</a:t>
            </a:r>
          </a:p>
        </p:txBody>
      </p:sp>
      <p:pic>
        <p:nvPicPr>
          <p:cNvPr id="2" name="Picture 2" descr="IJMS | Free Full-Text | Exercise—A Panacea of Metabolic Dysregulation in  Cancer: Physiological and Molecular Insights">
            <a:extLst>
              <a:ext uri="{FF2B5EF4-FFF2-40B4-BE49-F238E27FC236}">
                <a16:creationId xmlns:a16="http://schemas.microsoft.com/office/drawing/2014/main" id="{7AC8B3DD-CE1B-EC09-80F7-21163EEF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30" y="1349148"/>
            <a:ext cx="7492158" cy="442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D57B7939-323E-1BF9-8CAA-C28A9D8E6B92}"/>
              </a:ext>
            </a:extLst>
          </p:cNvPr>
          <p:cNvSpPr txBox="1"/>
          <p:nvPr/>
        </p:nvSpPr>
        <p:spPr>
          <a:xfrm>
            <a:off x="129990" y="6465632"/>
            <a:ext cx="10510852" cy="44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Arial" panose="020B0604020202020204"/>
              </a:rPr>
              <a:t>1. </a:t>
            </a:r>
            <a:r>
              <a:rPr lang="en-US" sz="1100" err="1">
                <a:latin typeface="Arial" panose="020B0604020202020204"/>
              </a:rPr>
              <a:t>Raun</a:t>
            </a:r>
            <a:r>
              <a:rPr lang="en-US" sz="1100">
                <a:latin typeface="Arial" panose="020B0604020202020204"/>
              </a:rPr>
              <a:t> S.H. et al. Int. J. Mol. Sci. 2021;22,:3469-3492. 2. Arends J. Clin </a:t>
            </a:r>
            <a:r>
              <a:rPr lang="en-US" sz="1100" err="1">
                <a:latin typeface="Arial" panose="020B0604020202020204"/>
              </a:rPr>
              <a:t>Nutr</a:t>
            </a:r>
            <a:r>
              <a:rPr lang="en-US" sz="1100">
                <a:latin typeface="Arial" panose="020B0604020202020204"/>
              </a:rPr>
              <a:t>. 2017;36(1):11-48.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Arial" panose="020B0604020202020204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CBFC0B-FADA-2067-1062-B86769A3EB7B}"/>
              </a:ext>
            </a:extLst>
          </p:cNvPr>
          <p:cNvSpPr txBox="1"/>
          <p:nvPr/>
        </p:nvSpPr>
        <p:spPr>
          <a:xfrm>
            <a:off x="1020875" y="5721735"/>
            <a:ext cx="77745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0" i="0" u="none" strike="noStrike" baseline="0" err="1">
                <a:latin typeface="+mj-lt"/>
              </a:rPr>
              <a:t>Figura</a:t>
            </a:r>
            <a:r>
              <a:rPr lang="en-US" sz="900" b="0" i="0" u="none" strike="noStrike" baseline="0">
                <a:latin typeface="+mj-lt"/>
              </a:rPr>
              <a:t> </a:t>
            </a:r>
            <a:r>
              <a:rPr lang="en-US" sz="900" b="0" i="0" u="none" strike="noStrike" baseline="0" err="1">
                <a:latin typeface="+mj-lt"/>
              </a:rPr>
              <a:t>extraída</a:t>
            </a:r>
            <a:r>
              <a:rPr lang="en-US" sz="900" b="0" i="0" u="none" strike="noStrike" baseline="0">
                <a:latin typeface="+mj-lt"/>
              </a:rPr>
              <a:t> de</a:t>
            </a:r>
            <a:r>
              <a:rPr lang="en-US" sz="900" b="0" i="0" u="none" strike="noStrike" baseline="30000">
                <a:latin typeface="+mj-lt"/>
              </a:rPr>
              <a:t>1</a:t>
            </a:r>
            <a:r>
              <a:rPr lang="en-US" sz="900" b="0" i="0" u="none" strike="noStrike" baseline="0">
                <a:latin typeface="+mj-lt"/>
              </a:rPr>
              <a:t>- </a:t>
            </a:r>
            <a:r>
              <a:rPr lang="en-US" sz="900" b="0" i="0" u="none" strike="noStrike" baseline="0" err="1">
                <a:latin typeface="+mj-lt"/>
              </a:rPr>
              <a:t>el</a:t>
            </a:r>
            <a:r>
              <a:rPr lang="en-US" sz="900" b="0" i="0" u="none" strike="noStrike" baseline="0">
                <a:latin typeface="+mj-lt"/>
              </a:rPr>
              <a:t> </a:t>
            </a:r>
            <a:r>
              <a:rPr lang="en-US" sz="900" b="0" i="0" u="none" strike="noStrike" baseline="0" err="1">
                <a:latin typeface="+mj-lt"/>
              </a:rPr>
              <a:t>ejercicio</a:t>
            </a:r>
            <a:r>
              <a:rPr lang="en-US" sz="900" b="0" i="0" u="none" strike="noStrike" baseline="0">
                <a:latin typeface="+mj-lt"/>
              </a:rPr>
              <a:t> </a:t>
            </a:r>
            <a:r>
              <a:rPr lang="en-US" sz="900" b="0" i="0" u="none" strike="noStrike" baseline="0" err="1">
                <a:latin typeface="+mj-lt"/>
              </a:rPr>
              <a:t>puede</a:t>
            </a:r>
            <a:r>
              <a:rPr lang="en-US" sz="900" b="0" i="0" u="none" strike="noStrike" baseline="0">
                <a:latin typeface="+mj-lt"/>
              </a:rPr>
              <a:t> ser una </a:t>
            </a:r>
            <a:r>
              <a:rPr lang="en-US" sz="900" b="0" i="0" u="none" strike="noStrike" baseline="0" err="1">
                <a:latin typeface="+mj-lt"/>
              </a:rPr>
              <a:t>estrategia</a:t>
            </a:r>
            <a:r>
              <a:rPr lang="en-US" sz="900" b="0" i="0" u="none" strike="noStrike" baseline="0">
                <a:latin typeface="+mj-lt"/>
              </a:rPr>
              <a:t> para </a:t>
            </a:r>
            <a:r>
              <a:rPr lang="en-US" sz="900" b="0" i="0" u="none" strike="noStrike" baseline="0" err="1">
                <a:latin typeface="+mj-lt"/>
              </a:rPr>
              <a:t>revertir</a:t>
            </a:r>
            <a:r>
              <a:rPr lang="en-US" sz="900" b="0" i="0" u="none" strike="noStrike" baseline="0">
                <a:latin typeface="+mj-lt"/>
              </a:rPr>
              <a:t> los </a:t>
            </a:r>
            <a:r>
              <a:rPr lang="en-US" sz="900" b="0" i="0" u="none" strike="noStrike" baseline="0" err="1">
                <a:latin typeface="+mj-lt"/>
              </a:rPr>
              <a:t>trastornos</a:t>
            </a:r>
            <a:r>
              <a:rPr lang="en-US" sz="900" b="0" i="0" u="none" strike="noStrike" baseline="0">
                <a:latin typeface="+mj-lt"/>
              </a:rPr>
              <a:t> </a:t>
            </a:r>
            <a:r>
              <a:rPr lang="en-US" sz="900" b="0" i="0" u="none" strike="noStrike" baseline="0" err="1">
                <a:latin typeface="+mj-lt"/>
              </a:rPr>
              <a:t>metabólicos</a:t>
            </a:r>
            <a:r>
              <a:rPr lang="en-US" sz="900" b="0" i="0" u="none" strike="noStrike" baseline="0">
                <a:latin typeface="+mj-lt"/>
              </a:rPr>
              <a:t> en </a:t>
            </a:r>
            <a:r>
              <a:rPr lang="en-US" sz="900" b="0" i="0" u="none" strike="noStrike" baseline="0" err="1">
                <a:latin typeface="+mj-lt"/>
              </a:rPr>
              <a:t>el</a:t>
            </a:r>
            <a:r>
              <a:rPr lang="en-US" sz="900" b="0" i="0" u="none" strike="noStrike" baseline="0">
                <a:latin typeface="+mj-lt"/>
              </a:rPr>
              <a:t> </a:t>
            </a:r>
            <a:r>
              <a:rPr lang="en-US" sz="900" b="0" i="0" u="none" strike="noStrike" baseline="0" err="1">
                <a:latin typeface="+mj-lt"/>
              </a:rPr>
              <a:t>cáncer</a:t>
            </a:r>
            <a:endParaRPr lang="es-ES" sz="900">
              <a:latin typeface="+mj-lt"/>
            </a:endParaRPr>
          </a:p>
        </p:txBody>
      </p:sp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0B848AE5-D0B0-E860-4D4E-D070503C1AAE}"/>
              </a:ext>
            </a:extLst>
          </p:cNvPr>
          <p:cNvSpPr/>
          <p:nvPr/>
        </p:nvSpPr>
        <p:spPr>
          <a:xfrm>
            <a:off x="8695592" y="3925454"/>
            <a:ext cx="3191608" cy="1675245"/>
          </a:xfrm>
          <a:prstGeom prst="wedgeRoundRectCallout">
            <a:avLst>
              <a:gd name="adj1" fmla="val -90762"/>
              <a:gd name="adj2" fmla="val 19585"/>
              <a:gd name="adj3" fmla="val 16667"/>
            </a:avLst>
          </a:prstGeom>
          <a:solidFill>
            <a:srgbClr val="0F3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s-E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30C331D-6D23-33E3-2509-AE5DA038B6A0}"/>
              </a:ext>
            </a:extLst>
          </p:cNvPr>
          <p:cNvSpPr txBox="1"/>
          <p:nvPr/>
        </p:nvSpPr>
        <p:spPr>
          <a:xfrm>
            <a:off x="8695592" y="4001841"/>
            <a:ext cx="3191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bg1"/>
                </a:solidFill>
              </a:rPr>
              <a:t>Se debe mantener o aumentar el nivel de actividad física para </a:t>
            </a:r>
            <a:r>
              <a:rPr lang="es-ES" b="1">
                <a:solidFill>
                  <a:schemeClr val="bg1"/>
                </a:solidFill>
              </a:rPr>
              <a:t>mantener la masa muscular, la función física y los patrones metabólicos</a:t>
            </a:r>
            <a:r>
              <a:rPr lang="es-ES" baseline="30000">
                <a:solidFill>
                  <a:schemeClr val="bg1"/>
                </a:solidFill>
              </a:rPr>
              <a:t>2</a:t>
            </a:r>
            <a:r>
              <a:rPr lang="es-E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1BE7EAE-FA33-C0DF-CF1C-17CF2012462E}"/>
              </a:ext>
            </a:extLst>
          </p:cNvPr>
          <p:cNvSpPr txBox="1">
            <a:spLocks/>
          </p:cNvSpPr>
          <p:nvPr/>
        </p:nvSpPr>
        <p:spPr>
          <a:xfrm>
            <a:off x="8695592" y="1490061"/>
            <a:ext cx="3823417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cap="none">
                <a:solidFill>
                  <a:srgbClr val="0F3C7D"/>
                </a:solidFill>
                <a:latin typeface="+mn-lt"/>
              </a:rPr>
              <a:t>El ejercicio mejora la sensibilidad la insulina, hiperlipidemia, la función mitocondrial, inflamación, masa muscular y función</a:t>
            </a:r>
            <a:r>
              <a:rPr lang="es-ES" cap="none" baseline="30000">
                <a:solidFill>
                  <a:srgbClr val="0F3C7D"/>
                </a:solidFill>
                <a:latin typeface="+mn-lt"/>
              </a:rPr>
              <a:t>1</a:t>
            </a:r>
            <a:endParaRPr lang="es-ES" baseline="3000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6A54711-A06C-DB32-9A5F-BBC187A4ADB1}"/>
              </a:ext>
            </a:extLst>
          </p:cNvPr>
          <p:cNvSpPr txBox="1"/>
          <p:nvPr/>
        </p:nvSpPr>
        <p:spPr>
          <a:xfrm>
            <a:off x="1191899" y="1080596"/>
            <a:ext cx="287726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Ejemplo paciente oncológico</a:t>
            </a:r>
          </a:p>
        </p:txBody>
      </p:sp>
    </p:spTree>
    <p:extLst>
      <p:ext uri="{BB962C8B-B14F-4D97-AF65-F5344CB8AC3E}">
        <p14:creationId xmlns:p14="http://schemas.microsoft.com/office/powerpoint/2010/main" val="3978430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4B5A40D-3324-B277-A883-CBEE2513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235722"/>
            <a:ext cx="10515600" cy="936804"/>
          </a:xfrm>
        </p:spPr>
        <p:txBody>
          <a:bodyPr>
            <a:normAutofit fontScale="90000"/>
          </a:bodyPr>
          <a:lstStyle/>
          <a:p>
            <a:r>
              <a:rPr lang="es-ES"/>
              <a:t>El ejercicio durante y tras el tratamiento se ha asociado con reducción 30-60% de recaídas y mortalidad</a:t>
            </a:r>
            <a:r>
              <a:rPr lang="es-ES" baseline="30000"/>
              <a:t>1</a:t>
            </a:r>
            <a:br>
              <a:rPr lang="es-ES"/>
            </a:br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F266166-715E-6C37-B563-5EEF63333DD3}"/>
              </a:ext>
            </a:extLst>
          </p:cNvPr>
          <p:cNvSpPr txBox="1"/>
          <p:nvPr/>
        </p:nvSpPr>
        <p:spPr>
          <a:xfrm>
            <a:off x="1529861" y="1570673"/>
            <a:ext cx="7859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-&gt; Recomendada una combinación de ejercicios aeróbicos y de resistencia</a:t>
            </a:r>
            <a:r>
              <a:rPr lang="es-ES" baseline="30000"/>
              <a:t>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/>
          </a:p>
        </p:txBody>
      </p:sp>
      <p:graphicFrame>
        <p:nvGraphicFramePr>
          <p:cNvPr id="5" name="Tabla 18">
            <a:extLst>
              <a:ext uri="{FF2B5EF4-FFF2-40B4-BE49-F238E27FC236}">
                <a16:creationId xmlns:a16="http://schemas.microsoft.com/office/drawing/2014/main" id="{61E3AD30-C87F-5AC6-F178-D112C7AD403E}"/>
              </a:ext>
            </a:extLst>
          </p:cNvPr>
          <p:cNvGraphicFramePr>
            <a:graphicFrameLocks noGrp="1"/>
          </p:cNvGraphicFramePr>
          <p:nvPr/>
        </p:nvGraphicFramePr>
        <p:xfrm>
          <a:off x="2216638" y="2072322"/>
          <a:ext cx="8737113" cy="3085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371">
                  <a:extLst>
                    <a:ext uri="{9D8B030D-6E8A-4147-A177-3AD203B41FA5}">
                      <a16:colId xmlns:a16="http://schemas.microsoft.com/office/drawing/2014/main" val="2622625233"/>
                    </a:ext>
                  </a:extLst>
                </a:gridCol>
                <a:gridCol w="2912371">
                  <a:extLst>
                    <a:ext uri="{9D8B030D-6E8A-4147-A177-3AD203B41FA5}">
                      <a16:colId xmlns:a16="http://schemas.microsoft.com/office/drawing/2014/main" val="3959177762"/>
                    </a:ext>
                  </a:extLst>
                </a:gridCol>
                <a:gridCol w="2912371">
                  <a:extLst>
                    <a:ext uri="{9D8B030D-6E8A-4147-A177-3AD203B41FA5}">
                      <a16:colId xmlns:a16="http://schemas.microsoft.com/office/drawing/2014/main" val="3799110829"/>
                    </a:ext>
                  </a:extLst>
                </a:gridCol>
              </a:tblGrid>
              <a:tr h="456895">
                <a:tc gridSpan="3">
                  <a:txBody>
                    <a:bodyPr/>
                    <a:lstStyle/>
                    <a:p>
                      <a:r>
                        <a:rPr lang="es-ES" sz="1600"/>
                        <a:t>BENEFICIOS ESPERADOS PARA EL PACIENTE POR TIPO DE EJERCICIO</a:t>
                      </a:r>
                      <a:r>
                        <a:rPr lang="es-ES" sz="1600" baseline="30000"/>
                        <a:t>3</a:t>
                      </a:r>
                      <a:r>
                        <a:rPr lang="es-ES" sz="160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26847"/>
                  </a:ext>
                </a:extLst>
              </a:tr>
              <a:tr h="713507">
                <a:tc>
                  <a:txBody>
                    <a:bodyPr/>
                    <a:lstStyle/>
                    <a:p>
                      <a:pPr algn="ctr"/>
                      <a:r>
                        <a:rPr lang="es-ES" sz="1600" b="1">
                          <a:solidFill>
                            <a:srgbClr val="001344"/>
                          </a:solidFill>
                        </a:rPr>
                        <a:t>AERÓBICOS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>
                          <a:solidFill>
                            <a:srgbClr val="001344"/>
                          </a:solidFill>
                        </a:rPr>
                        <a:t>RESISTENCIA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>
                          <a:solidFill>
                            <a:srgbClr val="001344"/>
                          </a:solidFill>
                        </a:rPr>
                        <a:t>COMBINACIÓN </a:t>
                      </a:r>
                    </a:p>
                    <a:p>
                      <a:pPr algn="ctr"/>
                      <a:r>
                        <a:rPr lang="es-ES" sz="1600">
                          <a:solidFill>
                            <a:srgbClr val="001344"/>
                          </a:solidFill>
                        </a:rPr>
                        <a:t>(aeróbicos+ resistencia)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488801"/>
                  </a:ext>
                </a:extLst>
              </a:tr>
              <a:tr h="191520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Reducción de ansiedad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Menor depresión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Reducción de fatiga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Mejor calidad de vida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Mejor función física percibida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Reducción de fatiga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Mejor calidad de vida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No riesgo de exacerbación de linfedema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Mejor función física percibida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Reducción de ansiedad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Menor depresión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Reducción de fatiga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Mejor calidad de vida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/>
                        <a:t>Mejor función física percibida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38674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4860BA9-B771-49F9-A3DA-47E0DD2E7DDE}"/>
              </a:ext>
            </a:extLst>
          </p:cNvPr>
          <p:cNvSpPr txBox="1"/>
          <p:nvPr/>
        </p:nvSpPr>
        <p:spPr>
          <a:xfrm>
            <a:off x="2216638" y="5213600"/>
            <a:ext cx="60935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/>
              <a:t>Tabla extraída y traducida de</a:t>
            </a:r>
            <a:r>
              <a:rPr lang="es-ES" sz="900" baseline="30000"/>
              <a:t>3</a:t>
            </a:r>
            <a:r>
              <a:rPr lang="es-ES" sz="900"/>
              <a:t>: Beneficios esperados para el paciente oncológico por tipo de ejercicio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8FBC3E6-732D-C870-C760-76BBF71A26D8}"/>
              </a:ext>
            </a:extLst>
          </p:cNvPr>
          <p:cNvGrpSpPr/>
          <p:nvPr/>
        </p:nvGrpSpPr>
        <p:grpSpPr>
          <a:xfrm>
            <a:off x="194814" y="2388094"/>
            <a:ext cx="2163394" cy="1315746"/>
            <a:chOff x="194814" y="2388094"/>
            <a:chExt cx="2163394" cy="1315746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44FC0911-B051-050C-1985-19E60880D1E1}"/>
                </a:ext>
              </a:extLst>
            </p:cNvPr>
            <p:cNvSpPr/>
            <p:nvPr/>
          </p:nvSpPr>
          <p:spPr>
            <a:xfrm>
              <a:off x="271462" y="2388094"/>
              <a:ext cx="2010099" cy="1200330"/>
            </a:xfrm>
            <a:prstGeom prst="roundRect">
              <a:avLst/>
            </a:prstGeom>
            <a:solidFill>
              <a:srgbClr val="0F3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s-E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CB1A36D-2BB7-2F66-2BCB-CAC7ADE574BD}"/>
                </a:ext>
              </a:extLst>
            </p:cNvPr>
            <p:cNvSpPr txBox="1"/>
            <p:nvPr/>
          </p:nvSpPr>
          <p:spPr>
            <a:xfrm>
              <a:off x="194814" y="2503511"/>
              <a:ext cx="21633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>
                  <a:solidFill>
                    <a:schemeClr val="bg1"/>
                  </a:solidFill>
                </a:rPr>
                <a:t>Min. 30 min </a:t>
              </a:r>
            </a:p>
            <a:p>
              <a:pPr algn="ctr"/>
              <a:r>
                <a:rPr lang="es-ES">
                  <a:solidFill>
                    <a:schemeClr val="bg1"/>
                  </a:solidFill>
                </a:rPr>
                <a:t>X 3 veces/semana</a:t>
              </a:r>
            </a:p>
            <a:p>
              <a:pPr algn="ctr"/>
              <a:r>
                <a:rPr lang="es-ES">
                  <a:solidFill>
                    <a:schemeClr val="bg1"/>
                  </a:solidFill>
                </a:rPr>
                <a:t>8-12 semanas</a:t>
              </a:r>
              <a:r>
                <a:rPr lang="es-ES" baseline="30000">
                  <a:solidFill>
                    <a:schemeClr val="bg1"/>
                  </a:solidFill>
                </a:rPr>
                <a:t>3</a:t>
              </a:r>
              <a:r>
                <a:rPr lang="es-ES">
                  <a:solidFill>
                    <a:schemeClr val="bg1"/>
                  </a:solidFill>
                </a:rPr>
                <a:t> </a:t>
              </a:r>
            </a:p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9C7D28C0-B30F-E590-74EF-85F456382F0C}"/>
              </a:ext>
            </a:extLst>
          </p:cNvPr>
          <p:cNvSpPr txBox="1"/>
          <p:nvPr/>
        </p:nvSpPr>
        <p:spPr>
          <a:xfrm>
            <a:off x="129990" y="6307221"/>
            <a:ext cx="12062010" cy="80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100">
                <a:latin typeface="Arial" panose="020B0604020202020204"/>
              </a:rPr>
              <a:t>1. Schwartz A. et al. Oncology (Williston Park). 2017;31(10):711–717. 2. Arends J. Clin </a:t>
            </a:r>
            <a:r>
              <a:rPr lang="en-US" sz="1100" err="1">
                <a:latin typeface="Arial" panose="020B0604020202020204"/>
              </a:rPr>
              <a:t>Nutr</a:t>
            </a:r>
            <a:r>
              <a:rPr lang="en-US" sz="1100">
                <a:latin typeface="Arial" panose="020B0604020202020204"/>
              </a:rPr>
              <a:t>. 2017;36(1):11-48. 3. Campbell K.L et al. Med Sci Sports </a:t>
            </a:r>
            <a:r>
              <a:rPr lang="en-US" sz="1100" err="1">
                <a:latin typeface="Arial" panose="020B0604020202020204"/>
              </a:rPr>
              <a:t>Exerc</a:t>
            </a:r>
            <a:r>
              <a:rPr lang="en-US" sz="1100">
                <a:latin typeface="Arial" panose="020B0604020202020204"/>
              </a:rPr>
              <a:t>. 2019;51(11):2375-2390.</a:t>
            </a:r>
          </a:p>
          <a:p>
            <a:pPr>
              <a:lnSpc>
                <a:spcPct val="107000"/>
              </a:lnSpc>
            </a:pPr>
            <a:r>
              <a:rPr lang="en-US" sz="1100">
                <a:latin typeface="Arial" panose="020B0604020202020204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Arial" panose="020B0604020202020204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97335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F18E67D-82DB-49B1-53CE-1DEE0BD6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659"/>
            <a:ext cx="10515600" cy="936804"/>
          </a:xfrm>
        </p:spPr>
        <p:txBody>
          <a:bodyPr>
            <a:normAutofit fontScale="90000"/>
          </a:bodyPr>
          <a:lstStyle/>
          <a:p>
            <a:r>
              <a:rPr lang="es-ES"/>
              <a:t>A pesar del beneficio, el 80% de los profesionales declaran “no saber cuándo y cómo implementarlo”</a:t>
            </a:r>
            <a:r>
              <a:rPr lang="es-ES" baseline="30000"/>
              <a:t>1</a:t>
            </a:r>
            <a:br>
              <a:rPr lang="es-ES"/>
            </a:br>
            <a:endParaRPr lang="es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BA3DA85-4B5B-61CD-BB87-102BAA62D8B3}"/>
              </a:ext>
            </a:extLst>
          </p:cNvPr>
          <p:cNvGrpSpPr/>
          <p:nvPr/>
        </p:nvGrpSpPr>
        <p:grpSpPr>
          <a:xfrm>
            <a:off x="986112" y="2981204"/>
            <a:ext cx="8843321" cy="2624286"/>
            <a:chOff x="1694913" y="3406441"/>
            <a:chExt cx="8843321" cy="262428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5C19057-86E4-E33E-EC4C-2BF0FD0A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4913" y="3406441"/>
              <a:ext cx="5613498" cy="2585744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F30863D-6CD6-FBE6-CE68-8A7CEF69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5149" y="4756619"/>
              <a:ext cx="5923085" cy="1274108"/>
            </a:xfrm>
            <a:prstGeom prst="rect">
              <a:avLst/>
            </a:prstGeom>
          </p:spPr>
        </p:pic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885F843-E627-E0B4-F345-F1A7CA434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10" y="1269298"/>
            <a:ext cx="2309813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44C6C3-B860-0CBB-54E4-1304718E8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229" y="1135463"/>
            <a:ext cx="6349204" cy="1293687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81856D0B-0AD3-C92C-A3B0-F45F82E4C226}"/>
              </a:ext>
            </a:extLst>
          </p:cNvPr>
          <p:cNvGrpSpPr/>
          <p:nvPr/>
        </p:nvGrpSpPr>
        <p:grpSpPr>
          <a:xfrm>
            <a:off x="838200" y="2423052"/>
            <a:ext cx="5715563" cy="320887"/>
            <a:chOff x="829775" y="2860104"/>
            <a:chExt cx="5715563" cy="320887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3EDC25F-ED41-8530-AD90-57B9AB1ED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775" y="2940125"/>
              <a:ext cx="5715563" cy="240866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AAD9794-E91A-D526-E931-7ECA89815757}"/>
                </a:ext>
              </a:extLst>
            </p:cNvPr>
            <p:cNvSpPr txBox="1"/>
            <p:nvPr/>
          </p:nvSpPr>
          <p:spPr>
            <a:xfrm>
              <a:off x="6196563" y="2860104"/>
              <a:ext cx="2343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00">
                  <a:solidFill>
                    <a:srgbClr val="096FAF"/>
                  </a:solidFill>
                </a:rPr>
                <a:t>2</a:t>
              </a: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D523F0-1F2C-F568-B77F-5CDF6253EAA3}"/>
              </a:ext>
            </a:extLst>
          </p:cNvPr>
          <p:cNvSpPr txBox="1"/>
          <p:nvPr/>
        </p:nvSpPr>
        <p:spPr>
          <a:xfrm>
            <a:off x="113122" y="6285801"/>
            <a:ext cx="11745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/>
              </a:rPr>
              <a:t>1. Schwartz A. et al. Oncology (Williston Park). 2017;31(10):711–717. 2. </a:t>
            </a:r>
            <a:r>
              <a:rPr lang="es-ES" sz="1100">
                <a:latin typeface="Arial" panose="020B0604020202020204"/>
              </a:rPr>
              <a:t>Manual de Abordaje multidisciplinar de la terapia nutricional e intervención con prescripción de ejercicio físico (Abbott NET 2022). ISBN: 978-84-125711-5-8</a:t>
            </a:r>
          </a:p>
        </p:txBody>
      </p:sp>
    </p:spTree>
    <p:extLst>
      <p:ext uri="{BB962C8B-B14F-4D97-AF65-F5344CB8AC3E}">
        <p14:creationId xmlns:p14="http://schemas.microsoft.com/office/powerpoint/2010/main" val="2083981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738A797-0B75-14D1-7617-D63540F7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HERRAMIENTAS PARA LA RECOMENDACIÓN DE EJERCICIO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E4067B-78A3-3B0D-108B-F079C3BD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72284"/>
            <a:ext cx="2158722" cy="9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AE8A918-0F9B-ACA4-5FEB-5684BBB0AF7F}"/>
              </a:ext>
            </a:extLst>
          </p:cNvPr>
          <p:cNvSpPr txBox="1"/>
          <p:nvPr/>
        </p:nvSpPr>
        <p:spPr>
          <a:xfrm>
            <a:off x="718127" y="1932124"/>
            <a:ext cx="26808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b="0" i="0">
                <a:solidFill>
                  <a:srgbClr val="212529"/>
                </a:solidFill>
                <a:effectLst/>
                <a:latin typeface="Calibri" panose="020F0502020204030204" pitchFamily="34" charset="0"/>
              </a:rPr>
              <a:t>Herramientas para prescripción de ejercicio con el que prevenir fragilidad y caídas.</a:t>
            </a:r>
            <a:endParaRPr lang="es-ES" sz="105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A7B1B5-E92B-13DF-DBE8-0ED2E6033F9D}"/>
              </a:ext>
            </a:extLst>
          </p:cNvPr>
          <p:cNvSpPr txBox="1"/>
          <p:nvPr/>
        </p:nvSpPr>
        <p:spPr>
          <a:xfrm>
            <a:off x="718127" y="23476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Acceso: </a:t>
            </a:r>
            <a:r>
              <a:rPr lang="es-ES">
                <a:hlinkClick r:id="rId3"/>
              </a:rPr>
              <a:t>https://vivifrail.com/es/inicio/</a:t>
            </a:r>
            <a:endParaRPr lang="es-ES"/>
          </a:p>
          <a:p>
            <a:endParaRPr lang="es-E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9456E0-8195-DC7E-91C2-59741D13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3" y="3428999"/>
            <a:ext cx="1445629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0501EB4-69EC-0701-81FF-350B19A052AD}"/>
              </a:ext>
            </a:extLst>
          </p:cNvPr>
          <p:cNvSpPr txBox="1"/>
          <p:nvPr/>
        </p:nvSpPr>
        <p:spPr>
          <a:xfrm>
            <a:off x="718127" y="4436763"/>
            <a:ext cx="24314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>
                <a:solidFill>
                  <a:srgbClr val="212529"/>
                </a:solidFill>
                <a:latin typeface="Calibri" panose="020F0502020204030204" pitchFamily="34" charset="0"/>
              </a:rPr>
              <a:t>Herramienta diseñada por Nestlé para realizar valoración nutricional y capacidad funcional para desarrollar plan nutricional y de ejercicio.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7F33710-771F-C137-0F2C-FCAE818D6EED}"/>
              </a:ext>
            </a:extLst>
          </p:cNvPr>
          <p:cNvSpPr txBox="1"/>
          <p:nvPr/>
        </p:nvSpPr>
        <p:spPr>
          <a:xfrm>
            <a:off x="718127" y="51631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Acceso: </a:t>
            </a:r>
            <a:r>
              <a:rPr lang="es-ES">
                <a:hlinkClick r:id="rId5"/>
              </a:rPr>
              <a:t>https://www.nutricionyejercicio.es/</a:t>
            </a:r>
            <a:endParaRPr lang="es-ES"/>
          </a:p>
          <a:p>
            <a:endParaRPr lang="es-ES"/>
          </a:p>
          <a:p>
            <a:endParaRPr lang="es-E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31EF68F-B322-A757-C1EE-A7C420234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28" y="1028445"/>
            <a:ext cx="29051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15206D8-6D76-2E02-38D3-4A1C25F692A1}"/>
              </a:ext>
            </a:extLst>
          </p:cNvPr>
          <p:cNvSpPr txBox="1"/>
          <p:nvPr/>
        </p:nvSpPr>
        <p:spPr>
          <a:xfrm>
            <a:off x="5155910" y="2059081"/>
            <a:ext cx="397163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>
                <a:solidFill>
                  <a:srgbClr val="212529"/>
                </a:solidFill>
                <a:latin typeface="Calibri" panose="020F0502020204030204" pitchFamily="34" charset="0"/>
              </a:rPr>
              <a:t>Herramienta desarrollada por Abbott para realizar evaluaciones funcionales y nutricionales. Incluye una propuesta final de ejercicio físico adaptada a perfiles de pacientes.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A7AD799-0BDA-E5CC-3752-F296AAD97761}"/>
              </a:ext>
            </a:extLst>
          </p:cNvPr>
          <p:cNvSpPr txBox="1"/>
          <p:nvPr/>
        </p:nvSpPr>
        <p:spPr>
          <a:xfrm>
            <a:off x="5058794" y="51836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Acceso: </a:t>
            </a:r>
            <a:r>
              <a:rPr lang="es-ES">
                <a:hlinkClick r:id="rId7"/>
              </a:rPr>
              <a:t>http://nutricia.es/nutriactiva/</a:t>
            </a:r>
            <a:endParaRPr lang="es-ES"/>
          </a:p>
          <a:p>
            <a:endParaRPr lang="es-E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564EFF8-A641-3E22-12C6-138E3253A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10" y="3507606"/>
            <a:ext cx="1632102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891D99F-3215-C0FB-9C27-0282081F22F6}"/>
              </a:ext>
            </a:extLst>
          </p:cNvPr>
          <p:cNvSpPr txBox="1"/>
          <p:nvPr/>
        </p:nvSpPr>
        <p:spPr>
          <a:xfrm>
            <a:off x="5058794" y="4445025"/>
            <a:ext cx="35398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>
                <a:solidFill>
                  <a:srgbClr val="212529"/>
                </a:solidFill>
                <a:latin typeface="Calibri" panose="020F0502020204030204" pitchFamily="34" charset="0"/>
              </a:rPr>
              <a:t>Aplicación desarrollada por Nutricia para favorecer la recuperación funcional y nutricional de los pacientes mayores combinando recomendaciones nutricionales con actividad física individualizada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32D50AE-5FCB-A76B-D141-9C3845405199}"/>
              </a:ext>
            </a:extLst>
          </p:cNvPr>
          <p:cNvSpPr txBox="1"/>
          <p:nvPr/>
        </p:nvSpPr>
        <p:spPr>
          <a:xfrm>
            <a:off x="5058794" y="26833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Acceso: </a:t>
            </a:r>
            <a:r>
              <a:rPr lang="es-ES">
                <a:hlinkClick r:id="rId9"/>
              </a:rPr>
              <a:t>https://abbottnet.es/</a:t>
            </a:r>
            <a:endParaRPr lang="es-ES"/>
          </a:p>
          <a:p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DF21BEE-6561-1839-4292-48042A0B06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1697" y="1390315"/>
            <a:ext cx="1632103" cy="74955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A5304A7-27FC-6471-1D87-0C91168103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999" t="6825" r="3545" b="5111"/>
          <a:stretch/>
        </p:blipFill>
        <p:spPr>
          <a:xfrm>
            <a:off x="11027002" y="1879374"/>
            <a:ext cx="849735" cy="871627"/>
          </a:xfrm>
          <a:prstGeom prst="ellipse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D42C82E-7DEE-6E9F-5573-A9885BB8EEE6}"/>
              </a:ext>
            </a:extLst>
          </p:cNvPr>
          <p:cNvSpPr txBox="1"/>
          <p:nvPr/>
        </p:nvSpPr>
        <p:spPr>
          <a:xfrm>
            <a:off x="9146164" y="2393425"/>
            <a:ext cx="25996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Acceso: </a:t>
            </a:r>
            <a:r>
              <a:rPr lang="es-ES">
                <a:hlinkClick r:id="rId12"/>
              </a:rPr>
              <a:t>https://www.seen.es/ModulGEX/workspace/publico/modulos/web/docs/apartados/2814/071221_032103_4685530592.pdf</a:t>
            </a:r>
            <a:endParaRPr lang="es-ES"/>
          </a:p>
          <a:p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3B7D7AA-AA33-00D1-9188-36227505EC11}"/>
              </a:ext>
            </a:extLst>
          </p:cNvPr>
          <p:cNvSpPr txBox="1"/>
          <p:nvPr/>
        </p:nvSpPr>
        <p:spPr>
          <a:xfrm>
            <a:off x="378406" y="6210555"/>
            <a:ext cx="11498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/>
              <a:t>Información extraída de Portal SEEN otras Herramientas útiles en nutrición (ver: </a:t>
            </a:r>
            <a:r>
              <a:rPr lang="es-ES" sz="1100">
                <a:hlinkClick r:id="rId13"/>
              </a:rPr>
              <a:t>https://www.seen.es/portal/herramientas/nutricion-clinica-y-dietetica?idTipoApartado=z6z%2FQkZvJrWSLFKJRW8LYw%3D%3D&amp;idCategoria=FqJirakYROZWYLbvhAsjZg%3D%3D</a:t>
            </a:r>
            <a:r>
              <a:rPr lang="es-ES" sz="1100"/>
              <a:t>. Consultado julio 2023</a:t>
            </a:r>
          </a:p>
        </p:txBody>
      </p:sp>
    </p:spTree>
    <p:extLst>
      <p:ext uri="{BB962C8B-B14F-4D97-AF65-F5344CB8AC3E}">
        <p14:creationId xmlns:p14="http://schemas.microsoft.com/office/powerpoint/2010/main" val="359632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 41">
            <a:extLst>
              <a:ext uri="{FF2B5EF4-FFF2-40B4-BE49-F238E27FC236}">
                <a16:creationId xmlns:a16="http://schemas.microsoft.com/office/drawing/2014/main" id="{8EA67C8F-8A04-EC8B-42F5-D303B920AFF5}"/>
              </a:ext>
            </a:extLst>
          </p:cNvPr>
          <p:cNvSpPr/>
          <p:nvPr/>
        </p:nvSpPr>
        <p:spPr>
          <a:xfrm>
            <a:off x="1329996" y="6134100"/>
            <a:ext cx="10515600" cy="184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131F8B5-3C1F-E110-C6FB-C93B9260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1" y="4423730"/>
            <a:ext cx="1076325" cy="7671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6BB8A-51C9-4ED4-F180-D8FC2702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7559"/>
            <a:ext cx="10515600" cy="1325563"/>
          </a:xfrm>
        </p:spPr>
        <p:txBody>
          <a:bodyPr/>
          <a:lstStyle/>
          <a:p>
            <a:r>
              <a:rPr lang="es-ES_tradnl"/>
              <a:t>Fases del proyecto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48DD888-AB20-4655-8FBF-CF2864BC3033}"/>
              </a:ext>
            </a:extLst>
          </p:cNvPr>
          <p:cNvGrpSpPr/>
          <p:nvPr/>
        </p:nvGrpSpPr>
        <p:grpSpPr>
          <a:xfrm>
            <a:off x="48098" y="1283089"/>
            <a:ext cx="11826615" cy="5242963"/>
            <a:chOff x="-143185" y="1251749"/>
            <a:chExt cx="11826615" cy="524296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0A7F35E-C501-1A30-1D47-ACD090CB2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3916" y="4267257"/>
              <a:ext cx="1076325" cy="89154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2C2BCBC-FE1E-E871-0636-E95014B374B2}"/>
                </a:ext>
              </a:extLst>
            </p:cNvPr>
            <p:cNvSpPr txBox="1"/>
            <p:nvPr/>
          </p:nvSpPr>
          <p:spPr>
            <a:xfrm>
              <a:off x="1019322" y="4319357"/>
              <a:ext cx="144754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bg1"/>
                  </a:solidFill>
                </a:rPr>
                <a:t>2. ENCUESTA </a:t>
              </a:r>
            </a:p>
            <a:p>
              <a:pPr algn="ctr"/>
              <a:r>
                <a:rPr lang="es-ES" sz="1400" b="1">
                  <a:solidFill>
                    <a:schemeClr val="bg1"/>
                  </a:solidFill>
                </a:rPr>
                <a:t>BASAL* </a:t>
              </a:r>
            </a:p>
            <a:p>
              <a:pPr algn="ctr"/>
              <a:r>
                <a:rPr lang="es-ES" sz="1000"/>
                <a:t>(especialista/centro)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29A24E0-F521-C71C-8E51-2AB59D38EE00}"/>
                </a:ext>
              </a:extLst>
            </p:cNvPr>
            <p:cNvSpPr txBox="1"/>
            <p:nvPr/>
          </p:nvSpPr>
          <p:spPr>
            <a:xfrm>
              <a:off x="1138711" y="5443392"/>
              <a:ext cx="1106393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PUNTO DE PARTIDA </a:t>
              </a:r>
            </a:p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POR ESPECIALISTA </a:t>
              </a:r>
            </a:p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Y CENTRO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462EF22F-4CB2-F25B-6D98-2FF035DF8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7475" y="3511775"/>
              <a:ext cx="1381247" cy="1655064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42755C6-79FD-9D6F-1DFF-B2775EADC85B}"/>
                </a:ext>
              </a:extLst>
            </p:cNvPr>
            <p:cNvSpPr txBox="1"/>
            <p:nvPr/>
          </p:nvSpPr>
          <p:spPr>
            <a:xfrm>
              <a:off x="2359152" y="3556861"/>
              <a:ext cx="1504797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bg1"/>
                  </a:solidFill>
                </a:rPr>
                <a:t>3. DOTACIÓN Y FORMACIÓN CENTROS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/>
                <a:t>Formación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/>
                <a:t>Recursos cribado + valoración MM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/>
                <a:t>Kit para pacientes</a:t>
              </a: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BECE264-EF9D-24D7-71C8-C455AD241526}"/>
                </a:ext>
              </a:extLst>
            </p:cNvPr>
            <p:cNvSpPr/>
            <p:nvPr/>
          </p:nvSpPr>
          <p:spPr>
            <a:xfrm>
              <a:off x="1189878" y="5300642"/>
              <a:ext cx="1029496" cy="11742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3B09CF3-1D0D-ACA4-E999-5EE780E0633E}"/>
                </a:ext>
              </a:extLst>
            </p:cNvPr>
            <p:cNvSpPr/>
            <p:nvPr/>
          </p:nvSpPr>
          <p:spPr>
            <a:xfrm>
              <a:off x="2359152" y="5305818"/>
              <a:ext cx="1449569" cy="11888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AFDA9B5-28D7-6E97-B049-167839E7AB8E}"/>
                </a:ext>
              </a:extLst>
            </p:cNvPr>
            <p:cNvSpPr txBox="1"/>
            <p:nvPr/>
          </p:nvSpPr>
          <p:spPr>
            <a:xfrm>
              <a:off x="2292978" y="5386716"/>
              <a:ext cx="156934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HOMOGENEIZACIÓN </a:t>
              </a:r>
            </a:p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DE CONOCIMIENTOS Y RECURSOS</a:t>
              </a:r>
            </a:p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25 REUNIONES + COORDINADOR LIDERAN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40925ED-76FD-EBCE-3050-C18AF1AD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6999" y="2771112"/>
              <a:ext cx="2102881" cy="2395728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BF955E97-C2A6-AA18-DD33-95BDC118E70A}"/>
                </a:ext>
              </a:extLst>
            </p:cNvPr>
            <p:cNvSpPr txBox="1"/>
            <p:nvPr/>
          </p:nvSpPr>
          <p:spPr>
            <a:xfrm>
              <a:off x="4005570" y="2803698"/>
              <a:ext cx="2039285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bg1"/>
                  </a:solidFill>
                </a:rPr>
                <a:t>4. PUESTA EN PRÁCTICA</a:t>
              </a:r>
            </a:p>
            <a:p>
              <a:pPr algn="ctr"/>
              <a:endParaRPr lang="es-ES" sz="700"/>
            </a:p>
            <a:p>
              <a:pPr marL="228600" indent="-228600">
                <a:buFont typeface="+mj-lt"/>
                <a:buAutoNum type="alphaLcParenR"/>
              </a:pPr>
              <a:r>
                <a:rPr lang="es-ES" sz="1000"/>
                <a:t>En pacientes hospitalizados registrar: Cribado músculo/Función + Cribado Nutricional + Codificación + Intervención + Kit paciente</a:t>
              </a:r>
            </a:p>
            <a:p>
              <a:pPr marL="228600" indent="-228600">
                <a:buFont typeface="+mj-lt"/>
                <a:buAutoNum type="alphaLcParenR"/>
              </a:pPr>
              <a:endParaRPr lang="es-ES" sz="1000"/>
            </a:p>
            <a:p>
              <a:pPr marL="228600" indent="-228600">
                <a:buFont typeface="+mj-lt"/>
                <a:buAutoNum type="alphaLcParenR"/>
              </a:pPr>
              <a:r>
                <a:rPr lang="es-ES" sz="1000"/>
                <a:t>En Consulta Externa (3 meses): Seguimiento con Cribado músculo/Función + Cribado Nutricional + encuesta satisfacción/calidad paciente</a:t>
              </a:r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8C601F7-6CA0-ACB1-5645-60236CAC4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9369" y="1788930"/>
              <a:ext cx="2604739" cy="3382101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700C74B-0251-358B-AD87-E295D423F64A}"/>
                </a:ext>
              </a:extLst>
            </p:cNvPr>
            <p:cNvSpPr txBox="1"/>
            <p:nvPr/>
          </p:nvSpPr>
          <p:spPr>
            <a:xfrm>
              <a:off x="6242752" y="1736635"/>
              <a:ext cx="2667194" cy="350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chemeClr val="bg1"/>
                  </a:solidFill>
                </a:rPr>
                <a:t>5. PUESTA EN COMÚN APRENDIZAJES Y EXPERIENCIAS- FOCUS GROUPS</a:t>
              </a:r>
              <a:endParaRPr lang="es-ES" sz="1000" dirty="0"/>
            </a:p>
            <a:p>
              <a:pPr marL="228600" indent="-228600">
                <a:buFont typeface="+mj-lt"/>
                <a:buAutoNum type="arabicPeriod"/>
              </a:pPr>
              <a:endParaRPr lang="es-E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s-ES" sz="1000" dirty="0"/>
                <a:t>Cuantificación del impacto de la actividad para el HCP (codificación, cribado, formación paciente, satisfacción del paciente, adherencia al tratamiento)</a:t>
              </a:r>
            </a:p>
            <a:p>
              <a:pPr marL="228600" indent="-228600">
                <a:buFont typeface="+mj-lt"/>
                <a:buAutoNum type="arabicPeriod"/>
              </a:pPr>
              <a:endParaRPr lang="es-E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s-ES" sz="1000" dirty="0"/>
                <a:t>Cuantificación del impacto económico (HEOR) de la codificación, cribado y formación paciente en tiempo consulta, satisfacción del paciente, adherencia pauta. </a:t>
              </a:r>
            </a:p>
            <a:p>
              <a:pPr marL="228600" indent="-228600">
                <a:buFont typeface="+mj-lt"/>
                <a:buAutoNum type="arabicPeriod"/>
              </a:pPr>
              <a:endParaRPr lang="es-E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s-ES" sz="1000" dirty="0"/>
                <a:t>Elaboración del protocolo del Registro Nacional del Músculo y Nutrición y creación del Manifiesto/Documento compromiso por la salud muscular del paciente</a:t>
              </a:r>
            </a:p>
            <a:p>
              <a:pPr marL="228600" indent="-228600">
                <a:buFont typeface="+mj-lt"/>
                <a:buAutoNum type="arabicPeriod"/>
              </a:pPr>
              <a:endParaRPr lang="es-ES" sz="1000" dirty="0"/>
            </a:p>
            <a:p>
              <a:pPr marL="228600" indent="-228600">
                <a:buFont typeface="+mj-lt"/>
                <a:buAutoNum type="arabicPeriod"/>
              </a:pPr>
              <a:r>
                <a:rPr lang="es-ES" sz="1000" dirty="0"/>
                <a:t>Realización sesión clínica en cada centro con los principales resultados</a:t>
              </a: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0BCAB8F1-EE56-B845-A52D-6163D5288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1141" y="1656646"/>
              <a:ext cx="2574472" cy="350215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19DFA33-B894-0071-187B-D77247E0A722}"/>
                </a:ext>
              </a:extLst>
            </p:cNvPr>
            <p:cNvSpPr txBox="1"/>
            <p:nvPr/>
          </p:nvSpPr>
          <p:spPr>
            <a:xfrm>
              <a:off x="9078691" y="1736635"/>
              <a:ext cx="2422560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bg1"/>
                  </a:solidFill>
                </a:rPr>
                <a:t>INICIO DEL REGISTRO NACIONAL DE LA MASA MUSCULAR</a:t>
              </a:r>
              <a:endParaRPr lang="es-ES" sz="1000"/>
            </a:p>
            <a:p>
              <a:pPr marL="228600" indent="-228600">
                <a:buFont typeface="+mj-lt"/>
                <a:buAutoNum type="arabicPeriod"/>
              </a:pPr>
              <a:r>
                <a:rPr lang="es-ES" sz="1000"/>
                <a:t>Compartir resultados: </a:t>
              </a:r>
              <a:r>
                <a:rPr lang="es-ES" sz="1000" err="1"/>
                <a:t>Webinar</a:t>
              </a:r>
              <a:r>
                <a:rPr lang="es-ES" sz="1000"/>
                <a:t>, publicación y comunicación congreso</a:t>
              </a:r>
            </a:p>
            <a:p>
              <a:pPr marL="228600" indent="-228600">
                <a:buFont typeface="+mj-lt"/>
                <a:buAutoNum type="arabicPeriod"/>
              </a:pPr>
              <a:endParaRPr lang="es-ES" sz="1000"/>
            </a:p>
            <a:p>
              <a:pPr marL="228600" indent="-228600">
                <a:buFont typeface="+mj-lt"/>
                <a:buAutoNum type="arabicPeriod"/>
              </a:pPr>
              <a:r>
                <a:rPr lang="es-ES" sz="1000"/>
                <a:t>Extensión acción a otros centros y/o Atención Primaria</a:t>
              </a:r>
            </a:p>
            <a:p>
              <a:pPr marL="228600" indent="-228600">
                <a:buFont typeface="+mj-lt"/>
                <a:buAutoNum type="arabicPeriod"/>
              </a:pPr>
              <a:endParaRPr lang="es-ES" sz="1000"/>
            </a:p>
            <a:p>
              <a:pPr marL="228600" indent="-228600">
                <a:buFont typeface="+mj-lt"/>
                <a:buAutoNum type="arabicPeriod"/>
              </a:pPr>
              <a:r>
                <a:rPr lang="es-ES" sz="1000"/>
                <a:t>Mesa SEDISA (DRE, sarcopenia y economía)</a:t>
              </a:r>
            </a:p>
            <a:p>
              <a:pPr marL="228600" indent="-228600">
                <a:buFont typeface="+mj-lt"/>
                <a:buAutoNum type="arabicPeriod"/>
              </a:pPr>
              <a:endParaRPr lang="es-ES" sz="1000"/>
            </a:p>
            <a:p>
              <a:pPr marL="228600" indent="-228600">
                <a:buFont typeface="+mj-lt"/>
                <a:buAutoNum type="arabicPeriod"/>
              </a:pPr>
              <a:r>
                <a:rPr lang="es-ES" sz="1000"/>
                <a:t>Plan comunicación sociedades regionales 2024</a:t>
              </a:r>
            </a:p>
            <a:p>
              <a:pPr marL="228600" indent="-228600">
                <a:buFont typeface="+mj-lt"/>
                <a:buAutoNum type="arabicPeriod"/>
              </a:pPr>
              <a:endParaRPr lang="es-ES" sz="1000"/>
            </a:p>
            <a:p>
              <a:pPr marL="228600" indent="-228600">
                <a:buFont typeface="+mj-lt"/>
                <a:buAutoNum type="arabicPeriod"/>
              </a:pPr>
              <a:r>
                <a:rPr lang="es-ES" sz="1000"/>
                <a:t>Documento “Retorno socio-sanitario de iniciar el cribado muscular y nutricional y codificar la DRE en el manejo del paciente”</a:t>
              </a:r>
            </a:p>
            <a:p>
              <a:pPr marL="228600" indent="-228600">
                <a:buFont typeface="+mj-lt"/>
                <a:buAutoNum type="arabicPeriod"/>
              </a:pPr>
              <a:endParaRPr lang="es-ES" sz="1000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D4368F8F-57A3-AB62-9EF2-467D72C4A480}"/>
                </a:ext>
              </a:extLst>
            </p:cNvPr>
            <p:cNvSpPr/>
            <p:nvPr/>
          </p:nvSpPr>
          <p:spPr>
            <a:xfrm>
              <a:off x="4025773" y="5330464"/>
              <a:ext cx="2277836" cy="116424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E00364AB-F290-EDD6-6272-C96681214946}"/>
                </a:ext>
              </a:extLst>
            </p:cNvPr>
            <p:cNvSpPr/>
            <p:nvPr/>
          </p:nvSpPr>
          <p:spPr>
            <a:xfrm>
              <a:off x="6473952" y="5334459"/>
              <a:ext cx="2277836" cy="11327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22976110-FA88-FB10-4FBA-876781A45BF9}"/>
                </a:ext>
              </a:extLst>
            </p:cNvPr>
            <p:cNvSpPr/>
            <p:nvPr/>
          </p:nvSpPr>
          <p:spPr>
            <a:xfrm>
              <a:off x="9078691" y="5305818"/>
              <a:ext cx="2604739" cy="110359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EE0152D-071F-9D70-8F09-C6014D092956}"/>
                </a:ext>
              </a:extLst>
            </p:cNvPr>
            <p:cNvSpPr txBox="1"/>
            <p:nvPr/>
          </p:nvSpPr>
          <p:spPr>
            <a:xfrm rot="16200000">
              <a:off x="-391175" y="5818212"/>
              <a:ext cx="888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i="1" err="1"/>
                <a:t>Deliverables</a:t>
              </a:r>
              <a:endParaRPr lang="es-ES" sz="1100" i="1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9C3512-A8AD-7190-75DA-6F3821B8A866}"/>
                </a:ext>
              </a:extLst>
            </p:cNvPr>
            <p:cNvSpPr txBox="1"/>
            <p:nvPr/>
          </p:nvSpPr>
          <p:spPr>
            <a:xfrm>
              <a:off x="4104550" y="5364715"/>
              <a:ext cx="20594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1750 CRIBADOS COMPLETOS REALIZADOS + SEGUIMIENTOS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28C00024-35BB-C885-4047-902592DE979C}"/>
                </a:ext>
              </a:extLst>
            </p:cNvPr>
            <p:cNvSpPr txBox="1"/>
            <p:nvPr/>
          </p:nvSpPr>
          <p:spPr>
            <a:xfrm>
              <a:off x="6569699" y="5366862"/>
              <a:ext cx="26047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5 FOCUS GROUPS REALIZADOS</a:t>
              </a:r>
            </a:p>
            <a:p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25 SESIONES CLÍNICAS REALIZADAS</a:t>
              </a:r>
            </a:p>
            <a:p>
              <a:endParaRPr lang="es-ES" sz="1100" b="1">
                <a:solidFill>
                  <a:srgbClr val="4472C4"/>
                </a:solidFill>
                <a:latin typeface="Calibri" panose="020F0502020204030204"/>
              </a:endParaRPr>
            </a:p>
            <a:p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RESULTADOS ANALIZADOS POR:</a:t>
              </a:r>
            </a:p>
            <a:p>
              <a:pPr marL="171450" indent="-171450">
                <a:buFontTx/>
                <a:buChar char="-"/>
              </a:pPr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CENTRO</a:t>
              </a:r>
            </a:p>
            <a:p>
              <a:pPr marL="171450" indent="-171450">
                <a:buFontTx/>
                <a:buChar char="-"/>
              </a:pPr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POR ESPECIALIDAD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684B6AA7-8EF3-C7B7-CF1E-870EA2550CD2}"/>
                </a:ext>
              </a:extLst>
            </p:cNvPr>
            <p:cNvSpPr txBox="1"/>
            <p:nvPr/>
          </p:nvSpPr>
          <p:spPr>
            <a:xfrm>
              <a:off x="9011141" y="5589147"/>
              <a:ext cx="26047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DIFUNDIR APRENDIZAJES </a:t>
              </a:r>
            </a:p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Y AMPLIFICAR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15B0370C-783A-0C53-FCD1-6445782400ED}"/>
                </a:ext>
              </a:extLst>
            </p:cNvPr>
            <p:cNvSpPr txBox="1"/>
            <p:nvPr/>
          </p:nvSpPr>
          <p:spPr>
            <a:xfrm>
              <a:off x="1351150" y="3941582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Oct 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EEB2C60D-55F8-7366-00FE-AC9A977E48C9}"/>
                </a:ext>
              </a:extLst>
            </p:cNvPr>
            <p:cNvSpPr txBox="1"/>
            <p:nvPr/>
          </p:nvSpPr>
          <p:spPr>
            <a:xfrm>
              <a:off x="2519566" y="3117035"/>
              <a:ext cx="1225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30 Oct- Dic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96D78B6F-2CA3-8322-2512-8233E6B9FC3C}"/>
                </a:ext>
              </a:extLst>
            </p:cNvPr>
            <p:cNvSpPr txBox="1"/>
            <p:nvPr/>
          </p:nvSpPr>
          <p:spPr>
            <a:xfrm>
              <a:off x="4550145" y="2393003"/>
              <a:ext cx="1139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Ene- Sept 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41E305F-8702-B7D9-0668-8B6E57CA4598}"/>
                </a:ext>
              </a:extLst>
            </p:cNvPr>
            <p:cNvSpPr txBox="1"/>
            <p:nvPr/>
          </p:nvSpPr>
          <p:spPr>
            <a:xfrm>
              <a:off x="6595947" y="1409694"/>
              <a:ext cx="980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Sept-Dic</a:t>
              </a:r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52C6D9A9-CF3E-73D0-606D-CA6941EA157D}"/>
                </a:ext>
              </a:extLst>
            </p:cNvPr>
            <p:cNvSpPr/>
            <p:nvPr/>
          </p:nvSpPr>
          <p:spPr>
            <a:xfrm>
              <a:off x="219097" y="5269685"/>
              <a:ext cx="888900" cy="122502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2BE900DB-D235-6EDC-169C-E2578117F426}"/>
                </a:ext>
              </a:extLst>
            </p:cNvPr>
            <p:cNvSpPr txBox="1"/>
            <p:nvPr/>
          </p:nvSpPr>
          <p:spPr>
            <a:xfrm>
              <a:off x="97261" y="5461009"/>
              <a:ext cx="11063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OK </a:t>
              </a:r>
            </a:p>
            <a:p>
              <a:pPr algn="ctr"/>
              <a:r>
                <a:rPr lang="es-ES" sz="1100" b="1">
                  <a:solidFill>
                    <a:srgbClr val="4472C4"/>
                  </a:solidFill>
                  <a:latin typeface="Calibri" panose="020F0502020204030204"/>
                </a:rPr>
                <a:t>PARTICIPAR Y SI NO ALTERNATIVA</a:t>
              </a:r>
            </a:p>
          </p:txBody>
        </p:sp>
        <p:sp>
          <p:nvSpPr>
            <p:cNvPr id="31" name="Flecha: curvada hacia la derecha 30">
              <a:extLst>
                <a:ext uri="{FF2B5EF4-FFF2-40B4-BE49-F238E27FC236}">
                  <a16:creationId xmlns:a16="http://schemas.microsoft.com/office/drawing/2014/main" id="{33817D6D-26D4-EEA7-EA18-CBA4ADA90C4A}"/>
                </a:ext>
              </a:extLst>
            </p:cNvPr>
            <p:cNvSpPr/>
            <p:nvPr/>
          </p:nvSpPr>
          <p:spPr>
            <a:xfrm rot="4033284">
              <a:off x="2688361" y="-1579797"/>
              <a:ext cx="1514686" cy="7177777"/>
            </a:xfrm>
            <a:prstGeom prst="curvedRightArrow">
              <a:avLst>
                <a:gd name="adj1" fmla="val 25000"/>
                <a:gd name="adj2" fmla="val 50000"/>
                <a:gd name="adj3" fmla="val 45780"/>
              </a:avLst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0A2D330A-12FF-E587-2971-B0F81129B50C}"/>
                </a:ext>
              </a:extLst>
            </p:cNvPr>
            <p:cNvSpPr txBox="1"/>
            <p:nvPr/>
          </p:nvSpPr>
          <p:spPr>
            <a:xfrm rot="19938779">
              <a:off x="1273029" y="1749422"/>
              <a:ext cx="36092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/>
                <a:t>Sí </a:t>
              </a:r>
              <a:r>
                <a:rPr lang="es-ES" err="1"/>
                <a:t>feedback</a:t>
              </a:r>
              <a:r>
                <a:rPr lang="es-ES"/>
                <a:t> es positivo. Reiniciar con  20-25 centros nuevos </a:t>
              </a: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210A39B-8E00-A5E1-5BB6-D56A5BD454A1}"/>
              </a:ext>
            </a:extLst>
          </p:cNvPr>
          <p:cNvSpPr txBox="1"/>
          <p:nvPr/>
        </p:nvSpPr>
        <p:spPr>
          <a:xfrm>
            <a:off x="220508" y="4475217"/>
            <a:ext cx="11791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bg1"/>
                </a:solidFill>
              </a:rPr>
              <a:t>1. SELECCIÓN Y </a:t>
            </a:r>
          </a:p>
          <a:p>
            <a:pPr algn="ctr"/>
            <a:r>
              <a:rPr lang="es-ES" sz="1400" b="1">
                <a:solidFill>
                  <a:schemeClr val="bg1"/>
                </a:solidFill>
              </a:rPr>
              <a:t>CONTACTO</a:t>
            </a:r>
          </a:p>
          <a:p>
            <a:pPr algn="ctr"/>
            <a:endParaRPr lang="es-ES" sz="100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D4C117A-25F6-F71D-28B6-CEBF8F96782B}"/>
              </a:ext>
            </a:extLst>
          </p:cNvPr>
          <p:cNvSpPr txBox="1"/>
          <p:nvPr/>
        </p:nvSpPr>
        <p:spPr>
          <a:xfrm>
            <a:off x="319216" y="4054398"/>
            <a:ext cx="93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/>
              <a:t>Jul-Sept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B217097-719E-331D-2009-E8ACEC14E82C}"/>
              </a:ext>
            </a:extLst>
          </p:cNvPr>
          <p:cNvSpPr txBox="1"/>
          <p:nvPr/>
        </p:nvSpPr>
        <p:spPr>
          <a:xfrm>
            <a:off x="48098" y="6495791"/>
            <a:ext cx="11974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*tiempo de consulta por paciente/ </a:t>
            </a:r>
            <a:r>
              <a:rPr lang="es-ES" sz="1000" b="1" err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nº</a:t>
            </a:r>
            <a:r>
              <a:rPr lang="es-ES" sz="1000" b="1">
                <a:solidFill>
                  <a:srgbClr val="20386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pacientes atendidos en HOSPITALIZACIÓN y CONSULTA EXTERNA, incidencia de DRE y sarcopenia, adopción de cribado nutricional + valoración músculo + codificación y conocimiento/interés/acceso a recursos /satisfacción del paciente/adherencia</a:t>
            </a:r>
            <a:r>
              <a:rPr lang="es-ES" sz="1000" b="1">
                <a:solidFill>
                  <a:srgbClr val="20386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; </a:t>
            </a:r>
            <a:endParaRPr lang="es-ES" sz="1000" b="1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2287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911A16-EF47-4E7F-B9CF-5AA715F5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r="12450"/>
          <a:stretch/>
        </p:blipFill>
        <p:spPr>
          <a:xfrm>
            <a:off x="0" y="9605"/>
            <a:ext cx="12192000" cy="6854383"/>
          </a:xfrm>
          <a:prstGeom prst="rect">
            <a:avLst/>
          </a:prstGeom>
        </p:spPr>
      </p:pic>
      <p:pic>
        <p:nvPicPr>
          <p:cNvPr id="7" name="Grafik 11" descr="Ein Bild, das sitzend, Computer, Spiel, Vogel enthält.&#10;&#10;Automatisch generierte Beschreibung">
            <a:extLst>
              <a:ext uri="{FF2B5EF4-FFF2-40B4-BE49-F238E27FC236}">
                <a16:creationId xmlns:a16="http://schemas.microsoft.com/office/drawing/2014/main" id="{5E770383-5916-4B08-B40F-A0F9C7B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0" t="16441" r="250" b="22741"/>
          <a:stretch/>
        </p:blipFill>
        <p:spPr bwMode="auto">
          <a:xfrm rot="21412052">
            <a:off x="-457333" y="220925"/>
            <a:ext cx="8990824" cy="2210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861E4CF-19E2-44F3-BB26-D1E5D35F28FA}"/>
              </a:ext>
            </a:extLst>
          </p:cNvPr>
          <p:cNvSpPr txBox="1">
            <a:spLocks/>
          </p:cNvSpPr>
          <p:nvPr/>
        </p:nvSpPr>
        <p:spPr>
          <a:xfrm>
            <a:off x="2666947" y="4042116"/>
            <a:ext cx="7445800" cy="701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009CD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sz="4400" dirty="0" err="1">
                <a:solidFill>
                  <a:schemeClr val="bg1"/>
                </a:solidFill>
              </a:rPr>
              <a:t>Advance</a:t>
            </a:r>
            <a:r>
              <a:rPr lang="es-ES" sz="4400" dirty="0">
                <a:solidFill>
                  <a:schemeClr val="bg1"/>
                </a:solidFill>
              </a:rPr>
              <a:t> Expert </a:t>
            </a:r>
            <a:r>
              <a:rPr lang="es-ES" sz="4400" dirty="0" err="1">
                <a:solidFill>
                  <a:schemeClr val="bg1"/>
                </a:solidFill>
              </a:rPr>
              <a:t>Program</a:t>
            </a:r>
            <a:endParaRPr lang="es-ES" sz="4400" dirty="0">
              <a:solidFill>
                <a:schemeClr val="bg1"/>
              </a:solidFill>
            </a:endParaRPr>
          </a:p>
          <a:p>
            <a:endParaRPr lang="es-ES" sz="4400" dirty="0">
              <a:solidFill>
                <a:schemeClr val="bg1"/>
              </a:solidFill>
            </a:endParaRPr>
          </a:p>
          <a:p>
            <a:r>
              <a:rPr lang="es-ES" sz="4400" dirty="0">
                <a:solidFill>
                  <a:srgbClr val="F6BD40"/>
                </a:solidFill>
              </a:rPr>
              <a:t>Fechas del proyecto y materiales apoyo</a:t>
            </a:r>
          </a:p>
        </p:txBody>
      </p:sp>
      <p:pic>
        <p:nvPicPr>
          <p:cNvPr id="2" name="Imagen 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4EF536F-D372-0A7C-88C3-3BBECF6BB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26" y="-1347537"/>
            <a:ext cx="6267359" cy="44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803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738A797-0B75-14D1-7617-D63540F7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Calendario proyecto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053C62-C187-B6DF-37FB-51460CB61DEE}"/>
              </a:ext>
            </a:extLst>
          </p:cNvPr>
          <p:cNvSpPr txBox="1"/>
          <p:nvPr/>
        </p:nvSpPr>
        <p:spPr>
          <a:xfrm>
            <a:off x="1166191" y="1258957"/>
            <a:ext cx="886300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D7AD5E"/>
                </a:solidFill>
              </a:rPr>
              <a:t>30 Octubre 23´</a:t>
            </a:r>
            <a:r>
              <a:rPr lang="es-ES" sz="2000" b="1" dirty="0"/>
              <a:t>		</a:t>
            </a:r>
            <a:r>
              <a:rPr lang="es-ES" sz="2000" b="1" dirty="0">
                <a:solidFill>
                  <a:srgbClr val="283274"/>
                </a:solidFill>
              </a:rPr>
              <a:t>PRESENTACIÓN Y FORMACIÓN CENTROS ADHERIDOS</a:t>
            </a:r>
          </a:p>
          <a:p>
            <a:endParaRPr lang="es-ES" sz="2000" b="1" dirty="0">
              <a:solidFill>
                <a:srgbClr val="283274"/>
              </a:solidFill>
            </a:endParaRPr>
          </a:p>
          <a:p>
            <a:r>
              <a:rPr lang="es-ES" sz="2000" b="1" dirty="0">
                <a:solidFill>
                  <a:srgbClr val="D7AD5E"/>
                </a:solidFill>
              </a:rPr>
              <a:t>15 Noviembre 23´</a:t>
            </a:r>
            <a:r>
              <a:rPr lang="es-ES" sz="2000" b="1" dirty="0">
                <a:solidFill>
                  <a:srgbClr val="283274"/>
                </a:solidFill>
              </a:rPr>
              <a:t>	FECHA LIMITE ADHESION CENTROS Y EQUIPOS </a:t>
            </a:r>
          </a:p>
          <a:p>
            <a:endParaRPr lang="es-ES" sz="2000" b="1" dirty="0">
              <a:solidFill>
                <a:srgbClr val="283274"/>
              </a:solidFill>
            </a:endParaRPr>
          </a:p>
          <a:p>
            <a:r>
              <a:rPr lang="es-ES" sz="2000" b="1" dirty="0">
                <a:solidFill>
                  <a:srgbClr val="D7AD5E"/>
                </a:solidFill>
              </a:rPr>
              <a:t>15 Diciembre 23´</a:t>
            </a:r>
            <a:r>
              <a:rPr lang="es-ES" sz="2000" b="1" dirty="0">
                <a:solidFill>
                  <a:srgbClr val="283274"/>
                </a:solidFill>
              </a:rPr>
              <a:t>		100% PARTICIPANTES FORMADOS*</a:t>
            </a:r>
          </a:p>
          <a:p>
            <a:endParaRPr lang="es-ES" sz="2000" b="1" dirty="0">
              <a:solidFill>
                <a:srgbClr val="283274"/>
              </a:solidFill>
            </a:endParaRPr>
          </a:p>
          <a:p>
            <a:r>
              <a:rPr lang="es-ES" sz="2000" b="1" dirty="0">
                <a:solidFill>
                  <a:srgbClr val="283274"/>
                </a:solidFill>
              </a:rPr>
              <a:t>			100% ENCUESTAS BASALES COMPLETADAS</a:t>
            </a:r>
          </a:p>
          <a:p>
            <a:endParaRPr lang="es-ES" sz="2000" b="1" dirty="0">
              <a:solidFill>
                <a:srgbClr val="283274"/>
              </a:solidFill>
            </a:endParaRPr>
          </a:p>
          <a:p>
            <a:r>
              <a:rPr lang="es-ES" sz="2000" b="1" dirty="0">
                <a:solidFill>
                  <a:srgbClr val="283274"/>
                </a:solidFill>
              </a:rPr>
              <a:t>			100% PARTICIPANTES ENTRENADOS EN </a:t>
            </a:r>
            <a:r>
              <a:rPr lang="es-ES" sz="2000" b="1" dirty="0" err="1">
                <a:solidFill>
                  <a:srgbClr val="283274"/>
                </a:solidFill>
              </a:rPr>
              <a:t>eCRD</a:t>
            </a:r>
            <a:endParaRPr lang="es-ES" sz="2000" b="1" dirty="0">
              <a:solidFill>
                <a:srgbClr val="283274"/>
              </a:solidFill>
            </a:endParaRPr>
          </a:p>
          <a:p>
            <a:endParaRPr lang="es-ES" sz="2000" b="1" dirty="0">
              <a:solidFill>
                <a:srgbClr val="283274"/>
              </a:solidFill>
            </a:endParaRPr>
          </a:p>
          <a:p>
            <a:r>
              <a:rPr lang="es-ES" sz="2000" b="1" dirty="0">
                <a:solidFill>
                  <a:srgbClr val="283274"/>
                </a:solidFill>
              </a:rPr>
              <a:t>			100% MATERIALES ENVIADOS</a:t>
            </a:r>
          </a:p>
          <a:p>
            <a:endParaRPr lang="es-ES" sz="2000" b="1" dirty="0">
              <a:solidFill>
                <a:srgbClr val="283274"/>
              </a:solidFill>
            </a:endParaRPr>
          </a:p>
          <a:p>
            <a:r>
              <a:rPr lang="es-ES" sz="2000" b="1" dirty="0">
                <a:solidFill>
                  <a:srgbClr val="D7AD5E"/>
                </a:solidFill>
              </a:rPr>
              <a:t>15 enero 2024</a:t>
            </a:r>
            <a:r>
              <a:rPr lang="es-ES" sz="2000" b="1" dirty="0">
                <a:solidFill>
                  <a:srgbClr val="283274"/>
                </a:solidFill>
              </a:rPr>
              <a:t>		CRIBADOS + SEGUIMIENTOS</a:t>
            </a:r>
          </a:p>
          <a:p>
            <a:endParaRPr lang="es-ES" sz="2000" b="1" dirty="0">
              <a:solidFill>
                <a:srgbClr val="283274"/>
              </a:solidFill>
            </a:endParaRPr>
          </a:p>
          <a:p>
            <a:r>
              <a:rPr lang="es-ES" sz="2000" b="1" dirty="0">
                <a:solidFill>
                  <a:srgbClr val="D7AD5E"/>
                </a:solidFill>
              </a:rPr>
              <a:t>Septiembre 2024</a:t>
            </a:r>
            <a:r>
              <a:rPr lang="es-ES" sz="2000" b="1" dirty="0">
                <a:solidFill>
                  <a:srgbClr val="283274"/>
                </a:solidFill>
              </a:rPr>
              <a:t>		FECHA LÍMITE PARA RECOPILACIÓN  CRD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D0C2669-45AE-A503-B2CC-7540EA04C772}"/>
              </a:ext>
            </a:extLst>
          </p:cNvPr>
          <p:cNvSpPr/>
          <p:nvPr/>
        </p:nvSpPr>
        <p:spPr>
          <a:xfrm>
            <a:off x="1060173" y="1258957"/>
            <a:ext cx="8863003" cy="384314"/>
          </a:xfrm>
          <a:prstGeom prst="roundRect">
            <a:avLst/>
          </a:prstGeom>
          <a:noFill/>
          <a:ln>
            <a:solidFill>
              <a:srgbClr val="283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BC327ED-11DE-35F5-7483-E026239F6E4D}"/>
              </a:ext>
            </a:extLst>
          </p:cNvPr>
          <p:cNvSpPr/>
          <p:nvPr/>
        </p:nvSpPr>
        <p:spPr>
          <a:xfrm>
            <a:off x="1060173" y="1787044"/>
            <a:ext cx="8863003" cy="518834"/>
          </a:xfrm>
          <a:prstGeom prst="roundRect">
            <a:avLst/>
          </a:prstGeom>
          <a:noFill/>
          <a:ln>
            <a:solidFill>
              <a:srgbClr val="283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2AEAF5C-1BDF-1DB1-4A83-407415B29475}"/>
              </a:ext>
            </a:extLst>
          </p:cNvPr>
          <p:cNvSpPr/>
          <p:nvPr/>
        </p:nvSpPr>
        <p:spPr>
          <a:xfrm>
            <a:off x="1060171" y="2449650"/>
            <a:ext cx="8863003" cy="2398965"/>
          </a:xfrm>
          <a:prstGeom prst="roundRect">
            <a:avLst/>
          </a:prstGeom>
          <a:noFill/>
          <a:ln>
            <a:solidFill>
              <a:srgbClr val="283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34989D4-AA1B-7882-5038-A1A33588D411}"/>
              </a:ext>
            </a:extLst>
          </p:cNvPr>
          <p:cNvSpPr/>
          <p:nvPr/>
        </p:nvSpPr>
        <p:spPr>
          <a:xfrm>
            <a:off x="1060173" y="4927811"/>
            <a:ext cx="8863003" cy="384314"/>
          </a:xfrm>
          <a:prstGeom prst="roundRect">
            <a:avLst/>
          </a:prstGeom>
          <a:noFill/>
          <a:ln>
            <a:solidFill>
              <a:srgbClr val="283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356DC4F-8B97-2DD3-347B-893E30BB20F1}"/>
              </a:ext>
            </a:extLst>
          </p:cNvPr>
          <p:cNvSpPr/>
          <p:nvPr/>
        </p:nvSpPr>
        <p:spPr>
          <a:xfrm>
            <a:off x="1060172" y="5511223"/>
            <a:ext cx="8863003" cy="384314"/>
          </a:xfrm>
          <a:prstGeom prst="roundRect">
            <a:avLst/>
          </a:prstGeom>
          <a:noFill/>
          <a:ln>
            <a:solidFill>
              <a:srgbClr val="283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7C4AD5-1CC8-02B2-EF1E-9020788F2DD4}"/>
              </a:ext>
            </a:extLst>
          </p:cNvPr>
          <p:cNvSpPr txBox="1"/>
          <p:nvPr/>
        </p:nvSpPr>
        <p:spPr>
          <a:xfrm>
            <a:off x="1060172" y="6251156"/>
            <a:ext cx="572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/>
              <a:t>* En el caso de no haber podido asistir a reunión del 30 Oct; se utilizará la sesión grabada</a:t>
            </a:r>
          </a:p>
        </p:txBody>
      </p:sp>
    </p:spTree>
    <p:extLst>
      <p:ext uri="{BB962C8B-B14F-4D97-AF65-F5344CB8AC3E}">
        <p14:creationId xmlns:p14="http://schemas.microsoft.com/office/powerpoint/2010/main" val="4331432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57D61A-524F-8335-314D-7972A48C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MATERIALES APOYO AL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04416F-0AC6-AC78-6E44-23D351A76A8E}"/>
              </a:ext>
            </a:extLst>
          </p:cNvPr>
          <p:cNvSpPr txBox="1"/>
          <p:nvPr/>
        </p:nvSpPr>
        <p:spPr>
          <a:xfrm>
            <a:off x="940904" y="996236"/>
            <a:ext cx="621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MATERIALES PARA CADA PROFESIONAL SANITARIO PARTICIPANTE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89CEFB-A6B4-F83F-5B1C-64F6285FA34E}"/>
              </a:ext>
            </a:extLst>
          </p:cNvPr>
          <p:cNvSpPr txBox="1"/>
          <p:nvPr/>
        </p:nvSpPr>
        <p:spPr>
          <a:xfrm>
            <a:off x="940904" y="1778689"/>
            <a:ext cx="3951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D7AD5E"/>
                </a:solidFill>
              </a:rPr>
              <a:t>CARPETA ESTUDIO CON: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283274"/>
                </a:solidFill>
              </a:rPr>
              <a:t>Protocolo del proyecto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283274"/>
                </a:solidFill>
              </a:rPr>
              <a:t>CRD en papel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283274"/>
                </a:solidFill>
              </a:rPr>
              <a:t>Consentimiento informados en papel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9A87A6-F2BB-B1BB-62A2-48F5113CCE7C}"/>
              </a:ext>
            </a:extLst>
          </p:cNvPr>
          <p:cNvSpPr txBox="1"/>
          <p:nvPr/>
        </p:nvSpPr>
        <p:spPr>
          <a:xfrm>
            <a:off x="940904" y="3435927"/>
            <a:ext cx="82984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D7AD5E"/>
                </a:solidFill>
              </a:rPr>
              <a:t>KIT CONCIENCIACIÓN PACIENTE </a:t>
            </a:r>
            <a:r>
              <a:rPr lang="es-ES" dirty="0">
                <a:solidFill>
                  <a:srgbClr val="283274"/>
                </a:solidFill>
              </a:rPr>
              <a:t>(1 por paciente):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283274"/>
                </a:solidFill>
              </a:rPr>
              <a:t>Libro consejos y test para </a:t>
            </a:r>
            <a:r>
              <a:rPr lang="es-ES" dirty="0" err="1">
                <a:solidFill>
                  <a:srgbClr val="283274"/>
                </a:solidFill>
              </a:rPr>
              <a:t>auto-cribado</a:t>
            </a:r>
            <a:r>
              <a:rPr lang="es-ES" dirty="0">
                <a:solidFill>
                  <a:srgbClr val="283274"/>
                </a:solidFill>
              </a:rPr>
              <a:t> riesgo nutricional y sarcopenia (MST+MUST)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283274"/>
                </a:solidFill>
              </a:rPr>
              <a:t>Cuaderno recomendaciones ejercicio de fuerza, resistencia 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283274"/>
                </a:solidFill>
              </a:rPr>
              <a:t>Mancuerna peso ajustable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283274"/>
                </a:solidFill>
              </a:rPr>
              <a:t>2 Cintas </a:t>
            </a:r>
            <a:r>
              <a:rPr lang="es-ES" dirty="0" err="1">
                <a:solidFill>
                  <a:srgbClr val="283274"/>
                </a:solidFill>
              </a:rPr>
              <a:t>Theraband</a:t>
            </a:r>
            <a:r>
              <a:rPr lang="es-ES" dirty="0">
                <a:solidFill>
                  <a:srgbClr val="283274"/>
                </a:solidFill>
              </a:rPr>
              <a:t> con diferentes grados de resistencia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283274"/>
                </a:solidFill>
              </a:rPr>
              <a:t>Cinta métrica señalizada indicativa perímetro pantorrilla reducido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985F16-4FA1-5B90-73F6-E5F9E0EAD8D0}"/>
              </a:ext>
            </a:extLst>
          </p:cNvPr>
          <p:cNvSpPr txBox="1"/>
          <p:nvPr/>
        </p:nvSpPr>
        <p:spPr>
          <a:xfrm>
            <a:off x="5559288" y="1778688"/>
            <a:ext cx="3196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D7AD5E"/>
                </a:solidFill>
              </a:rPr>
              <a:t>DINAMÓMETRO DIGITAL</a:t>
            </a:r>
          </a:p>
          <a:p>
            <a:endParaRPr lang="es-ES" b="1" dirty="0">
              <a:solidFill>
                <a:srgbClr val="D7AD5E"/>
              </a:solidFill>
            </a:endParaRPr>
          </a:p>
          <a:p>
            <a:r>
              <a:rPr lang="es-ES" b="1" dirty="0">
                <a:solidFill>
                  <a:srgbClr val="D7AD5E"/>
                </a:solidFill>
              </a:rPr>
              <a:t>CINTA MÉTRICA MEDICIÓN PERÍMETRO DE PANTORRILLA</a:t>
            </a:r>
          </a:p>
        </p:txBody>
      </p:sp>
      <p:pic>
        <p:nvPicPr>
          <p:cNvPr id="10" name="Imagen 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EC72B52-1AE9-A520-0B34-12F795C793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64" y="1708466"/>
            <a:ext cx="1002886" cy="125662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DAF2690-A99F-C3E8-0AC9-EBB1C00C43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89140" y="1708466"/>
            <a:ext cx="1463819" cy="110051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069A785-C008-F4C3-F7CF-528F7F52D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264" y="4184654"/>
            <a:ext cx="865343" cy="12566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69CCD4A-5A2A-C5FA-0F49-3CA513FE8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4817" y="3748144"/>
            <a:ext cx="1038816" cy="190241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4191078-AC36-F9AA-F78E-B51A753C0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692" y="4441524"/>
            <a:ext cx="801739" cy="9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4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F3801-304A-4CD6-8BC2-9A692491CBCE}"/>
              </a:ext>
            </a:extLst>
          </p:cNvPr>
          <p:cNvSpPr txBox="1"/>
          <p:nvPr/>
        </p:nvSpPr>
        <p:spPr>
          <a:xfrm>
            <a:off x="964679" y="344972"/>
            <a:ext cx="11898408" cy="44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3400" b="1" cap="all" baseline="0" smtClean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Logística Operativa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EA0C41-C5FC-1ED4-FCBB-18C03CAF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655" y="2500546"/>
            <a:ext cx="1929072" cy="28417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690185-89E5-6BBF-89D9-526DD0C5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603" y="2300619"/>
            <a:ext cx="2123626" cy="32416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7E775A-37F5-09D3-D94F-DCE29794F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026" y="2300619"/>
            <a:ext cx="2123626" cy="307709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6E57465-54A9-D238-E82A-F4BBA7601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405" y="2315961"/>
            <a:ext cx="2400956" cy="328521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FEF71C3-0F00-8878-DB66-63AD0C2D8CD4}"/>
              </a:ext>
            </a:extLst>
          </p:cNvPr>
          <p:cNvSpPr txBox="1"/>
          <p:nvPr/>
        </p:nvSpPr>
        <p:spPr>
          <a:xfrm>
            <a:off x="4437991" y="1693660"/>
            <a:ext cx="2719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4472C4"/>
                </a:solidFill>
                <a:latin typeface="Calibri" panose="020F0502020204030204"/>
              </a:rPr>
              <a:t>Cuaderno registro de casos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E905AB-2FBF-9AF6-6726-FB062B61A4D0}"/>
              </a:ext>
            </a:extLst>
          </p:cNvPr>
          <p:cNvSpPr txBox="1"/>
          <p:nvPr/>
        </p:nvSpPr>
        <p:spPr>
          <a:xfrm>
            <a:off x="8371490" y="1535474"/>
            <a:ext cx="3211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4472C4"/>
                </a:solidFill>
                <a:latin typeface="Calibri" panose="020F0502020204030204"/>
              </a:rPr>
              <a:t>Consentimiento Informado </a:t>
            </a:r>
          </a:p>
          <a:p>
            <a:pPr algn="ctr"/>
            <a:r>
              <a:rPr lang="es-ES" dirty="0">
                <a:solidFill>
                  <a:srgbClr val="4472C4"/>
                </a:solidFill>
                <a:latin typeface="Calibri" panose="020F0502020204030204"/>
              </a:rPr>
              <a:t>Hoja Información al paciente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3712E66-B69A-703D-F63D-4B333447830A}"/>
              </a:ext>
            </a:extLst>
          </p:cNvPr>
          <p:cNvSpPr txBox="1"/>
          <p:nvPr/>
        </p:nvSpPr>
        <p:spPr>
          <a:xfrm>
            <a:off x="790903" y="1696629"/>
            <a:ext cx="2400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4472C4"/>
                </a:solidFill>
                <a:latin typeface="Calibri" panose="020F0502020204030204"/>
              </a:rPr>
              <a:t>Protocolo</a:t>
            </a:r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05FD533-EE80-8EEB-810F-34B1848CD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63" y="2241842"/>
            <a:ext cx="2400956" cy="3463976"/>
          </a:xfrm>
          <a:prstGeom prst="rect">
            <a:avLst/>
          </a:prstGeom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8A2B8051-F272-DDFF-3C9E-C67AABAEDCB9}"/>
              </a:ext>
            </a:extLst>
          </p:cNvPr>
          <p:cNvSpPr txBox="1"/>
          <p:nvPr/>
        </p:nvSpPr>
        <p:spPr>
          <a:xfrm>
            <a:off x="868563" y="965906"/>
            <a:ext cx="11898408" cy="44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0" dirty="0">
                <a:solidFill>
                  <a:srgbClr val="4472C4"/>
                </a:solidFill>
                <a:latin typeface="Calibri" panose="020F0502020204030204"/>
              </a:rPr>
              <a:t>Disponible de versión papel de los diferentes elementos del estudio</a:t>
            </a:r>
            <a:endParaRPr lang="en-GB" sz="2000" b="0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EF9B08E-E692-F48A-A954-E6170DE88334}"/>
              </a:ext>
            </a:extLst>
          </p:cNvPr>
          <p:cNvSpPr/>
          <p:nvPr/>
        </p:nvSpPr>
        <p:spPr>
          <a:xfrm>
            <a:off x="1442355" y="2755726"/>
            <a:ext cx="1476209" cy="488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2FF783-E7E4-70FD-B2F4-94A1243BD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79" y="2241842"/>
            <a:ext cx="2234686" cy="15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11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">
            <a:extLst>
              <a:ext uri="{FF2B5EF4-FFF2-40B4-BE49-F238E27FC236}">
                <a16:creationId xmlns:a16="http://schemas.microsoft.com/office/drawing/2014/main" id="{8A2B8051-F272-DDFF-3C9E-C67AABAEDCB9}"/>
              </a:ext>
            </a:extLst>
          </p:cNvPr>
          <p:cNvSpPr txBox="1"/>
          <p:nvPr/>
        </p:nvSpPr>
        <p:spPr>
          <a:xfrm>
            <a:off x="293592" y="1001968"/>
            <a:ext cx="11898408" cy="44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0" dirty="0">
                <a:solidFill>
                  <a:srgbClr val="4472C4"/>
                </a:solidFill>
                <a:latin typeface="Calibri" panose="020F0502020204030204"/>
              </a:rPr>
              <a:t>CRD Electrónico para entrada de la información</a:t>
            </a:r>
            <a:endParaRPr lang="en-GB" sz="2000" b="0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EBE46A-DA20-B46C-B363-6DE83AD4D597}"/>
              </a:ext>
            </a:extLst>
          </p:cNvPr>
          <p:cNvSpPr txBox="1"/>
          <p:nvPr/>
        </p:nvSpPr>
        <p:spPr>
          <a:xfrm>
            <a:off x="1340069" y="4067504"/>
            <a:ext cx="101293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 información se registrará en el CRD electrónico del proyecto</a:t>
            </a:r>
          </a:p>
          <a:p>
            <a:endParaRPr lang="es-ES" dirty="0"/>
          </a:p>
          <a:p>
            <a:r>
              <a:rPr lang="es-ES" dirty="0"/>
              <a:t>Para ser dados de alta se precisa el nombre y correo electrónico de los miembros del equipo en el hospital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Nombre y apellidos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Especialidad</a:t>
            </a:r>
          </a:p>
          <a:p>
            <a:endParaRPr lang="es-ES" dirty="0"/>
          </a:p>
          <a:p>
            <a:r>
              <a:rPr lang="es-ES" dirty="0"/>
              <a:t>Los médicos participantes recibirán la invitación para acceder al estudio al mail facilitado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4AA98C-78A9-BE69-7824-31C50C08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58" y="1607264"/>
            <a:ext cx="5086107" cy="2300508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5BDD08BA-5925-6638-9B0E-28BB07155643}"/>
              </a:ext>
            </a:extLst>
          </p:cNvPr>
          <p:cNvSpPr txBox="1"/>
          <p:nvPr/>
        </p:nvSpPr>
        <p:spPr>
          <a:xfrm>
            <a:off x="964679" y="344972"/>
            <a:ext cx="11898408" cy="44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3400" b="1" cap="all" baseline="0" smtClean="0">
                <a:solidFill>
                  <a:srgbClr val="273E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CRD electrónico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5098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7D9E66-EA9A-8BEC-04B7-B66C4A5A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937865"/>
            <a:ext cx="11726912" cy="498227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07A4E27-EE33-4EA8-9F17-04B0BB2E4185}"/>
              </a:ext>
            </a:extLst>
          </p:cNvPr>
          <p:cNvSpPr/>
          <p:nvPr/>
        </p:nvSpPr>
        <p:spPr>
          <a:xfrm>
            <a:off x="3074273" y="2475185"/>
            <a:ext cx="8849710" cy="4099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8422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05F5CD1-B356-1215-963A-0C5AC5D0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" y="157655"/>
            <a:ext cx="11918731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936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B87372-88F1-A8FF-1869-2D7DBF98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242707"/>
            <a:ext cx="10116962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379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D162200-1180-0538-9716-32325D6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635"/>
            <a:ext cx="12192000" cy="477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826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CCB295-7626-0066-BE22-DF91A57B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618"/>
            <a:ext cx="12192000" cy="41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8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BN_SA - MASTER - Polymorbidity">
  <a:themeElements>
    <a:clrScheme name="ABN - Strength Ambassador Color Palette">
      <a:dk1>
        <a:srgbClr val="63666A"/>
      </a:dk1>
      <a:lt1>
        <a:srgbClr val="FFFFFF"/>
      </a:lt1>
      <a:dk2>
        <a:srgbClr val="0F3C7D"/>
      </a:dk2>
      <a:lt2>
        <a:srgbClr val="5583D6"/>
      </a:lt2>
      <a:accent1>
        <a:srgbClr val="E5BB67"/>
      </a:accent1>
      <a:accent2>
        <a:srgbClr val="F9D395"/>
      </a:accent2>
      <a:accent3>
        <a:srgbClr val="00B140"/>
      </a:accent3>
      <a:accent4>
        <a:srgbClr val="7CCC6C"/>
      </a:accent4>
      <a:accent5>
        <a:srgbClr val="64CCC9"/>
      </a:accent5>
      <a:accent6>
        <a:srgbClr val="470A68"/>
      </a:accent6>
      <a:hlink>
        <a:srgbClr val="5583D6"/>
      </a:hlink>
      <a:folHlink>
        <a:srgbClr val="6366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10192</Words>
  <Application>Microsoft Office PowerPoint</Application>
  <PresentationFormat>Panorámica</PresentationFormat>
  <Paragraphs>1106</Paragraphs>
  <Slides>102</Slides>
  <Notes>31</Notes>
  <HiddenSlides>1</HiddenSlides>
  <MMClips>0</MMClips>
  <ScaleCrop>false</ScaleCrop>
  <HeadingPairs>
    <vt:vector size="6" baseType="variant">
      <vt:variant>
        <vt:lpstr>Fuentes usadas</vt:lpstr>
      </vt:variant>
      <vt:variant>
        <vt:i4>17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102</vt:i4>
      </vt:variant>
    </vt:vector>
  </HeadingPairs>
  <TitlesOfParts>
    <vt:vector size="123" baseType="lpstr">
      <vt:lpstr>AdvOT863180fb</vt:lpstr>
      <vt:lpstr>AdvOTa20b42a7</vt:lpstr>
      <vt:lpstr>Arial</vt:lpstr>
      <vt:lpstr>BlinkMacSystemFont</vt:lpstr>
      <vt:lpstr>Brandon Text Bold</vt:lpstr>
      <vt:lpstr>Brandon Text Regular</vt:lpstr>
      <vt:lpstr>Calibri</vt:lpstr>
      <vt:lpstr>Calibri Light</vt:lpstr>
      <vt:lpstr>Courier New</vt:lpstr>
      <vt:lpstr>Georgia</vt:lpstr>
      <vt:lpstr>Georgia Pro Light</vt:lpstr>
      <vt:lpstr>Helvetica Neue</vt:lpstr>
      <vt:lpstr>Segoe UI</vt:lpstr>
      <vt:lpstr>Symbol</vt:lpstr>
      <vt:lpstr>SymbolMT</vt:lpstr>
      <vt:lpstr>Times New Roman</vt:lpstr>
      <vt:lpstr>Wingdings</vt:lpstr>
      <vt:lpstr>Tema de Office</vt:lpstr>
      <vt:lpstr>Office Theme</vt:lpstr>
      <vt:lpstr>1_Office Theme</vt:lpstr>
      <vt:lpstr>ABN_SA - MASTER - Polymorbidity</vt:lpstr>
      <vt:lpstr>Presentación de PowerPoint</vt:lpstr>
      <vt:lpstr>ÍNDICE</vt:lpstr>
      <vt:lpstr>OBJETIVOS</vt:lpstr>
      <vt:lpstr>OBJETIVOS</vt:lpstr>
      <vt:lpstr>METODOLOGÍA</vt:lpstr>
      <vt:lpstr>COORDINADORES</vt:lpstr>
      <vt:lpstr>CIFRAS DEL PROYECTO</vt:lpstr>
      <vt:lpstr>CENTROS PARTICIPANTES CONFIRMADOS HASTA LA FECHA</vt:lpstr>
      <vt:lpstr>Fases del proyecto</vt:lpstr>
      <vt:lpstr>VARIABLES</vt:lpstr>
      <vt:lpstr>VARIABLES</vt:lpstr>
      <vt:lpstr>Prevalencia de la desnutrición</vt:lpstr>
      <vt:lpstr>la DESNUTRICIÓN, UN PROBLEMA IMPORTANTE EN TODOS LOS ÁMBITOS</vt:lpstr>
      <vt:lpstr>Desnutrición relacionada con la enfermedad (dre)</vt:lpstr>
      <vt:lpstr>Prevalencia sarcopenia</vt:lpstr>
      <vt:lpstr>Presentación de PowerPoint</vt:lpstr>
      <vt:lpstr>DESNUTRICIÓN Y PÉRDIDA MUSCULAR: CLAVES PARA LA RECUPERACIÓN</vt:lpstr>
      <vt:lpstr>Consecuencias pérdida de masa muscular</vt:lpstr>
      <vt:lpstr>Nutritional risk screening is an ongoing process</vt:lpstr>
      <vt:lpstr>Presentación de PowerPoint</vt:lpstr>
      <vt:lpstr>Presentación de PowerPoint</vt:lpstr>
      <vt:lpstr>CRIBADO Y DIAGNÓSTICO NUTRICIONAL
</vt:lpstr>
      <vt:lpstr>Presentación de PowerPoint</vt:lpstr>
      <vt:lpstr>La importancia del cribado nutricional</vt:lpstr>
      <vt:lpstr>El proceso de cuidado nutricional DEBE SER UN CICLO</vt:lpstr>
      <vt:lpstr>Herramientas de SCREENING nutricional más utilizadas
</vt:lpstr>
      <vt:lpstr>Presentación de PowerPoint</vt:lpstr>
      <vt:lpstr>Presentación de PowerPoint</vt:lpstr>
      <vt:lpstr>Malnutrition Screening tool (MST)</vt:lpstr>
      <vt:lpstr>Short Nutritional Assesment Questionnaire (SNAQ- Hospitales)</vt:lpstr>
      <vt:lpstr>Short Nutritional Assesment Questionnaire (SNAQ- COMUNIDAD)</vt:lpstr>
      <vt:lpstr>Short Nutritional Assesment Questionnaire (SNAQ- RESIDENCIAS)</vt:lpstr>
      <vt:lpstr>Short Nutritional Assesment Questionnaire (SNAQ- RESIDENCIAS)</vt:lpstr>
      <vt:lpstr>Malnutrition Universal Screening Tool (Must)</vt:lpstr>
      <vt:lpstr>Malnutrition Universal Screening Tool (Must)</vt:lpstr>
      <vt:lpstr>Nutritional risk screening (NRS 2002)</vt:lpstr>
      <vt:lpstr>Nutritional risk screening (NRS 2002)</vt:lpstr>
      <vt:lpstr>Mini Nutritional assessment short form (MNA®-SF)</vt:lpstr>
      <vt:lpstr>Patient-generated subjective global assessment short form (PG-SGA SF)</vt:lpstr>
      <vt:lpstr>Controlling Nutritional status (CONUT)</vt:lpstr>
      <vt:lpstr> remote-malnutrition APP (R-MAPP)</vt:lpstr>
      <vt:lpstr>Proceso de cuidado nutricional
</vt:lpstr>
      <vt:lpstr>DIAGNÓSTICO de desnutrición RELACIONADA CON LA ENFERMEDAD
</vt:lpstr>
      <vt:lpstr>Iniciativa de Liderazgo Mundial sobre Malnutrición (GLIM) dentro de la atención nutricional 
</vt:lpstr>
      <vt:lpstr>Presentación de PowerPoint</vt:lpstr>
      <vt:lpstr>Desde el cribado hasta el diagnóstico específico y el tratamiento individualizado</vt:lpstr>
      <vt:lpstr>CRIBADO DE SARCOPENIA Y DE LA MASA MUSCULAR REDUCIDA MEDIANTE TÉCNICAS DE COMPOSICIÓN CORPORAL Y MARCADORES SUBROGADOS</vt:lpstr>
      <vt:lpstr>Presentación de PowerPoint</vt:lpstr>
      <vt:lpstr>CRIBADO DE SARCOPENIA (SARC-F) </vt:lpstr>
      <vt:lpstr>Valoración de la masa muscular esquelética</vt:lpstr>
      <vt:lpstr>Técnicas para la valoración muscular</vt:lpstr>
      <vt:lpstr>CIRCUNFERENCIA DE PANTORRILLLA : MARCADOR MUSCULAR</vt:lpstr>
      <vt:lpstr>PUNTOS DE CORTE CIRCUNFERENCIA : MARCADOR DE MASA MUSCULAR</vt:lpstr>
      <vt:lpstr>FACTORES QUE INFLUYEN LA MEDIDA</vt:lpstr>
      <vt:lpstr>CIRCUNFERENCIA DE PANTORRILLA: AJUSTES POR IMC</vt:lpstr>
      <vt:lpstr>BAJA CIRCUNFERenCIA DE PANTORRILLA Y MORTALIDAD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VALORACIÓN DE LA FUNCIÓN: TEST FUNCIONALES Y FUERZA DE PRENSIÓN</vt:lpstr>
      <vt:lpstr>VALORACIÓN DE LA FUERZA MUSCULAR</vt:lpstr>
      <vt:lpstr>RECOMENDACIONES PARA LA EVALUACIÓN DE LA DINAMOMETRÍA1</vt:lpstr>
      <vt:lpstr>test sppb (Short physical performance battery)</vt:lpstr>
      <vt:lpstr>1. TEST DE EQUILIBRIO</vt:lpstr>
      <vt:lpstr>2. TEST DE VELOCIDAD DE LA MARCHA</vt:lpstr>
      <vt:lpstr>3. TEST DE LEVANTARSE DE LA SILLA</vt:lpstr>
      <vt:lpstr>CLASIFICACIÓN VALORACION FUNCIONAL SEGÚN SPPB</vt:lpstr>
      <vt:lpstr>CODIFICACIÓN DE LA DESNUTRICIÓN Y LA SARCOPENIA
</vt:lpstr>
      <vt:lpstr>Visibilización de la desnutrición en el ámbito asistencial</vt:lpstr>
      <vt:lpstr>¿Qué es la codificación? CIE-9-MC</vt:lpstr>
      <vt:lpstr>LA IMPORTANCIA DE LA CODIFICACIÓN</vt:lpstr>
      <vt:lpstr>Codificación de la Desnutrición según la gravedad y etiología</vt:lpstr>
      <vt:lpstr>Codificación de Otros Diagnósticos Nutricionales</vt:lpstr>
      <vt:lpstr>Codificación de procedimientos de Tratamiento Médico Nutricional </vt:lpstr>
      <vt:lpstr>Presentación de PowerPoint</vt:lpstr>
      <vt:lpstr>Intervención nutricional y física para la recuperación del paciente desnutrido</vt:lpstr>
      <vt:lpstr>Nutritional support improves clinical Outcomes in patients at nutritional risk</vt:lpstr>
      <vt:lpstr>Presentación de PowerPoint</vt:lpstr>
      <vt:lpstr>Presentación de PowerPoint</vt:lpstr>
      <vt:lpstr>INFORME NED: JUSTIFICACIÓN NUTRICIÓN ENTERAL DOMICILIARIA</vt:lpstr>
      <vt:lpstr>Presentación de PowerPoint</vt:lpstr>
      <vt:lpstr>TIPOS DE DIETAS INFORME NED- ELECCIÓN</vt:lpstr>
      <vt:lpstr>Presentación de PowerPoint</vt:lpstr>
      <vt:lpstr>Beneficios del ejercicio en el paciente desnutrido</vt:lpstr>
      <vt:lpstr>El ejercicio durante y tras el tratamiento se ha asociado con reducción 30-60% de recaídas y mortalidad1 </vt:lpstr>
      <vt:lpstr>A pesar del beneficio, el 80% de los profesionales declaran “no saber cuándo y cómo implementarlo”1 </vt:lpstr>
      <vt:lpstr>HERRAMIENTAS PARA LA RECOMENDACIÓN DE EJERCICIO</vt:lpstr>
      <vt:lpstr>Presentación de PowerPoint</vt:lpstr>
      <vt:lpstr>Calendario proyecto</vt:lpstr>
      <vt:lpstr>MATERIALES APOYO AL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Malnutrition is associated with adverse health outcomes</dc:title>
  <dc:creator>La PARRA albaladejo, Teresa</dc:creator>
  <cp:lastModifiedBy>Martin, Andrea</cp:lastModifiedBy>
  <cp:revision>10</cp:revision>
  <dcterms:created xsi:type="dcterms:W3CDTF">2023-06-12T15:38:27Z</dcterms:created>
  <dcterms:modified xsi:type="dcterms:W3CDTF">2023-10-30T15:43:57Z</dcterms:modified>
</cp:coreProperties>
</file>